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2.xml" ContentType="application/vnd.openxmlformats-officedocument.presentationml.tags+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3.xml" ContentType="application/vnd.openxmlformats-officedocument.presentationml.tags+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7" r:id="rId5"/>
  </p:sldMasterIdLst>
  <p:notesMasterIdLst>
    <p:notesMasterId r:id="rId27"/>
  </p:notesMasterIdLst>
  <p:handoutMasterIdLst>
    <p:handoutMasterId r:id="rId28"/>
  </p:handoutMasterIdLst>
  <p:sldIdLst>
    <p:sldId id="2510" r:id="rId6"/>
    <p:sldId id="4286" r:id="rId7"/>
    <p:sldId id="4279" r:id="rId8"/>
    <p:sldId id="4283" r:id="rId9"/>
    <p:sldId id="330" r:id="rId10"/>
    <p:sldId id="554" r:id="rId11"/>
    <p:sldId id="310" r:id="rId12"/>
    <p:sldId id="331" r:id="rId13"/>
    <p:sldId id="316" r:id="rId14"/>
    <p:sldId id="4280" r:id="rId15"/>
    <p:sldId id="4284" r:id="rId16"/>
    <p:sldId id="4268" r:id="rId17"/>
    <p:sldId id="4275" r:id="rId18"/>
    <p:sldId id="4270" r:id="rId19"/>
    <p:sldId id="4271" r:id="rId20"/>
    <p:sldId id="4273" r:id="rId21"/>
    <p:sldId id="258" r:id="rId22"/>
    <p:sldId id="4285" r:id="rId23"/>
    <p:sldId id="4276" r:id="rId24"/>
    <p:sldId id="4277" r:id="rId25"/>
    <p:sldId id="25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g Wang" initials="YW" lastIdx="1" clrIdx="0">
    <p:extLst>
      <p:ext uri="{19B8F6BF-5375-455C-9EA6-DF929625EA0E}">
        <p15:presenceInfo xmlns:p15="http://schemas.microsoft.com/office/powerpoint/2012/main" userId="S::ywang2@futurewei.com::505b9452-d840-44f1-a993-aae3bfedf5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80000"/>
    <a:srgbClr val="96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00" autoAdjust="0"/>
  </p:normalViewPr>
  <p:slideViewPr>
    <p:cSldViewPr snapToGrid="0">
      <p:cViewPr varScale="1">
        <p:scale>
          <a:sx n="51" d="100"/>
          <a:sy n="51" d="100"/>
        </p:scale>
        <p:origin x="1232" y="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custT="1"/>
      <dgm:spPr>
        <a:solidFill>
          <a:schemeClr val="accent1">
            <a:lumMod val="20000"/>
            <a:lumOff val="80000"/>
          </a:schemeClr>
        </a:solidFill>
      </dgm:spPr>
      <dgm:t>
        <a:bodyPr/>
        <a:lstStyle/>
        <a:p>
          <a:r>
            <a:rPr lang="en-US" sz="1000" b="1">
              <a:solidFill>
                <a:srgbClr val="FFFFFF"/>
              </a:solidFill>
              <a:latin typeface="Arial"/>
              <a:ea typeface="Microsoft YaHei Light"/>
              <a:cs typeface="+mn-cs"/>
            </a:rPr>
            <a:t>Extreme Automation </a:t>
          </a:r>
          <a:endParaRPr lang="en-US" sz="1000"/>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custT="1"/>
      <dgm:spPr>
        <a:solidFill>
          <a:schemeClr val="accent1">
            <a:lumMod val="20000"/>
            <a:lumOff val="80000"/>
          </a:schemeClr>
        </a:solidFill>
      </dgm:spPr>
      <dgm:t>
        <a:bodyPr/>
        <a:lstStyle/>
        <a:p>
          <a:r>
            <a:rPr lang="en-US" sz="1000" b="1">
              <a:solidFill>
                <a:srgbClr val="FFFFFF"/>
              </a:solidFill>
              <a:latin typeface="Arial"/>
              <a:ea typeface="Microsoft YaHei Light"/>
              <a:cs typeface="+mn-cs"/>
            </a:rPr>
            <a:t>Extreme Automation </a:t>
          </a:r>
          <a:endParaRPr lang="en-US" sz="1000"/>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solidFill>
                <a:srgbClr val="FFFFFF"/>
              </a:solidFill>
              <a:latin typeface="Arial"/>
              <a:ea typeface="Microsoft YaHei Light"/>
              <a:cs typeface="+mn-cs"/>
            </a:rPr>
            <a:t>Extreme Automation </a:t>
          </a:r>
          <a:endParaRPr lang="en-US" sz="1000" kern="1200"/>
        </a:p>
      </dsp:txBody>
      <dsp:txXfrm>
        <a:off x="5641375" y="0"/>
        <a:ext cx="885129" cy="3759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79" y="0"/>
          <a:ext cx="1112914"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79" y="0"/>
        <a:ext cx="1018928" cy="375945"/>
      </dsp:txXfrm>
    </dsp:sp>
    <dsp:sp modelId="{B554BC9E-1666-1549-9670-7336C0E91747}">
      <dsp:nvSpPr>
        <dsp:cNvPr id="0" name=""/>
        <dsp:cNvSpPr/>
      </dsp:nvSpPr>
      <dsp:spPr>
        <a:xfrm>
          <a:off x="858086" y="0"/>
          <a:ext cx="113859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6059" y="0"/>
        <a:ext cx="762654" cy="375945"/>
      </dsp:txXfrm>
    </dsp:sp>
    <dsp:sp modelId="{D3C5EC13-71A2-CA41-97FB-AE2AB3A23AD5}">
      <dsp:nvSpPr>
        <dsp:cNvPr id="0" name=""/>
        <dsp:cNvSpPr/>
      </dsp:nvSpPr>
      <dsp:spPr>
        <a:xfrm>
          <a:off x="1738547" y="0"/>
          <a:ext cx="99114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26520" y="0"/>
        <a:ext cx="615203" cy="375945"/>
      </dsp:txXfrm>
    </dsp:sp>
    <dsp:sp modelId="{B742941B-14F4-8A4A-AF8F-9EE2C844F327}">
      <dsp:nvSpPr>
        <dsp:cNvPr id="0" name=""/>
        <dsp:cNvSpPr/>
      </dsp:nvSpPr>
      <dsp:spPr>
        <a:xfrm>
          <a:off x="2473619" y="0"/>
          <a:ext cx="128553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61592" y="0"/>
        <a:ext cx="909590" cy="375945"/>
      </dsp:txXfrm>
    </dsp:sp>
    <dsp:sp modelId="{6BFC531D-86C9-CA41-95A7-A5FC43E08EFF}">
      <dsp:nvSpPr>
        <dsp:cNvPr id="0" name=""/>
        <dsp:cNvSpPr/>
      </dsp:nvSpPr>
      <dsp:spPr>
        <a:xfrm>
          <a:off x="3502048" y="0"/>
          <a:ext cx="1285535"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90021" y="0"/>
        <a:ext cx="909590" cy="375945"/>
      </dsp:txXfrm>
    </dsp:sp>
    <dsp:sp modelId="{B9BA53DA-35CC-484A-BDE4-E054A67A491C}">
      <dsp:nvSpPr>
        <dsp:cNvPr id="0" name=""/>
        <dsp:cNvSpPr/>
      </dsp:nvSpPr>
      <dsp:spPr>
        <a:xfrm>
          <a:off x="4530477" y="0"/>
          <a:ext cx="128553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18450" y="0"/>
        <a:ext cx="909590" cy="375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47" y="0"/>
          <a:ext cx="109736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47" y="0"/>
        <a:ext cx="1003381" cy="375945"/>
      </dsp:txXfrm>
    </dsp:sp>
    <dsp:sp modelId="{B554BC9E-1666-1549-9670-7336C0E91747}">
      <dsp:nvSpPr>
        <dsp:cNvPr id="0" name=""/>
        <dsp:cNvSpPr/>
      </dsp:nvSpPr>
      <dsp:spPr>
        <a:xfrm>
          <a:off x="846099" y="0"/>
          <a:ext cx="112269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4072" y="0"/>
        <a:ext cx="746748" cy="375945"/>
      </dsp:txXfrm>
    </dsp:sp>
    <dsp:sp modelId="{D3C5EC13-71A2-CA41-97FB-AE2AB3A23AD5}">
      <dsp:nvSpPr>
        <dsp:cNvPr id="0" name=""/>
        <dsp:cNvSpPr/>
      </dsp:nvSpPr>
      <dsp:spPr>
        <a:xfrm>
          <a:off x="1714260" y="0"/>
          <a:ext cx="97730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02233" y="0"/>
        <a:ext cx="601357" cy="375945"/>
      </dsp:txXfrm>
    </dsp:sp>
    <dsp:sp modelId="{B742941B-14F4-8A4A-AF8F-9EE2C844F327}">
      <dsp:nvSpPr>
        <dsp:cNvPr id="0" name=""/>
        <dsp:cNvSpPr/>
      </dsp:nvSpPr>
      <dsp:spPr>
        <a:xfrm>
          <a:off x="2439063" y="0"/>
          <a:ext cx="12675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27036" y="0"/>
        <a:ext cx="891632" cy="375945"/>
      </dsp:txXfrm>
    </dsp:sp>
    <dsp:sp modelId="{6BFC531D-86C9-CA41-95A7-A5FC43E08EFF}">
      <dsp:nvSpPr>
        <dsp:cNvPr id="0" name=""/>
        <dsp:cNvSpPr/>
      </dsp:nvSpPr>
      <dsp:spPr>
        <a:xfrm>
          <a:off x="3453125" y="0"/>
          <a:ext cx="126757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41098" y="0"/>
        <a:ext cx="891632" cy="375945"/>
      </dsp:txXfrm>
    </dsp:sp>
    <dsp:sp modelId="{B9BA53DA-35CC-484A-BDE4-E054A67A491C}">
      <dsp:nvSpPr>
        <dsp:cNvPr id="0" name=""/>
        <dsp:cNvSpPr/>
      </dsp:nvSpPr>
      <dsp:spPr>
        <a:xfrm>
          <a:off x="4467187" y="0"/>
          <a:ext cx="12675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55160" y="0"/>
        <a:ext cx="891632" cy="3759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63" y="0"/>
          <a:ext cx="1105140"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63" y="0"/>
        <a:ext cx="1011154" cy="375945"/>
      </dsp:txXfrm>
    </dsp:sp>
    <dsp:sp modelId="{B554BC9E-1666-1549-9670-7336C0E91747}">
      <dsp:nvSpPr>
        <dsp:cNvPr id="0" name=""/>
        <dsp:cNvSpPr/>
      </dsp:nvSpPr>
      <dsp:spPr>
        <a:xfrm>
          <a:off x="852093" y="0"/>
          <a:ext cx="113064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0066" y="0"/>
        <a:ext cx="754701" cy="375945"/>
      </dsp:txXfrm>
    </dsp:sp>
    <dsp:sp modelId="{D3C5EC13-71A2-CA41-97FB-AE2AB3A23AD5}">
      <dsp:nvSpPr>
        <dsp:cNvPr id="0" name=""/>
        <dsp:cNvSpPr/>
      </dsp:nvSpPr>
      <dsp:spPr>
        <a:xfrm>
          <a:off x="1726404" y="0"/>
          <a:ext cx="98422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14377" y="0"/>
        <a:ext cx="608280" cy="375945"/>
      </dsp:txXfrm>
    </dsp:sp>
    <dsp:sp modelId="{B742941B-14F4-8A4A-AF8F-9EE2C844F327}">
      <dsp:nvSpPr>
        <dsp:cNvPr id="0" name=""/>
        <dsp:cNvSpPr/>
      </dsp:nvSpPr>
      <dsp:spPr>
        <a:xfrm>
          <a:off x="2456341" y="0"/>
          <a:ext cx="12765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44314" y="0"/>
        <a:ext cx="900611" cy="375945"/>
      </dsp:txXfrm>
    </dsp:sp>
    <dsp:sp modelId="{6BFC531D-86C9-CA41-95A7-A5FC43E08EFF}">
      <dsp:nvSpPr>
        <dsp:cNvPr id="0" name=""/>
        <dsp:cNvSpPr/>
      </dsp:nvSpPr>
      <dsp:spPr>
        <a:xfrm>
          <a:off x="3477587" y="0"/>
          <a:ext cx="1276556"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65560" y="0"/>
        <a:ext cx="900611" cy="375945"/>
      </dsp:txXfrm>
    </dsp:sp>
    <dsp:sp modelId="{B9BA53DA-35CC-484A-BDE4-E054A67A491C}">
      <dsp:nvSpPr>
        <dsp:cNvPr id="0" name=""/>
        <dsp:cNvSpPr/>
      </dsp:nvSpPr>
      <dsp:spPr>
        <a:xfrm>
          <a:off x="4498832" y="0"/>
          <a:ext cx="12765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86805" y="0"/>
        <a:ext cx="900611" cy="3759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55" y="0"/>
          <a:ext cx="110094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55" y="0"/>
        <a:ext cx="1006961" cy="375945"/>
      </dsp:txXfrm>
    </dsp:sp>
    <dsp:sp modelId="{B554BC9E-1666-1549-9670-7336C0E91747}">
      <dsp:nvSpPr>
        <dsp:cNvPr id="0" name=""/>
        <dsp:cNvSpPr/>
      </dsp:nvSpPr>
      <dsp:spPr>
        <a:xfrm>
          <a:off x="848860" y="0"/>
          <a:ext cx="11263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6833" y="0"/>
        <a:ext cx="750411" cy="375945"/>
      </dsp:txXfrm>
    </dsp:sp>
    <dsp:sp modelId="{D3C5EC13-71A2-CA41-97FB-AE2AB3A23AD5}">
      <dsp:nvSpPr>
        <dsp:cNvPr id="0" name=""/>
        <dsp:cNvSpPr/>
      </dsp:nvSpPr>
      <dsp:spPr>
        <a:xfrm>
          <a:off x="1719854" y="0"/>
          <a:ext cx="9804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07827" y="0"/>
        <a:ext cx="604546" cy="375945"/>
      </dsp:txXfrm>
    </dsp:sp>
    <dsp:sp modelId="{B742941B-14F4-8A4A-AF8F-9EE2C844F327}">
      <dsp:nvSpPr>
        <dsp:cNvPr id="0" name=""/>
        <dsp:cNvSpPr/>
      </dsp:nvSpPr>
      <dsp:spPr>
        <a:xfrm>
          <a:off x="2447023" y="0"/>
          <a:ext cx="127171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34996" y="0"/>
        <a:ext cx="895768" cy="375945"/>
      </dsp:txXfrm>
    </dsp:sp>
    <dsp:sp modelId="{6BFC531D-86C9-CA41-95A7-A5FC43E08EFF}">
      <dsp:nvSpPr>
        <dsp:cNvPr id="0" name=""/>
        <dsp:cNvSpPr/>
      </dsp:nvSpPr>
      <dsp:spPr>
        <a:xfrm>
          <a:off x="3464394" y="0"/>
          <a:ext cx="1271713"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52367" y="0"/>
        <a:ext cx="895768" cy="375945"/>
      </dsp:txXfrm>
    </dsp:sp>
    <dsp:sp modelId="{B9BA53DA-35CC-484A-BDE4-E054A67A491C}">
      <dsp:nvSpPr>
        <dsp:cNvPr id="0" name=""/>
        <dsp:cNvSpPr/>
      </dsp:nvSpPr>
      <dsp:spPr>
        <a:xfrm>
          <a:off x="4481765" y="0"/>
          <a:ext cx="127171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69738" y="0"/>
        <a:ext cx="895768" cy="3759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60" y="0"/>
          <a:ext cx="1103408"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60" y="0"/>
        <a:ext cx="1009422" cy="375945"/>
      </dsp:txXfrm>
    </dsp:sp>
    <dsp:sp modelId="{B554BC9E-1666-1549-9670-7336C0E91747}">
      <dsp:nvSpPr>
        <dsp:cNvPr id="0" name=""/>
        <dsp:cNvSpPr/>
      </dsp:nvSpPr>
      <dsp:spPr>
        <a:xfrm>
          <a:off x="850757" y="0"/>
          <a:ext cx="11288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8730" y="0"/>
        <a:ext cx="752929" cy="375945"/>
      </dsp:txXfrm>
    </dsp:sp>
    <dsp:sp modelId="{D3C5EC13-71A2-CA41-97FB-AE2AB3A23AD5}">
      <dsp:nvSpPr>
        <dsp:cNvPr id="0" name=""/>
        <dsp:cNvSpPr/>
      </dsp:nvSpPr>
      <dsp:spPr>
        <a:xfrm>
          <a:off x="1723698" y="0"/>
          <a:ext cx="98268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11671" y="0"/>
        <a:ext cx="606737" cy="375945"/>
      </dsp:txXfrm>
    </dsp:sp>
    <dsp:sp modelId="{B742941B-14F4-8A4A-AF8F-9EE2C844F327}">
      <dsp:nvSpPr>
        <dsp:cNvPr id="0" name=""/>
        <dsp:cNvSpPr/>
      </dsp:nvSpPr>
      <dsp:spPr>
        <a:xfrm>
          <a:off x="2452492" y="0"/>
          <a:ext cx="12745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40465" y="0"/>
        <a:ext cx="898611" cy="375945"/>
      </dsp:txXfrm>
    </dsp:sp>
    <dsp:sp modelId="{6BFC531D-86C9-CA41-95A7-A5FC43E08EFF}">
      <dsp:nvSpPr>
        <dsp:cNvPr id="0" name=""/>
        <dsp:cNvSpPr/>
      </dsp:nvSpPr>
      <dsp:spPr>
        <a:xfrm>
          <a:off x="3472137" y="0"/>
          <a:ext cx="1274556"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60110" y="0"/>
        <a:ext cx="898611" cy="375945"/>
      </dsp:txXfrm>
    </dsp:sp>
    <dsp:sp modelId="{B9BA53DA-35CC-484A-BDE4-E054A67A491C}">
      <dsp:nvSpPr>
        <dsp:cNvPr id="0" name=""/>
        <dsp:cNvSpPr/>
      </dsp:nvSpPr>
      <dsp:spPr>
        <a:xfrm>
          <a:off x="4491782" y="0"/>
          <a:ext cx="12745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79755" y="0"/>
        <a:ext cx="898611" cy="3759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63" y="0"/>
          <a:ext cx="1105140"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63" y="0"/>
        <a:ext cx="1011154" cy="375945"/>
      </dsp:txXfrm>
    </dsp:sp>
    <dsp:sp modelId="{B554BC9E-1666-1549-9670-7336C0E91747}">
      <dsp:nvSpPr>
        <dsp:cNvPr id="0" name=""/>
        <dsp:cNvSpPr/>
      </dsp:nvSpPr>
      <dsp:spPr>
        <a:xfrm>
          <a:off x="852093" y="0"/>
          <a:ext cx="113064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0066" y="0"/>
        <a:ext cx="754701" cy="375945"/>
      </dsp:txXfrm>
    </dsp:sp>
    <dsp:sp modelId="{D3C5EC13-71A2-CA41-97FB-AE2AB3A23AD5}">
      <dsp:nvSpPr>
        <dsp:cNvPr id="0" name=""/>
        <dsp:cNvSpPr/>
      </dsp:nvSpPr>
      <dsp:spPr>
        <a:xfrm>
          <a:off x="1726404" y="0"/>
          <a:ext cx="98422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14377" y="0"/>
        <a:ext cx="608280" cy="375945"/>
      </dsp:txXfrm>
    </dsp:sp>
    <dsp:sp modelId="{B742941B-14F4-8A4A-AF8F-9EE2C844F327}">
      <dsp:nvSpPr>
        <dsp:cNvPr id="0" name=""/>
        <dsp:cNvSpPr/>
      </dsp:nvSpPr>
      <dsp:spPr>
        <a:xfrm>
          <a:off x="2456341" y="0"/>
          <a:ext cx="12765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44314" y="0"/>
        <a:ext cx="900611" cy="375945"/>
      </dsp:txXfrm>
    </dsp:sp>
    <dsp:sp modelId="{6BFC531D-86C9-CA41-95A7-A5FC43E08EFF}">
      <dsp:nvSpPr>
        <dsp:cNvPr id="0" name=""/>
        <dsp:cNvSpPr/>
      </dsp:nvSpPr>
      <dsp:spPr>
        <a:xfrm>
          <a:off x="3477587" y="0"/>
          <a:ext cx="12765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65560" y="0"/>
        <a:ext cx="900611" cy="375945"/>
      </dsp:txXfrm>
    </dsp:sp>
    <dsp:sp modelId="{B9BA53DA-35CC-484A-BDE4-E054A67A491C}">
      <dsp:nvSpPr>
        <dsp:cNvPr id="0" name=""/>
        <dsp:cNvSpPr/>
      </dsp:nvSpPr>
      <dsp:spPr>
        <a:xfrm>
          <a:off x="4498832" y="0"/>
          <a:ext cx="1276556"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86805" y="0"/>
        <a:ext cx="900611" cy="37594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63" y="0"/>
          <a:ext cx="1105140"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63" y="0"/>
        <a:ext cx="1011154" cy="375945"/>
      </dsp:txXfrm>
    </dsp:sp>
    <dsp:sp modelId="{B554BC9E-1666-1549-9670-7336C0E91747}">
      <dsp:nvSpPr>
        <dsp:cNvPr id="0" name=""/>
        <dsp:cNvSpPr/>
      </dsp:nvSpPr>
      <dsp:spPr>
        <a:xfrm>
          <a:off x="852093" y="0"/>
          <a:ext cx="113064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0066" y="0"/>
        <a:ext cx="754701" cy="375945"/>
      </dsp:txXfrm>
    </dsp:sp>
    <dsp:sp modelId="{D3C5EC13-71A2-CA41-97FB-AE2AB3A23AD5}">
      <dsp:nvSpPr>
        <dsp:cNvPr id="0" name=""/>
        <dsp:cNvSpPr/>
      </dsp:nvSpPr>
      <dsp:spPr>
        <a:xfrm>
          <a:off x="1726404" y="0"/>
          <a:ext cx="98422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14377" y="0"/>
        <a:ext cx="608280" cy="375945"/>
      </dsp:txXfrm>
    </dsp:sp>
    <dsp:sp modelId="{B742941B-14F4-8A4A-AF8F-9EE2C844F327}">
      <dsp:nvSpPr>
        <dsp:cNvPr id="0" name=""/>
        <dsp:cNvSpPr/>
      </dsp:nvSpPr>
      <dsp:spPr>
        <a:xfrm>
          <a:off x="2456341" y="0"/>
          <a:ext cx="12765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44314" y="0"/>
        <a:ext cx="900611" cy="375945"/>
      </dsp:txXfrm>
    </dsp:sp>
    <dsp:sp modelId="{6BFC531D-86C9-CA41-95A7-A5FC43E08EFF}">
      <dsp:nvSpPr>
        <dsp:cNvPr id="0" name=""/>
        <dsp:cNvSpPr/>
      </dsp:nvSpPr>
      <dsp:spPr>
        <a:xfrm>
          <a:off x="3477587" y="0"/>
          <a:ext cx="12765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65560" y="0"/>
        <a:ext cx="900611" cy="375945"/>
      </dsp:txXfrm>
    </dsp:sp>
    <dsp:sp modelId="{B9BA53DA-35CC-484A-BDE4-E054A67A491C}">
      <dsp:nvSpPr>
        <dsp:cNvPr id="0" name=""/>
        <dsp:cNvSpPr/>
      </dsp:nvSpPr>
      <dsp:spPr>
        <a:xfrm>
          <a:off x="4498832" y="0"/>
          <a:ext cx="1276556"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86805" y="0"/>
        <a:ext cx="900611" cy="37594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47" y="0"/>
          <a:ext cx="109736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47" y="0"/>
        <a:ext cx="1003381" cy="375945"/>
      </dsp:txXfrm>
    </dsp:sp>
    <dsp:sp modelId="{B554BC9E-1666-1549-9670-7336C0E91747}">
      <dsp:nvSpPr>
        <dsp:cNvPr id="0" name=""/>
        <dsp:cNvSpPr/>
      </dsp:nvSpPr>
      <dsp:spPr>
        <a:xfrm>
          <a:off x="846099" y="0"/>
          <a:ext cx="112269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4072" y="0"/>
        <a:ext cx="746748" cy="375945"/>
      </dsp:txXfrm>
    </dsp:sp>
    <dsp:sp modelId="{D3C5EC13-71A2-CA41-97FB-AE2AB3A23AD5}">
      <dsp:nvSpPr>
        <dsp:cNvPr id="0" name=""/>
        <dsp:cNvSpPr/>
      </dsp:nvSpPr>
      <dsp:spPr>
        <a:xfrm>
          <a:off x="1714260" y="0"/>
          <a:ext cx="97730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02233" y="0"/>
        <a:ext cx="601357" cy="375945"/>
      </dsp:txXfrm>
    </dsp:sp>
    <dsp:sp modelId="{B742941B-14F4-8A4A-AF8F-9EE2C844F327}">
      <dsp:nvSpPr>
        <dsp:cNvPr id="0" name=""/>
        <dsp:cNvSpPr/>
      </dsp:nvSpPr>
      <dsp:spPr>
        <a:xfrm>
          <a:off x="2439063" y="0"/>
          <a:ext cx="12675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27036" y="0"/>
        <a:ext cx="891632" cy="375945"/>
      </dsp:txXfrm>
    </dsp:sp>
    <dsp:sp modelId="{6BFC531D-86C9-CA41-95A7-A5FC43E08EFF}">
      <dsp:nvSpPr>
        <dsp:cNvPr id="0" name=""/>
        <dsp:cNvSpPr/>
      </dsp:nvSpPr>
      <dsp:spPr>
        <a:xfrm>
          <a:off x="3453125" y="0"/>
          <a:ext cx="12675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41098" y="0"/>
        <a:ext cx="891632" cy="375945"/>
      </dsp:txXfrm>
    </dsp:sp>
    <dsp:sp modelId="{B9BA53DA-35CC-484A-BDE4-E054A67A491C}">
      <dsp:nvSpPr>
        <dsp:cNvPr id="0" name=""/>
        <dsp:cNvSpPr/>
      </dsp:nvSpPr>
      <dsp:spPr>
        <a:xfrm>
          <a:off x="4467187" y="0"/>
          <a:ext cx="126757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55160" y="0"/>
        <a:ext cx="891632" cy="37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solidFill>
                <a:srgbClr val="FFFFFF"/>
              </a:solidFill>
              <a:latin typeface="Arial"/>
              <a:ea typeface="Microsoft YaHei Light"/>
              <a:cs typeface="+mn-cs"/>
            </a:rPr>
            <a:t>Extreme Automation </a:t>
          </a:r>
          <a:endParaRPr lang="en-US" sz="1000" kern="1200"/>
        </a:p>
      </dsp:txBody>
      <dsp:txXfrm>
        <a:off x="5641375" y="0"/>
        <a:ext cx="885129" cy="375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67" y="0"/>
          <a:ext cx="1106729"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67" y="0"/>
        <a:ext cx="1012743" cy="375945"/>
      </dsp:txXfrm>
    </dsp:sp>
    <dsp:sp modelId="{B554BC9E-1666-1549-9670-7336C0E91747}">
      <dsp:nvSpPr>
        <dsp:cNvPr id="0" name=""/>
        <dsp:cNvSpPr/>
      </dsp:nvSpPr>
      <dsp:spPr>
        <a:xfrm>
          <a:off x="853317" y="0"/>
          <a:ext cx="113227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1290" y="0"/>
        <a:ext cx="756326" cy="375945"/>
      </dsp:txXfrm>
    </dsp:sp>
    <dsp:sp modelId="{D3C5EC13-71A2-CA41-97FB-AE2AB3A23AD5}">
      <dsp:nvSpPr>
        <dsp:cNvPr id="0" name=""/>
        <dsp:cNvSpPr/>
      </dsp:nvSpPr>
      <dsp:spPr>
        <a:xfrm>
          <a:off x="1728885" y="0"/>
          <a:ext cx="98563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16858" y="0"/>
        <a:ext cx="609694" cy="375945"/>
      </dsp:txXfrm>
    </dsp:sp>
    <dsp:sp modelId="{B742941B-14F4-8A4A-AF8F-9EE2C844F327}">
      <dsp:nvSpPr>
        <dsp:cNvPr id="0" name=""/>
        <dsp:cNvSpPr/>
      </dsp:nvSpPr>
      <dsp:spPr>
        <a:xfrm>
          <a:off x="2459872" y="0"/>
          <a:ext cx="1278391"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47845" y="0"/>
        <a:ext cx="902446" cy="375945"/>
      </dsp:txXfrm>
    </dsp:sp>
    <dsp:sp modelId="{6BFC531D-86C9-CA41-95A7-A5FC43E08EFF}">
      <dsp:nvSpPr>
        <dsp:cNvPr id="0" name=""/>
        <dsp:cNvSpPr/>
      </dsp:nvSpPr>
      <dsp:spPr>
        <a:xfrm>
          <a:off x="3482585" y="0"/>
          <a:ext cx="12783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70558" y="0"/>
        <a:ext cx="902446" cy="375945"/>
      </dsp:txXfrm>
    </dsp:sp>
    <dsp:sp modelId="{B9BA53DA-35CC-484A-BDE4-E054A67A491C}">
      <dsp:nvSpPr>
        <dsp:cNvPr id="0" name=""/>
        <dsp:cNvSpPr/>
      </dsp:nvSpPr>
      <dsp:spPr>
        <a:xfrm>
          <a:off x="4505299" y="0"/>
          <a:ext cx="12783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93272" y="0"/>
        <a:ext cx="902446" cy="375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67" y="0"/>
          <a:ext cx="1106729"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67" y="0"/>
        <a:ext cx="1012743" cy="375945"/>
      </dsp:txXfrm>
    </dsp:sp>
    <dsp:sp modelId="{B554BC9E-1666-1549-9670-7336C0E91747}">
      <dsp:nvSpPr>
        <dsp:cNvPr id="0" name=""/>
        <dsp:cNvSpPr/>
      </dsp:nvSpPr>
      <dsp:spPr>
        <a:xfrm>
          <a:off x="853317" y="0"/>
          <a:ext cx="113227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1290" y="0"/>
        <a:ext cx="756326" cy="375945"/>
      </dsp:txXfrm>
    </dsp:sp>
    <dsp:sp modelId="{D3C5EC13-71A2-CA41-97FB-AE2AB3A23AD5}">
      <dsp:nvSpPr>
        <dsp:cNvPr id="0" name=""/>
        <dsp:cNvSpPr/>
      </dsp:nvSpPr>
      <dsp:spPr>
        <a:xfrm>
          <a:off x="1728885" y="0"/>
          <a:ext cx="98563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16858" y="0"/>
        <a:ext cx="609694" cy="375945"/>
      </dsp:txXfrm>
    </dsp:sp>
    <dsp:sp modelId="{B742941B-14F4-8A4A-AF8F-9EE2C844F327}">
      <dsp:nvSpPr>
        <dsp:cNvPr id="0" name=""/>
        <dsp:cNvSpPr/>
      </dsp:nvSpPr>
      <dsp:spPr>
        <a:xfrm>
          <a:off x="2459872" y="0"/>
          <a:ext cx="1278391"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47845" y="0"/>
        <a:ext cx="902446" cy="375945"/>
      </dsp:txXfrm>
    </dsp:sp>
    <dsp:sp modelId="{6BFC531D-86C9-CA41-95A7-A5FC43E08EFF}">
      <dsp:nvSpPr>
        <dsp:cNvPr id="0" name=""/>
        <dsp:cNvSpPr/>
      </dsp:nvSpPr>
      <dsp:spPr>
        <a:xfrm>
          <a:off x="3482585" y="0"/>
          <a:ext cx="12783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70558" y="0"/>
        <a:ext cx="902446" cy="375945"/>
      </dsp:txXfrm>
    </dsp:sp>
    <dsp:sp modelId="{B9BA53DA-35CC-484A-BDE4-E054A67A491C}">
      <dsp:nvSpPr>
        <dsp:cNvPr id="0" name=""/>
        <dsp:cNvSpPr/>
      </dsp:nvSpPr>
      <dsp:spPr>
        <a:xfrm>
          <a:off x="4505299" y="0"/>
          <a:ext cx="12783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93272" y="0"/>
        <a:ext cx="902446" cy="375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59" y="0"/>
          <a:ext cx="1102885"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59" y="0"/>
        <a:ext cx="1008899" cy="375945"/>
      </dsp:txXfrm>
    </dsp:sp>
    <dsp:sp modelId="{B554BC9E-1666-1549-9670-7336C0E91747}">
      <dsp:nvSpPr>
        <dsp:cNvPr id="0" name=""/>
        <dsp:cNvSpPr/>
      </dsp:nvSpPr>
      <dsp:spPr>
        <a:xfrm>
          <a:off x="850354" y="0"/>
          <a:ext cx="112833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8327" y="0"/>
        <a:ext cx="752394" cy="375945"/>
      </dsp:txXfrm>
    </dsp:sp>
    <dsp:sp modelId="{D3C5EC13-71A2-CA41-97FB-AE2AB3A23AD5}">
      <dsp:nvSpPr>
        <dsp:cNvPr id="0" name=""/>
        <dsp:cNvSpPr/>
      </dsp:nvSpPr>
      <dsp:spPr>
        <a:xfrm>
          <a:off x="1722881" y="0"/>
          <a:ext cx="98221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10854" y="0"/>
        <a:ext cx="606272" cy="375945"/>
      </dsp:txXfrm>
    </dsp:sp>
    <dsp:sp modelId="{B742941B-14F4-8A4A-AF8F-9EE2C844F327}">
      <dsp:nvSpPr>
        <dsp:cNvPr id="0" name=""/>
        <dsp:cNvSpPr/>
      </dsp:nvSpPr>
      <dsp:spPr>
        <a:xfrm>
          <a:off x="2451330" y="0"/>
          <a:ext cx="1273952"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39303" y="0"/>
        <a:ext cx="898007" cy="375945"/>
      </dsp:txXfrm>
    </dsp:sp>
    <dsp:sp modelId="{6BFC531D-86C9-CA41-95A7-A5FC43E08EFF}">
      <dsp:nvSpPr>
        <dsp:cNvPr id="0" name=""/>
        <dsp:cNvSpPr/>
      </dsp:nvSpPr>
      <dsp:spPr>
        <a:xfrm>
          <a:off x="3470491" y="0"/>
          <a:ext cx="12739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58464" y="0"/>
        <a:ext cx="898007" cy="375945"/>
      </dsp:txXfrm>
    </dsp:sp>
    <dsp:sp modelId="{B9BA53DA-35CC-484A-BDE4-E054A67A491C}">
      <dsp:nvSpPr>
        <dsp:cNvPr id="0" name=""/>
        <dsp:cNvSpPr/>
      </dsp:nvSpPr>
      <dsp:spPr>
        <a:xfrm>
          <a:off x="4489653" y="0"/>
          <a:ext cx="12739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77626" y="0"/>
        <a:ext cx="898007" cy="3759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20" y="0"/>
          <a:ext cx="1132670"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20" y="0"/>
        <a:ext cx="1038684" cy="375945"/>
      </dsp:txXfrm>
    </dsp:sp>
    <dsp:sp modelId="{B554BC9E-1666-1549-9670-7336C0E91747}">
      <dsp:nvSpPr>
        <dsp:cNvPr id="0" name=""/>
        <dsp:cNvSpPr/>
      </dsp:nvSpPr>
      <dsp:spPr>
        <a:xfrm>
          <a:off x="873319" y="0"/>
          <a:ext cx="115881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61292" y="0"/>
        <a:ext cx="782866" cy="375945"/>
      </dsp:txXfrm>
    </dsp:sp>
    <dsp:sp modelId="{D3C5EC13-71A2-CA41-97FB-AE2AB3A23AD5}">
      <dsp:nvSpPr>
        <dsp:cNvPr id="0" name=""/>
        <dsp:cNvSpPr/>
      </dsp:nvSpPr>
      <dsp:spPr>
        <a:xfrm>
          <a:off x="1769410" y="0"/>
          <a:ext cx="100874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57383" y="0"/>
        <a:ext cx="632798" cy="375945"/>
      </dsp:txXfrm>
    </dsp:sp>
    <dsp:sp modelId="{B742941B-14F4-8A4A-AF8F-9EE2C844F327}">
      <dsp:nvSpPr>
        <dsp:cNvPr id="0" name=""/>
        <dsp:cNvSpPr/>
      </dsp:nvSpPr>
      <dsp:spPr>
        <a:xfrm>
          <a:off x="2517532" y="0"/>
          <a:ext cx="130835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705505" y="0"/>
        <a:ext cx="932412" cy="375945"/>
      </dsp:txXfrm>
    </dsp:sp>
    <dsp:sp modelId="{6BFC531D-86C9-CA41-95A7-A5FC43E08EFF}">
      <dsp:nvSpPr>
        <dsp:cNvPr id="0" name=""/>
        <dsp:cNvSpPr/>
      </dsp:nvSpPr>
      <dsp:spPr>
        <a:xfrm>
          <a:off x="3564217" y="0"/>
          <a:ext cx="130835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52190" y="0"/>
        <a:ext cx="932412" cy="375945"/>
      </dsp:txXfrm>
    </dsp:sp>
    <dsp:sp modelId="{B9BA53DA-35CC-484A-BDE4-E054A67A491C}">
      <dsp:nvSpPr>
        <dsp:cNvPr id="0" name=""/>
        <dsp:cNvSpPr/>
      </dsp:nvSpPr>
      <dsp:spPr>
        <a:xfrm>
          <a:off x="4610903" y="0"/>
          <a:ext cx="130835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98876" y="0"/>
        <a:ext cx="932412" cy="3759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79" y="0"/>
          <a:ext cx="1112870"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79" y="0"/>
        <a:ext cx="1018884" cy="375945"/>
      </dsp:txXfrm>
    </dsp:sp>
    <dsp:sp modelId="{B554BC9E-1666-1549-9670-7336C0E91747}">
      <dsp:nvSpPr>
        <dsp:cNvPr id="0" name=""/>
        <dsp:cNvSpPr/>
      </dsp:nvSpPr>
      <dsp:spPr>
        <a:xfrm>
          <a:off x="858053" y="0"/>
          <a:ext cx="113855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6026" y="0"/>
        <a:ext cx="762609" cy="375945"/>
      </dsp:txXfrm>
    </dsp:sp>
    <dsp:sp modelId="{D3C5EC13-71A2-CA41-97FB-AE2AB3A23AD5}">
      <dsp:nvSpPr>
        <dsp:cNvPr id="0" name=""/>
        <dsp:cNvSpPr/>
      </dsp:nvSpPr>
      <dsp:spPr>
        <a:xfrm>
          <a:off x="1738479" y="0"/>
          <a:ext cx="99110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26452" y="0"/>
        <a:ext cx="615164" cy="375945"/>
      </dsp:txXfrm>
    </dsp:sp>
    <dsp:sp modelId="{B742941B-14F4-8A4A-AF8F-9EE2C844F327}">
      <dsp:nvSpPr>
        <dsp:cNvPr id="0" name=""/>
        <dsp:cNvSpPr/>
      </dsp:nvSpPr>
      <dsp:spPr>
        <a:xfrm>
          <a:off x="2473522" y="0"/>
          <a:ext cx="1285485"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61495" y="0"/>
        <a:ext cx="909540" cy="375945"/>
      </dsp:txXfrm>
    </dsp:sp>
    <dsp:sp modelId="{6BFC531D-86C9-CA41-95A7-A5FC43E08EFF}">
      <dsp:nvSpPr>
        <dsp:cNvPr id="0" name=""/>
        <dsp:cNvSpPr/>
      </dsp:nvSpPr>
      <dsp:spPr>
        <a:xfrm>
          <a:off x="3501911" y="0"/>
          <a:ext cx="128548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89884" y="0"/>
        <a:ext cx="909540" cy="375945"/>
      </dsp:txXfrm>
    </dsp:sp>
    <dsp:sp modelId="{B9BA53DA-35CC-484A-BDE4-E054A67A491C}">
      <dsp:nvSpPr>
        <dsp:cNvPr id="0" name=""/>
        <dsp:cNvSpPr/>
      </dsp:nvSpPr>
      <dsp:spPr>
        <a:xfrm>
          <a:off x="4530299" y="0"/>
          <a:ext cx="128548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18272" y="0"/>
        <a:ext cx="909540" cy="375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55" y="0"/>
          <a:ext cx="1101160"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55" y="0"/>
        <a:ext cx="1007174" cy="375945"/>
      </dsp:txXfrm>
    </dsp:sp>
    <dsp:sp modelId="{B554BC9E-1666-1549-9670-7336C0E91747}">
      <dsp:nvSpPr>
        <dsp:cNvPr id="0" name=""/>
        <dsp:cNvSpPr/>
      </dsp:nvSpPr>
      <dsp:spPr>
        <a:xfrm>
          <a:off x="849024" y="0"/>
          <a:ext cx="11265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6997" y="0"/>
        <a:ext cx="750629" cy="375945"/>
      </dsp:txXfrm>
    </dsp:sp>
    <dsp:sp modelId="{D3C5EC13-71A2-CA41-97FB-AE2AB3A23AD5}">
      <dsp:nvSpPr>
        <dsp:cNvPr id="0" name=""/>
        <dsp:cNvSpPr/>
      </dsp:nvSpPr>
      <dsp:spPr>
        <a:xfrm>
          <a:off x="1720187" y="0"/>
          <a:ext cx="98068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08160" y="0"/>
        <a:ext cx="604735" cy="375945"/>
      </dsp:txXfrm>
    </dsp:sp>
    <dsp:sp modelId="{B742941B-14F4-8A4A-AF8F-9EE2C844F327}">
      <dsp:nvSpPr>
        <dsp:cNvPr id="0" name=""/>
        <dsp:cNvSpPr/>
      </dsp:nvSpPr>
      <dsp:spPr>
        <a:xfrm>
          <a:off x="2447496" y="0"/>
          <a:ext cx="1271959"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35469" y="0"/>
        <a:ext cx="896014" cy="375945"/>
      </dsp:txXfrm>
    </dsp:sp>
    <dsp:sp modelId="{6BFC531D-86C9-CA41-95A7-A5FC43E08EFF}">
      <dsp:nvSpPr>
        <dsp:cNvPr id="0" name=""/>
        <dsp:cNvSpPr/>
      </dsp:nvSpPr>
      <dsp:spPr>
        <a:xfrm>
          <a:off x="3465063" y="0"/>
          <a:ext cx="127195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53036" y="0"/>
        <a:ext cx="896014" cy="375945"/>
      </dsp:txXfrm>
    </dsp:sp>
    <dsp:sp modelId="{B9BA53DA-35CC-484A-BDE4-E054A67A491C}">
      <dsp:nvSpPr>
        <dsp:cNvPr id="0" name=""/>
        <dsp:cNvSpPr/>
      </dsp:nvSpPr>
      <dsp:spPr>
        <a:xfrm>
          <a:off x="4482631" y="0"/>
          <a:ext cx="127195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70604" y="0"/>
        <a:ext cx="896014" cy="3759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79" y="0"/>
          <a:ext cx="1112914"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79" y="0"/>
        <a:ext cx="1018928" cy="375945"/>
      </dsp:txXfrm>
    </dsp:sp>
    <dsp:sp modelId="{B554BC9E-1666-1549-9670-7336C0E91747}">
      <dsp:nvSpPr>
        <dsp:cNvPr id="0" name=""/>
        <dsp:cNvSpPr/>
      </dsp:nvSpPr>
      <dsp:spPr>
        <a:xfrm>
          <a:off x="858086" y="0"/>
          <a:ext cx="113859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6059" y="0"/>
        <a:ext cx="762654" cy="375945"/>
      </dsp:txXfrm>
    </dsp:sp>
    <dsp:sp modelId="{D3C5EC13-71A2-CA41-97FB-AE2AB3A23AD5}">
      <dsp:nvSpPr>
        <dsp:cNvPr id="0" name=""/>
        <dsp:cNvSpPr/>
      </dsp:nvSpPr>
      <dsp:spPr>
        <a:xfrm>
          <a:off x="1738547" y="0"/>
          <a:ext cx="99114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26520" y="0"/>
        <a:ext cx="615203" cy="375945"/>
      </dsp:txXfrm>
    </dsp:sp>
    <dsp:sp modelId="{B742941B-14F4-8A4A-AF8F-9EE2C844F327}">
      <dsp:nvSpPr>
        <dsp:cNvPr id="0" name=""/>
        <dsp:cNvSpPr/>
      </dsp:nvSpPr>
      <dsp:spPr>
        <a:xfrm>
          <a:off x="2473619" y="0"/>
          <a:ext cx="128553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61592" y="0"/>
        <a:ext cx="909590" cy="375945"/>
      </dsp:txXfrm>
    </dsp:sp>
    <dsp:sp modelId="{6BFC531D-86C9-CA41-95A7-A5FC43E08EFF}">
      <dsp:nvSpPr>
        <dsp:cNvPr id="0" name=""/>
        <dsp:cNvSpPr/>
      </dsp:nvSpPr>
      <dsp:spPr>
        <a:xfrm>
          <a:off x="3502048" y="0"/>
          <a:ext cx="1285535"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90021" y="0"/>
        <a:ext cx="909590" cy="375945"/>
      </dsp:txXfrm>
    </dsp:sp>
    <dsp:sp modelId="{B9BA53DA-35CC-484A-BDE4-E054A67A491C}">
      <dsp:nvSpPr>
        <dsp:cNvPr id="0" name=""/>
        <dsp:cNvSpPr/>
      </dsp:nvSpPr>
      <dsp:spPr>
        <a:xfrm>
          <a:off x="4530477" y="0"/>
          <a:ext cx="128553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18450" y="0"/>
        <a:ext cx="909590" cy="37594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987339" y="0"/>
            <a:ext cx="755333" cy="1805068"/>
          </a:xfrm>
          <a:prstGeom prst="rect">
            <a:avLst/>
          </a:prstGeom>
        </p:spPr>
        <p:txBody>
          <a:bodyPr vert="horz" lIns="91440" tIns="45720" rIns="91440" bIns="45720" rtlCol="0"/>
          <a:lstStyle>
            <a:lvl1pPr algn="r">
              <a:defRPr sz="1200"/>
            </a:lvl1pPr>
          </a:lstStyle>
          <a:p>
            <a:fld id="{A1A54248-2F7D-47AE-BD85-F8655F691659}" type="datetimeFigureOut">
              <a:rPr lang="en-US" smtClean="0"/>
              <a:t>5/29/2020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987339" y="34171332"/>
            <a:ext cx="755333" cy="1805064"/>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87339" y="0"/>
            <a:ext cx="755333" cy="1805068"/>
          </a:xfrm>
          <a:prstGeom prst="rect">
            <a:avLst/>
          </a:prstGeom>
        </p:spPr>
        <p:txBody>
          <a:bodyPr vert="horz" lIns="91440" tIns="45720" rIns="91440" bIns="45720" rtlCol="0"/>
          <a:lstStyle>
            <a:lvl1pPr algn="r">
              <a:defRPr sz="1200"/>
            </a:lvl1pPr>
          </a:lstStyle>
          <a:p>
            <a:fld id="{7F1520C6-56AC-4B6D-AC74-4BFBEC9D5141}" type="datetimeFigureOut">
              <a:rPr lang="en-US" smtClean="0"/>
              <a:t>5/29/2020</a:t>
            </a:fld>
            <a:endParaRPr lang="en-US"/>
          </a:p>
        </p:txBody>
      </p:sp>
      <p:sp>
        <p:nvSpPr>
          <p:cNvPr id="4" name="Slide Image Placeholder 3"/>
          <p:cNvSpPr>
            <a:spLocks noGrp="1" noRot="1" noChangeAspect="1"/>
          </p:cNvSpPr>
          <p:nvPr>
            <p:ph type="sldImg" idx="2"/>
          </p:nvPr>
        </p:nvSpPr>
        <p:spPr>
          <a:xfrm>
            <a:off x="-9920288" y="4497388"/>
            <a:ext cx="21583651" cy="12141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74308" y="17313639"/>
            <a:ext cx="1394460" cy="1416570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87339" y="34171332"/>
            <a:ext cx="755333" cy="1805064"/>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5328CE-3D7E-6540-860B-1D6707AD9B9C}" type="slidenum">
              <a:rPr lang="en-US" smtClean="0"/>
              <a:t>1</a:t>
            </a:fld>
            <a:endParaRPr lang="en-US"/>
          </a:p>
        </p:txBody>
      </p:sp>
    </p:spTree>
    <p:extLst>
      <p:ext uri="{BB962C8B-B14F-4D97-AF65-F5344CB8AC3E}">
        <p14:creationId xmlns:p14="http://schemas.microsoft.com/office/powerpoint/2010/main" val="83815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Enterprise data is siloed, which must be integrated </a:t>
            </a:r>
            <a:r>
              <a:rPr lang="en-US" sz="1200">
                <a:cs typeface="Calibri" panose="020F0502020204030204" pitchFamily="34" charset="0"/>
              </a:rPr>
              <a:t>before it can be used in big data and AI applications. Data lakes are an important notion for integrating big data, leveraging the Hadoop and Spark ecosystem. The data lake architecture has evolved over time in order to address the business needs and regulatory requirements. </a:t>
            </a:r>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11</a:t>
            </a:fld>
            <a:endParaRPr lang="en-US"/>
          </a:p>
        </p:txBody>
      </p:sp>
    </p:spTree>
    <p:extLst>
      <p:ext uri="{BB962C8B-B14F-4D97-AF65-F5344CB8AC3E}">
        <p14:creationId xmlns:p14="http://schemas.microsoft.com/office/powerpoint/2010/main" val="274129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data and AI applications depend on massive amounts of high-quality data. Enterprise data is siloed and spreads across many repositories. Siloed data must be integrated before it can be used in applications. The integration is very difficult, due to the four-V characteristics of big data: volume, velocity, variety, and veracity.</a:t>
            </a:r>
          </a:p>
          <a:p>
            <a:endParaRPr lang="en-US"/>
          </a:p>
        </p:txBody>
      </p:sp>
    </p:spTree>
    <p:extLst>
      <p:ext uri="{BB962C8B-B14F-4D97-AF65-F5344CB8AC3E}">
        <p14:creationId xmlns:p14="http://schemas.microsoft.com/office/powerpoint/2010/main" val="2080779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integration has evolved over time. A traditional approach was data warehousing for the integration of structured data. Then came the notion of data lakes, which was introduced along with Hadoop for the integration of big data. Enterprise data lakes built on the original data lakes and provided the additional data management features required to meet the business and regulatory requirements. Most recently, virtual data lakes have gained good traction as they addressed several key limitations of the data lake architecture.  </a:t>
            </a:r>
          </a:p>
        </p:txBody>
      </p:sp>
      <p:sp>
        <p:nvSpPr>
          <p:cNvPr id="4" name="Slide Number Placeholder 3"/>
          <p:cNvSpPr>
            <a:spLocks noGrp="1"/>
          </p:cNvSpPr>
          <p:nvPr>
            <p:ph type="sldNum" sz="quarter" idx="5"/>
          </p:nvPr>
        </p:nvSpPr>
        <p:spPr/>
        <p:txBody>
          <a:bodyPr/>
          <a:lstStyle/>
          <a:p>
            <a:fld id="{77AA6347-9C5C-4498-B753-1DF27CA46170}" type="slidenum">
              <a:rPr lang="en-US" smtClean="0"/>
              <a:t>13</a:t>
            </a:fld>
            <a:endParaRPr lang="en-US"/>
          </a:p>
        </p:txBody>
      </p:sp>
    </p:spTree>
    <p:extLst>
      <p:ext uri="{BB962C8B-B14F-4D97-AF65-F5344CB8AC3E}">
        <p14:creationId xmlns:p14="http://schemas.microsoft.com/office/powerpoint/2010/main" val="130779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Hadoop and Spark movement brings about the data lake approach to data integration. A data lake is a centralized repository based on HDFS or an object store, and is used to store structured, semi-structured and unstructured data in its raw, native format. Data is loaded into the lake without any transformation or pre-determined use, and no schema is imposed on lake data. Data in the lake can be processed using an extensive portfolio of tools in the Hadoop and Spark ecosystem. Data lakes are typically deployed on inexpensive hardware and are highly scalable and flexible. </a:t>
            </a:r>
          </a:p>
          <a:p>
            <a:endParaRPr lang="en-US"/>
          </a:p>
        </p:txBody>
      </p:sp>
    </p:spTree>
    <p:extLst>
      <p:ext uri="{BB962C8B-B14F-4D97-AF65-F5344CB8AC3E}">
        <p14:creationId xmlns:p14="http://schemas.microsoft.com/office/powerpoint/2010/main" val="1743726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A recent surge of efforts promises to mitigate the issues in data lakes. This has resulted in a new architectural pattern, which we can call enterprise data lakes. The basic idea is to put a layer of data management features on top of the storage system in a data lake. The added data management features are similar to those in a traditional database and may include data catalogs, schema enforcement, transaction support, quality management, security control, and audit trails. It is also common for an enterprise data lake to support the ingestion of streaming data natively, and to allow all of batch processing, stream processing and query processing against data in the lake. An enterprise data lake can be used to store not just raw data, but also transformed and integrated data. In particular, it can be organized into three zones: a bronze zone for raw data, a silver zone for curated data, and a gold zone for production data tailored to specific business needs.</a:t>
            </a:r>
          </a:p>
        </p:txBody>
      </p:sp>
    </p:spTree>
    <p:extLst>
      <p:ext uri="{BB962C8B-B14F-4D97-AF65-F5344CB8AC3E}">
        <p14:creationId xmlns:p14="http://schemas.microsoft.com/office/powerpoint/2010/main" val="2001444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Virtual data lakes represent the latest development. A virtual data lake provides unified access to siloed data, regardless of its location and format, and without having to replicate data. It can be connected to existing data warehouses, enterprise data lakes, and other data sources. A virtual data lake integrates metadata from different sources and provides a consolidated view on all data assets. It masks the heterogeneity of the connected sources, and orchestrates data processing across a virtualization engine and the source systems. A virtual lake shortens development cycles and reduces operational costs when compared to a physical lake. It also preserves investment in legacy data warehouses and data lakes and increases the return on investment.</a:t>
            </a:r>
          </a:p>
        </p:txBody>
      </p:sp>
    </p:spTree>
    <p:extLst>
      <p:ext uri="{BB962C8B-B14F-4D97-AF65-F5344CB8AC3E}">
        <p14:creationId xmlns:p14="http://schemas.microsoft.com/office/powerpoint/2010/main" val="884913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D7C202-DD6B-47E7-BDCF-CD77CFBFCF5A}" type="slidenum">
              <a:rPr lang="en-US" smtClean="0"/>
              <a:t>17</a:t>
            </a:fld>
            <a:endParaRPr lang="en-US"/>
          </a:p>
        </p:txBody>
      </p:sp>
    </p:spTree>
    <p:extLst>
      <p:ext uri="{BB962C8B-B14F-4D97-AF65-F5344CB8AC3E}">
        <p14:creationId xmlns:p14="http://schemas.microsoft.com/office/powerpoint/2010/main" val="1547022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Growth is accelerating due to technologies like 5G, AI, and Edge/IoT</a:t>
            </a:r>
          </a:p>
          <a:p>
            <a:pPr lvl="1"/>
            <a:r>
              <a:rPr lang="en-US"/>
              <a:t>We need to change, since the current model does not scale</a:t>
            </a:r>
          </a:p>
          <a:p>
            <a:pPr lvl="1"/>
            <a:r>
              <a:rPr lang="en-US"/>
              <a:t>Huawei will partner with the customers to deploy our leading-edge solution</a:t>
            </a:r>
          </a:p>
          <a:p>
            <a:pPr lvl="2"/>
            <a:r>
              <a:rPr lang="en-US"/>
              <a:t>One Storage, One Lake architecture and One Data feature</a:t>
            </a:r>
          </a:p>
          <a:p>
            <a:pPr lvl="2"/>
            <a:r>
              <a:rPr lang="en-US" err="1"/>
              <a:t>OpenAPIs</a:t>
            </a:r>
            <a:r>
              <a:rPr lang="en-US"/>
              <a:t>, Open Source ecosystem support, partnerships and collaboration</a:t>
            </a:r>
          </a:p>
          <a:p>
            <a:pPr lvl="1"/>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18</a:t>
            </a:fld>
            <a:endParaRPr lang="en-US"/>
          </a:p>
        </p:txBody>
      </p:sp>
    </p:spTree>
    <p:extLst>
      <p:ext uri="{BB962C8B-B14F-4D97-AF65-F5344CB8AC3E}">
        <p14:creationId xmlns:p14="http://schemas.microsoft.com/office/powerpoint/2010/main" val="2388026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message: Huge data, huge amount of apps, huge amount of interactions between apps, layers, sites</a:t>
            </a:r>
          </a:p>
          <a:p>
            <a:endParaRPr lang="en-US"/>
          </a:p>
          <a:p>
            <a:r>
              <a:rPr lang="en-US"/>
              <a:t>Talk about following numbers to emphasize the cloud transition:</a:t>
            </a:r>
          </a:p>
          <a:p>
            <a:endParaRPr lang="en-US"/>
          </a:p>
          <a:p>
            <a:r>
              <a:rPr lang="en-US"/>
              <a:t>Some CAGR (</a:t>
            </a:r>
            <a:r>
              <a:rPr lang="en-US" sz="1200" b="0" i="0" u="none" strike="noStrike" kern="1200" baseline="0">
                <a:solidFill>
                  <a:schemeClr val="tx1"/>
                </a:solidFill>
                <a:latin typeface="+mn-lt"/>
                <a:ea typeface="+mn-ea"/>
                <a:cs typeface="+mn-cs"/>
              </a:rPr>
              <a:t>5-year compound annual growth rate) numbers:  global, China</a:t>
            </a:r>
          </a:p>
          <a:p>
            <a:r>
              <a:rPr lang="en-US" sz="1200" b="0" i="0" u="none" strike="noStrike" kern="1200" baseline="0">
                <a:solidFill>
                  <a:schemeClr val="tx1"/>
                </a:solidFill>
                <a:latin typeface="+mn-lt"/>
                <a:ea typeface="+mn-ea"/>
                <a:cs typeface="+mn-cs"/>
              </a:rPr>
              <a:t>Server: 3.7%, 12.4%</a:t>
            </a:r>
          </a:p>
          <a:p>
            <a:r>
              <a:rPr lang="en-US" sz="1200" b="0" i="0" u="none" strike="noStrike" kern="1200" baseline="0">
                <a:solidFill>
                  <a:schemeClr val="tx1"/>
                </a:solidFill>
                <a:latin typeface="+mn-lt"/>
                <a:ea typeface="+mn-ea"/>
                <a:cs typeface="+mn-cs"/>
              </a:rPr>
              <a:t>Enterprise storage: 1%, 6.9%</a:t>
            </a:r>
          </a:p>
          <a:p>
            <a:r>
              <a:rPr lang="en-US" sz="1200" b="0" i="0" u="none" strike="noStrike" kern="1200" baseline="0">
                <a:solidFill>
                  <a:schemeClr val="tx1"/>
                </a:solidFill>
                <a:latin typeface="+mn-lt"/>
                <a:ea typeface="+mn-ea"/>
                <a:cs typeface="+mn-cs"/>
              </a:rPr>
              <a:t>Basic software: 5.3%</a:t>
            </a:r>
          </a:p>
          <a:p>
            <a:r>
              <a:rPr lang="en-US" sz="1200" b="0" i="0" u="none" strike="noStrike" kern="1200" baseline="0">
                <a:solidFill>
                  <a:schemeClr val="tx1"/>
                </a:solidFill>
                <a:latin typeface="+mn-lt"/>
                <a:ea typeface="+mn-ea"/>
                <a:cs typeface="+mn-cs"/>
              </a:rPr>
              <a:t>Database: 7.5, 26.9%</a:t>
            </a:r>
          </a:p>
          <a:p>
            <a:r>
              <a:rPr lang="en-US" sz="1200" b="0" i="0" u="none" strike="noStrike" kern="1200" baseline="0">
                <a:solidFill>
                  <a:schemeClr val="tx1"/>
                </a:solidFill>
                <a:latin typeface="+mn-lt"/>
                <a:ea typeface="+mn-ea"/>
                <a:cs typeface="+mn-cs"/>
              </a:rPr>
              <a:t>Middleware: 10.3, 15.7%</a:t>
            </a:r>
          </a:p>
          <a:p>
            <a:r>
              <a:rPr lang="en-US" sz="1200" b="0" i="0" u="none" strike="noStrike" kern="1200" baseline="0">
                <a:solidFill>
                  <a:schemeClr val="tx1"/>
                </a:solidFill>
                <a:latin typeface="+mn-lt"/>
                <a:ea typeface="+mn-ea"/>
                <a:cs typeface="+mn-cs"/>
              </a:rPr>
              <a:t>Bigdata platform software: 15.6%, 44.7%</a:t>
            </a:r>
          </a:p>
          <a:p>
            <a:r>
              <a:rPr lang="en-US" sz="1200" b="0" i="0" u="none" strike="noStrike" kern="1200" baseline="0">
                <a:solidFill>
                  <a:schemeClr val="tx1"/>
                </a:solidFill>
                <a:latin typeface="+mn-lt"/>
                <a:ea typeface="+mn-ea"/>
                <a:cs typeface="+mn-cs"/>
              </a:rPr>
              <a:t>Enterprise software: 8.2, 11.7%</a:t>
            </a:r>
          </a:p>
          <a:p>
            <a:r>
              <a:rPr lang="en-US" sz="1200" b="0" i="0" u="none" strike="noStrike" kern="1200" baseline="0">
                <a:solidFill>
                  <a:schemeClr val="tx1"/>
                </a:solidFill>
                <a:latin typeface="+mn-lt"/>
                <a:ea typeface="+mn-ea"/>
                <a:cs typeface="+mn-cs"/>
              </a:rPr>
              <a:t>Cloud service: 31.4, 44.8%</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Raise ADAS example for data explosion: per vehicle data is estimated between 60-70TB per day</a:t>
            </a:r>
          </a:p>
          <a:p>
            <a:endParaRPr lang="en-US" sz="1200" b="0" i="0" u="none" strike="noStrike" kern="1200" baseline="0">
              <a:solidFill>
                <a:schemeClr val="tx1"/>
              </a:solidFill>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7D7C202-DD6B-47E7-BDCF-CD77CFBFCF5A}" type="slidenum">
              <a:rPr lang="en-US" smtClean="0"/>
              <a:t>19</a:t>
            </a:fld>
            <a:endParaRPr lang="en-US"/>
          </a:p>
        </p:txBody>
      </p:sp>
    </p:spTree>
    <p:extLst>
      <p:ext uri="{BB962C8B-B14F-4D97-AF65-F5344CB8AC3E}">
        <p14:creationId xmlns:p14="http://schemas.microsoft.com/office/powerpoint/2010/main" val="1847704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message: Open source is not enough, we also need to build an open architecture that help everyone to integration and collaborate.</a:t>
            </a:r>
          </a:p>
          <a:p>
            <a:r>
              <a:rPr lang="en-US"/>
              <a:t>This can also be considered as app development offloading to lower level equipment / service provider such as Huawei</a:t>
            </a:r>
          </a:p>
          <a:p>
            <a:r>
              <a:rPr lang="en-US"/>
              <a:t>The ultimate goal is to make app dev, integration and use easier for enterprise users.</a:t>
            </a:r>
          </a:p>
          <a:p>
            <a:endParaRPr lang="en-US"/>
          </a:p>
          <a:p>
            <a:r>
              <a:rPr lang="en-US" sz="1200" b="0" i="0" kern="1200">
                <a:solidFill>
                  <a:schemeClr val="tx1"/>
                </a:solidFill>
                <a:effectLst/>
                <a:latin typeface="+mn-lt"/>
                <a:ea typeface="+mn-ea"/>
                <a:cs typeface="+mn-cs"/>
              </a:rPr>
              <a:t>Raise an example to explain how open interface like CSI (Container Storage Interface) make app development more efficient.</a:t>
            </a:r>
          </a:p>
          <a:p>
            <a:r>
              <a:rPr lang="en-US" sz="1200" b="0" i="0" kern="1200">
                <a:solidFill>
                  <a:schemeClr val="tx1"/>
                </a:solidFill>
                <a:effectLst/>
                <a:latin typeface="+mn-lt"/>
                <a:ea typeface="+mn-ea"/>
                <a:cs typeface="+mn-cs"/>
              </a:rPr>
              <a:t>CSI provide a standardized API for container level applications to call advanced storage feature like create, delete or manage volume / snapshot, avoid the need of vendor specific development at application layer.</a:t>
            </a:r>
          </a:p>
          <a:p>
            <a:endParaRPr lang="en-US"/>
          </a:p>
          <a:p>
            <a:r>
              <a:rPr lang="en-US"/>
              <a:t>Hardware – Huawei is actively working on ARM and </a:t>
            </a:r>
            <a:r>
              <a:rPr lang="en-US" sz="1200" b="0" i="0" kern="1200">
                <a:solidFill>
                  <a:schemeClr val="tx1"/>
                </a:solidFill>
                <a:effectLst/>
                <a:latin typeface="+mn-lt"/>
                <a:ea typeface="+mn-ea"/>
                <a:cs typeface="+mn-cs"/>
              </a:rPr>
              <a:t>RISC-V; on storage front, Huawei support current open standards and framework like CSI, Cinder, and also actively participating in future open source projects like SODA.</a:t>
            </a: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US" b="0"/>
          </a:p>
        </p:txBody>
      </p:sp>
      <p:sp>
        <p:nvSpPr>
          <p:cNvPr id="4" name="Slide Number Placeholder 3"/>
          <p:cNvSpPr>
            <a:spLocks noGrp="1"/>
          </p:cNvSpPr>
          <p:nvPr>
            <p:ph type="sldNum" sz="quarter" idx="5"/>
          </p:nvPr>
        </p:nvSpPr>
        <p:spPr/>
        <p:txBody>
          <a:bodyPr/>
          <a:lstStyle/>
          <a:p>
            <a:fld id="{57D7C202-DD6B-47E7-BDCF-CD77CFBFCF5A}" type="slidenum">
              <a:rPr lang="en-US" smtClean="0"/>
              <a:t>20</a:t>
            </a:fld>
            <a:endParaRPr lang="en-US"/>
          </a:p>
        </p:txBody>
      </p:sp>
    </p:spTree>
    <p:extLst>
      <p:ext uri="{BB962C8B-B14F-4D97-AF65-F5344CB8AC3E}">
        <p14:creationId xmlns:p14="http://schemas.microsoft.com/office/powerpoint/2010/main" val="791946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3</a:t>
            </a:fld>
            <a:endParaRPr lang="en-US"/>
          </a:p>
        </p:txBody>
      </p:sp>
    </p:spTree>
    <p:extLst>
      <p:ext uri="{BB962C8B-B14F-4D97-AF65-F5344CB8AC3E}">
        <p14:creationId xmlns:p14="http://schemas.microsoft.com/office/powerpoint/2010/main" val="668345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21</a:t>
            </a:fld>
            <a:endParaRPr lang="en-US"/>
          </a:p>
        </p:txBody>
      </p:sp>
    </p:spTree>
    <p:extLst>
      <p:ext uri="{BB962C8B-B14F-4D97-AF65-F5344CB8AC3E}">
        <p14:creationId xmlns:p14="http://schemas.microsoft.com/office/powerpoint/2010/main" val="1912384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a:t>
            </a:r>
            <a:r>
              <a:rPr lang="en-US" sz="1200">
                <a:cs typeface="Calibri" panose="020F0502020204030204" pitchFamily="34" charset="0"/>
              </a:rPr>
              <a:t>oliferation of data and applications imposes significant challenges for data infrastructure management. The DMS solution embeds AI across the cloud, data center, and device tiers for intelligent operations and management. Machine learning models can be used to optimize data center operations, improve system performance, and reduce total cost of ownership.</a:t>
            </a:r>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a:t>
            </a:fld>
            <a:endParaRPr lang="en-US"/>
          </a:p>
        </p:txBody>
      </p:sp>
    </p:spTree>
    <p:extLst>
      <p:ext uri="{BB962C8B-B14F-4D97-AF65-F5344CB8AC3E}">
        <p14:creationId xmlns:p14="http://schemas.microsoft.com/office/powerpoint/2010/main" val="254036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66612">
              <a:defRPr/>
            </a:pPr>
            <a:r>
              <a:rPr lang="en-US"/>
              <a:t>Data center operations and storage management are becoming ever complex due to the explosive growth of data and the proliferation of applications. Service rollout takes a long time, resource utilization is low, problem resolution is passive and reactive, and the service level cannot be guaranteed. Operational expenses are very high and account for 65% of the total cost of ownership. </a:t>
            </a:r>
          </a:p>
          <a:p>
            <a:endParaRPr lang="zh-CN" altLang="en-US"/>
          </a:p>
        </p:txBody>
      </p:sp>
      <p:sp>
        <p:nvSpPr>
          <p:cNvPr id="4" name="灯片编号占位符 3"/>
          <p:cNvSpPr>
            <a:spLocks noGrp="1"/>
          </p:cNvSpPr>
          <p:nvPr>
            <p:ph type="sldNum" sz="quarter" idx="10"/>
          </p:nvPr>
        </p:nvSpPr>
        <p:spPr/>
        <p:txBody>
          <a:bodyPr/>
          <a:lstStyle/>
          <a:p>
            <a:pPr defTabSz="966548">
              <a:defRPr/>
            </a:pPr>
            <a:fld id="{F07326F3-4732-B74B-9C70-D0992466E499}" type="slidenum">
              <a:rPr lang="en-US">
                <a:solidFill>
                  <a:prstClr val="black"/>
                </a:solidFill>
                <a:latin typeface="Arial" panose="020B0604020202020204" pitchFamily="34" charset="0"/>
              </a:rPr>
              <a:pPr defTabSz="966548">
                <a:defRPr/>
              </a:pPr>
              <a:t>5</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1892970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DMS is a solution for the intelligent management of data infrastructure. It supports autonomous operations and reduces operational overhead, by embedding AI across three tiers: the cloud tier, the data center tier, and the device tier. On the cloud tier is the eService Cloud-based Management System. eService provides a cloud portal for around-the-clock monitoring and reporting. On the data center tier is the DME product that automates the management of datacenter infrastructure as a whole. On the device tier, AI chips and algorithms are built into the storage products, to enable self-learning and self-optimization and to simplify system configuration.  </a:t>
            </a:r>
          </a:p>
        </p:txBody>
      </p:sp>
      <p:sp>
        <p:nvSpPr>
          <p:cNvPr id="4" name="Slide Number Placeholder 3"/>
          <p:cNvSpPr>
            <a:spLocks noGrp="1"/>
          </p:cNvSpPr>
          <p:nvPr>
            <p:ph type="sldNum" sz="quarter" idx="5"/>
          </p:nvPr>
        </p:nvSpPr>
        <p:spPr/>
        <p:txBody>
          <a:bodyPr/>
          <a:lstStyle/>
          <a:p>
            <a:fld id="{DDC2D6CD-B261-7F4E-81AC-BE94B12E3441}" type="slidenum">
              <a:rPr lang="en-US" smtClean="0"/>
              <a:t>6</a:t>
            </a:fld>
            <a:endParaRPr lang="en-US"/>
          </a:p>
        </p:txBody>
      </p:sp>
    </p:spTree>
    <p:extLst>
      <p:ext uri="{BB962C8B-B14F-4D97-AF65-F5344CB8AC3E}">
        <p14:creationId xmlns:p14="http://schemas.microsoft.com/office/powerpoint/2010/main" val="116277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Arial" panose="020B0604020202020204" pitchFamily="34" charset="0"/>
              </a:rPr>
              <a:t>The eService that implements Cloud AI aggregates resource and usage data from global data centers and builds a variety of machine learning models. The models are shared with data centers for optimizing data center operations. To date, the eService </a:t>
            </a:r>
            <a:r>
              <a:rPr lang="en-US" sz="1300"/>
              <a:t>has been independently deployed in three major regions of Huawei Cloud: China, Mexico, and Germany. It </a:t>
            </a:r>
            <a:r>
              <a:rPr lang="en-US" altLang="zh-CN">
                <a:latin typeface="Arial" panose="020B0604020202020204" pitchFamily="34" charset="0"/>
              </a:rPr>
              <a:t>is able to </a:t>
            </a:r>
            <a:r>
              <a:rPr lang="en-US"/>
              <a:t>predict disk failures over the next two weeks, and automatically create service tickets to track disk replacement. It is able to predict storage needs for the next 12 months, and give detailed expansion recommendations. It is also able to successfully diagnose 93% of the problems.</a:t>
            </a:r>
          </a:p>
        </p:txBody>
      </p:sp>
      <p:sp>
        <p:nvSpPr>
          <p:cNvPr id="4" name="灯片编号占位符 3"/>
          <p:cNvSpPr>
            <a:spLocks noGrp="1"/>
          </p:cNvSpPr>
          <p:nvPr>
            <p:ph type="sldNum" sz="quarter" idx="10"/>
          </p:nvPr>
        </p:nvSpPr>
        <p:spPr/>
        <p:txBody>
          <a:bodyPr/>
          <a:lstStyle/>
          <a:p>
            <a:pPr defTabSz="966548">
              <a:defRPr/>
            </a:pPr>
            <a:fld id="{F07326F3-4732-B74B-9C70-D0992466E499}" type="slidenum">
              <a:rPr lang="en-US">
                <a:solidFill>
                  <a:prstClr val="black"/>
                </a:solidFill>
                <a:latin typeface="Arial" panose="020B0604020202020204" pitchFamily="34" charset="0"/>
              </a:rPr>
              <a:pPr defTabSz="966548">
                <a:defRPr/>
              </a:pPr>
              <a:t>7</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3135186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Datacenter AI is enabled by the DME product. DME automates the lifecycle management of the datacenter, including planning, deployment, operations, and optimization. DME performs data analytics and AI inferencing based on data collected on the datacenter resources. It is able to reduce capital expenses by 20%, improve deployment efficiency by 10 fold, automatically handle 60% of the faults, and improve resource utilization by 80%.</a:t>
            </a:r>
          </a:p>
        </p:txBody>
      </p:sp>
      <p:sp>
        <p:nvSpPr>
          <p:cNvPr id="4" name="Slide Number Placeholder 3"/>
          <p:cNvSpPr>
            <a:spLocks noGrp="1"/>
          </p:cNvSpPr>
          <p:nvPr>
            <p:ph type="sldNum" sz="quarter" idx="5"/>
          </p:nvPr>
        </p:nvSpPr>
        <p:spPr/>
        <p:txBody>
          <a:bodyPr/>
          <a:lstStyle/>
          <a:p>
            <a:fld id="{DDC2D6CD-B261-7F4E-81AC-BE94B12E3441}" type="slidenum">
              <a:rPr lang="en-US" smtClean="0"/>
              <a:t>8</a:t>
            </a:fld>
            <a:endParaRPr lang="en-US"/>
          </a:p>
        </p:txBody>
      </p:sp>
    </p:spTree>
    <p:extLst>
      <p:ext uri="{BB962C8B-B14F-4D97-AF65-F5344CB8AC3E}">
        <p14:creationId xmlns:p14="http://schemas.microsoft.com/office/powerpoint/2010/main" val="75666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Device AI is implemented on storage devices. Huawei’s latest storage products have an Ascend 310 AI chip embedded. Device AI </a:t>
            </a:r>
            <a:r>
              <a:rPr lang="en-US" sz="1200"/>
              <a:t>improves cache hit rate by 50%, achieves 80% data reduction, and reduces the deployment process from 15 to 3 operations and shortens deployment time by up to 90%. </a:t>
            </a:r>
          </a:p>
        </p:txBody>
      </p:sp>
      <p:sp>
        <p:nvSpPr>
          <p:cNvPr id="4" name="Slide Number Placeholder 3"/>
          <p:cNvSpPr>
            <a:spLocks noGrp="1"/>
          </p:cNvSpPr>
          <p:nvPr>
            <p:ph type="sldNum" sz="quarter" idx="5"/>
          </p:nvPr>
        </p:nvSpPr>
        <p:spPr/>
        <p:txBody>
          <a:bodyPr/>
          <a:lstStyle/>
          <a:p>
            <a:fld id="{DDC2D6CD-B261-7F4E-81AC-BE94B12E3441}" type="slidenum">
              <a:rPr lang="en-US" smtClean="0"/>
              <a:t>9</a:t>
            </a:fld>
            <a:endParaRPr lang="en-US"/>
          </a:p>
        </p:txBody>
      </p:sp>
    </p:spTree>
    <p:extLst>
      <p:ext uri="{BB962C8B-B14F-4D97-AF65-F5344CB8AC3E}">
        <p14:creationId xmlns:p14="http://schemas.microsoft.com/office/powerpoint/2010/main" val="1673675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10</a:t>
            </a:fld>
            <a:endParaRPr lang="en-US"/>
          </a:p>
        </p:txBody>
      </p:sp>
    </p:spTree>
    <p:extLst>
      <p:ext uri="{BB962C8B-B14F-4D97-AF65-F5344CB8AC3E}">
        <p14:creationId xmlns:p14="http://schemas.microsoft.com/office/powerpoint/2010/main" val="818283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1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9973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52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79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640080" y="914490"/>
            <a:ext cx="4815840" cy="548550"/>
          </a:xfrm>
          <a:noFill/>
          <a:ln>
            <a:noFill/>
          </a:ln>
        </p:spPr>
        <p:txBody>
          <a:bodyPr anchor="ctr" anchorCtr="1">
            <a:noAutofit/>
          </a:bodyPr>
          <a:lstStyle>
            <a:lvl1pPr>
              <a:defRPr sz="2400" b="1" i="0" cap="none" spc="300">
                <a:solidFill>
                  <a:schemeClr val="tx1"/>
                </a:solidFill>
                <a:latin typeface="Avenir Next Demi Bold" panose="020B0503020202020204" pitchFamily="34" charset="0"/>
              </a:defRPr>
            </a:lvl1pPr>
          </a:lstStyle>
          <a:p>
            <a:r>
              <a:rPr lang="en-US"/>
              <a:t>TITLE</a:t>
            </a:r>
          </a:p>
        </p:txBody>
      </p:sp>
      <p:sp>
        <p:nvSpPr>
          <p:cNvPr id="17" name="Slide Number Placeholder 8">
            <a:extLst>
              <a:ext uri="{FF2B5EF4-FFF2-40B4-BE49-F238E27FC236}">
                <a16:creationId xmlns:a16="http://schemas.microsoft.com/office/drawing/2014/main" id="{BCCAA4B1-A586-0D43-8421-D48BDB026709}"/>
              </a:ext>
            </a:extLst>
          </p:cNvPr>
          <p:cNvSpPr>
            <a:spLocks noGrp="1"/>
          </p:cNvSpPr>
          <p:nvPr>
            <p:ph type="sldNum" sz="quarter" idx="12"/>
          </p:nvPr>
        </p:nvSpPr>
        <p:spPr>
          <a:xfrm>
            <a:off x="11621490" y="6217920"/>
            <a:ext cx="365760" cy="365760"/>
          </a:xfrm>
          <a:noFill/>
          <a:ln>
            <a:noFill/>
          </a:ln>
        </p:spPr>
        <p:style>
          <a:lnRef idx="2">
            <a:schemeClr val="dk1"/>
          </a:lnRef>
          <a:fillRef idx="1">
            <a:schemeClr val="lt1"/>
          </a:fillRef>
          <a:effectRef idx="0">
            <a:schemeClr val="dk1"/>
          </a:effectRef>
          <a:fontRef idx="minor">
            <a:schemeClr val="dk1"/>
          </a:fontRef>
        </p:style>
        <p:txBody>
          <a:bodyPr/>
          <a:lstStyle>
            <a:lvl1pPr>
              <a:defRPr>
                <a:solidFill>
                  <a:schemeClr val="tx1"/>
                </a:solidFill>
              </a:defRPr>
            </a:lvl1pPr>
          </a:lstStyle>
          <a:p>
            <a:fld id="{AFB80875-C224-5743-83D2-E9876A097C7C}" type="slidenum">
              <a:rPr lang="en-US" smtClean="0"/>
              <a:pPr/>
              <a:t>‹#›</a:t>
            </a:fld>
            <a:endParaRPr lang="en-US"/>
          </a:p>
        </p:txBody>
      </p:sp>
      <p:sp>
        <p:nvSpPr>
          <p:cNvPr id="6" name="Content Placeholder 2">
            <a:extLst>
              <a:ext uri="{FF2B5EF4-FFF2-40B4-BE49-F238E27FC236}">
                <a16:creationId xmlns:a16="http://schemas.microsoft.com/office/drawing/2014/main" id="{2A4244C0-8919-4D4A-89CC-D3EBF1F54F76}"/>
              </a:ext>
            </a:extLst>
          </p:cNvPr>
          <p:cNvSpPr>
            <a:spLocks noGrp="1"/>
          </p:cNvSpPr>
          <p:nvPr>
            <p:ph idx="1"/>
          </p:nvPr>
        </p:nvSpPr>
        <p:spPr>
          <a:xfrm>
            <a:off x="640080" y="1671638"/>
            <a:ext cx="4815840" cy="4381690"/>
          </a:xfrm>
        </p:spPr>
        <p:txBody>
          <a:bodyPr>
            <a:normAutofit/>
          </a:bodyPr>
          <a:lstStyle>
            <a:lvl1pPr>
              <a:lnSpc>
                <a:spcPct val="150000"/>
              </a:lnSpc>
              <a:spcBef>
                <a:spcPts val="0"/>
              </a:spcBef>
              <a:defRPr sz="1900" b="0" i="0">
                <a:solidFill>
                  <a:schemeClr val="bg1">
                    <a:lumMod val="50000"/>
                  </a:schemeClr>
                </a:solidFill>
                <a:latin typeface="Avenir Next" panose="020B0503020202020204" pitchFamily="34" charset="0"/>
              </a:defRPr>
            </a:lvl1pPr>
            <a:lvl2pPr>
              <a:lnSpc>
                <a:spcPct val="150000"/>
              </a:lnSpc>
              <a:spcBef>
                <a:spcPts val="0"/>
              </a:spcBef>
              <a:defRPr sz="1600" b="0" i="0">
                <a:solidFill>
                  <a:schemeClr val="bg1">
                    <a:lumMod val="50000"/>
                  </a:schemeClr>
                </a:solidFill>
                <a:latin typeface="Avenir Next" panose="020B0503020202020204" pitchFamily="34" charset="0"/>
              </a:defRPr>
            </a:lvl2pPr>
            <a:lvl3pPr>
              <a:lnSpc>
                <a:spcPct val="150000"/>
              </a:lnSpc>
              <a:spcBef>
                <a:spcPts val="0"/>
              </a:spcBef>
              <a:defRPr sz="1600" b="0" i="0">
                <a:solidFill>
                  <a:schemeClr val="bg1">
                    <a:lumMod val="50000"/>
                  </a:schemeClr>
                </a:solidFill>
                <a:latin typeface="Avenir Next" panose="020B0503020202020204" pitchFamily="34" charset="0"/>
              </a:defRPr>
            </a:lvl3pPr>
            <a:lvl4pPr>
              <a:lnSpc>
                <a:spcPct val="150000"/>
              </a:lnSpc>
              <a:spcBef>
                <a:spcPts val="0"/>
              </a:spcBef>
              <a:defRPr sz="1600" b="0" i="0">
                <a:solidFill>
                  <a:schemeClr val="bg1">
                    <a:lumMod val="50000"/>
                  </a:schemeClr>
                </a:solidFill>
                <a:latin typeface="Avenir Next" panose="020B0503020202020204" pitchFamily="34" charset="0"/>
              </a:defRPr>
            </a:lvl4pPr>
            <a:lvl5pPr>
              <a:lnSpc>
                <a:spcPct val="150000"/>
              </a:lnSpc>
              <a:spcBef>
                <a:spcPts val="0"/>
              </a:spcBef>
              <a:defRPr sz="1600" b="0" i="0">
                <a:solidFill>
                  <a:schemeClr val="bg1">
                    <a:lumMod val="50000"/>
                  </a:schemeClr>
                </a:solidFill>
                <a:latin typeface="Avenir Next" panose="020B0503020202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CE11D9FE-8F7B-B64E-9004-7B51F5AA23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4486" y="6175550"/>
            <a:ext cx="2423029" cy="388599"/>
          </a:xfrm>
          <a:prstGeom prst="rect">
            <a:avLst/>
          </a:prstGeom>
        </p:spPr>
      </p:pic>
    </p:spTree>
    <p:extLst>
      <p:ext uri="{BB962C8B-B14F-4D97-AF65-F5344CB8AC3E}">
        <p14:creationId xmlns:p14="http://schemas.microsoft.com/office/powerpoint/2010/main" val="1540727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rue Blank">
    <p:bg>
      <p:bgPr>
        <a:solidFill>
          <a:schemeClr val="bg1"/>
        </a:solidFill>
        <a:effectLst/>
      </p:bgPr>
    </p:bg>
    <p:spTree>
      <p:nvGrpSpPr>
        <p:cNvPr id="1" name=""/>
        <p:cNvGrpSpPr/>
        <p:nvPr/>
      </p:nvGrpSpPr>
      <p:grpSpPr>
        <a:xfrm>
          <a:off x="0" y="0"/>
          <a:ext cx="0" cy="0"/>
          <a:chOff x="0" y="0"/>
          <a:chExt cx="0" cy="0"/>
        </a:xfrm>
      </p:grpSpPr>
      <p:sp>
        <p:nvSpPr>
          <p:cNvPr id="3" name="Slide Number Placeholder 8">
            <a:extLst>
              <a:ext uri="{FF2B5EF4-FFF2-40B4-BE49-F238E27FC236}">
                <a16:creationId xmlns:a16="http://schemas.microsoft.com/office/drawing/2014/main" id="{76F4891D-2027-DE43-A4BA-94E156E7C18F}"/>
              </a:ext>
            </a:extLst>
          </p:cNvPr>
          <p:cNvSpPr txBox="1">
            <a:spLocks/>
          </p:cNvSpPr>
          <p:nvPr userDrawn="1"/>
        </p:nvSpPr>
        <p:spPr>
          <a:xfrm>
            <a:off x="11621490" y="6217920"/>
            <a:ext cx="365760" cy="365760"/>
          </a:xfrm>
          <a:prstGeom prst="ellipse">
            <a:avLst/>
          </a:prstGeom>
          <a:noFill/>
          <a:ln w="12700" cap="flat" cmpd="sng" algn="ctr">
            <a:noFill/>
            <a:prstDash val="solid"/>
          </a:ln>
        </p:spPr>
        <p:style>
          <a:lnRef idx="2">
            <a:schemeClr val="dk1"/>
          </a:lnRef>
          <a:fillRef idx="1">
            <a:schemeClr val="lt1"/>
          </a:fillRef>
          <a:effectRef idx="0">
            <a:schemeClr val="dk1"/>
          </a:effectRef>
          <a:fontRef idx="minor">
            <a:schemeClr val="dk1"/>
          </a:fontRef>
        </p:style>
        <p:txBody>
          <a:bodyPr vert="horz" lIns="18288" tIns="45720" rIns="18288" bIns="45720" rtlCol="0" anchor="ctr">
            <a:noAutofit/>
          </a:bodyPr>
          <a:lstStyle>
            <a:defPPr>
              <a:defRPr lang="en-US"/>
            </a:defPPr>
            <a:lvl1pPr marL="0" algn="ctr" defTabSz="914400" rtl="0" eaLnBrk="1" latinLnBrk="0" hangingPunct="1">
              <a:defRPr sz="1100" kern="1200" spc="0" baseline="0">
                <a:solidFill>
                  <a:schemeClr val="tx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AFB80875-C224-5743-83D2-E9876A097C7C}" type="slidenum">
              <a:rPr lang="en-US" b="0" i="0" smtClean="0">
                <a:latin typeface="Avenir Next Regular" panose="020B0503020202020204" pitchFamily="34" charset="0"/>
              </a:rPr>
              <a:pPr/>
              <a:t>‹#›</a:t>
            </a:fld>
            <a:endParaRPr lang="en-US" b="0" i="0">
              <a:latin typeface="Avenir Next Regular" panose="020B0503020202020204" pitchFamily="34" charset="0"/>
            </a:endParaRPr>
          </a:p>
        </p:txBody>
      </p:sp>
    </p:spTree>
    <p:extLst>
      <p:ext uri="{BB962C8B-B14F-4D97-AF65-F5344CB8AC3E}">
        <p14:creationId xmlns:p14="http://schemas.microsoft.com/office/powerpoint/2010/main" val="1896381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hinese text page">
    <p:bg>
      <p:bgPr>
        <a:solidFill>
          <a:srgbClr val="232424"/>
        </a:solidFill>
        <a:effectLst/>
      </p:bgPr>
    </p:bg>
    <p:spTree>
      <p:nvGrpSpPr>
        <p:cNvPr id="1" name=""/>
        <p:cNvGrpSpPr/>
        <p:nvPr/>
      </p:nvGrpSpPr>
      <p:grpSpPr>
        <a:xfrm>
          <a:off x="0" y="0"/>
          <a:ext cx="0" cy="0"/>
          <a:chOff x="0" y="0"/>
          <a:chExt cx="0" cy="0"/>
        </a:xfrm>
      </p:grpSpPr>
      <p:sp>
        <p:nvSpPr>
          <p:cNvPr id="9" name="文本占位符 6"/>
          <p:cNvSpPr>
            <a:spLocks noGrp="1"/>
          </p:cNvSpPr>
          <p:nvPr>
            <p:ph type="body" sz="quarter" idx="13" hasCustomPrompt="1"/>
          </p:nvPr>
        </p:nvSpPr>
        <p:spPr>
          <a:xfrm>
            <a:off x="367287" y="1228848"/>
            <a:ext cx="6939647" cy="2108688"/>
          </a:xfrm>
          <a:prstGeom prst="rect">
            <a:avLst/>
          </a:prstGeom>
        </p:spPr>
        <p:txBody>
          <a:bodyPr/>
          <a:lstStyle>
            <a:lvl1pPr marL="0" indent="0">
              <a:buFontTx/>
              <a:buNone/>
              <a:defRPr sz="2399" baseline="0">
                <a:solidFill>
                  <a:schemeClr val="tx2"/>
                </a:solidFill>
                <a:latin typeface="Arial" panose="020B0604020202020204" pitchFamily="34" charset="0"/>
                <a:cs typeface="Arial" panose="020B0604020202020204" pitchFamily="34" charset="0"/>
              </a:defRPr>
            </a:lvl1pPr>
            <a:lvl2pPr marL="609371" indent="0">
              <a:buFontTx/>
              <a:buNone/>
              <a:defRPr>
                <a:solidFill>
                  <a:schemeClr val="bg1"/>
                </a:solidFill>
                <a:latin typeface="Akkurat Pro" panose="020B0504020101020102" pitchFamily="34" charset="0"/>
              </a:defRPr>
            </a:lvl2pPr>
            <a:lvl3pPr marL="1218742" indent="0">
              <a:buFontTx/>
              <a:buNone/>
              <a:defRPr>
                <a:solidFill>
                  <a:schemeClr val="bg1"/>
                </a:solidFill>
                <a:latin typeface="Akkurat Pro" panose="020B0504020101020102" pitchFamily="34" charset="0"/>
              </a:defRPr>
            </a:lvl3pPr>
            <a:lvl4pPr marL="1828748" indent="0">
              <a:buFontTx/>
              <a:buNone/>
              <a:defRPr>
                <a:solidFill>
                  <a:schemeClr val="bg1"/>
                </a:solidFill>
                <a:latin typeface="Akkurat Pro" panose="020B0504020101020102" pitchFamily="34" charset="0"/>
              </a:defRPr>
            </a:lvl4pPr>
            <a:lvl5pPr marL="2438120" indent="0">
              <a:buFontTx/>
              <a:buNone/>
              <a:defRPr>
                <a:solidFill>
                  <a:schemeClr val="bg1"/>
                </a:solidFill>
                <a:latin typeface="Akkurat Pro" panose="020B0504020101020102" pitchFamily="34" charset="0"/>
              </a:defRPr>
            </a:lvl5pPr>
          </a:lstStyle>
          <a:p>
            <a:pPr lvl="0"/>
            <a:r>
              <a:rPr lang="en-US" altLang="zh-CN"/>
              <a:t>Use the "</a:t>
            </a:r>
            <a:r>
              <a:rPr lang="en-US" altLang="zh-CN" err="1"/>
              <a:t>Arial</a:t>
            </a:r>
            <a:r>
              <a:rPr lang="en-US" altLang="zh-CN"/>
              <a:t>" font for all text. Maximum font size should not exceed 24pt. Minimum font size cannot be less than 6pt.</a:t>
            </a:r>
            <a:endParaRPr lang="zh-CN" altLang="en-US"/>
          </a:p>
        </p:txBody>
      </p:sp>
      <p:sp>
        <p:nvSpPr>
          <p:cNvPr id="10" name="文本占位符 9"/>
          <p:cNvSpPr>
            <a:spLocks noGrp="1"/>
          </p:cNvSpPr>
          <p:nvPr>
            <p:ph type="body" sz="quarter" idx="14" hasCustomPrompt="1"/>
          </p:nvPr>
        </p:nvSpPr>
        <p:spPr>
          <a:xfrm>
            <a:off x="367288" y="333695"/>
            <a:ext cx="10747033" cy="965423"/>
          </a:xfrm>
          <a:prstGeom prst="rect">
            <a:avLst/>
          </a:prstGeom>
        </p:spPr>
        <p:txBody>
          <a:bodyPr/>
          <a:lstStyle>
            <a:lvl1pPr marL="0" indent="0">
              <a:buFontTx/>
              <a:buNone/>
              <a:defRPr sz="3599" b="1">
                <a:solidFill>
                  <a:schemeClr val="tx2"/>
                </a:solidFill>
                <a:latin typeface="Arial" panose="020B0604020202020204" pitchFamily="34" charset="0"/>
                <a:cs typeface="Arial" panose="020B0604020202020204" pitchFamily="34" charset="0"/>
              </a:defRPr>
            </a:lvl1pPr>
            <a:lvl2pPr marL="543991" indent="0">
              <a:buFontTx/>
              <a:buNone/>
              <a:defRPr>
                <a:solidFill>
                  <a:schemeClr val="bg1"/>
                </a:solidFill>
              </a:defRPr>
            </a:lvl2pPr>
            <a:lvl3pPr marL="1087982" indent="0">
              <a:buFontTx/>
              <a:buNone/>
              <a:defRPr>
                <a:solidFill>
                  <a:schemeClr val="bg1"/>
                </a:solidFill>
              </a:defRPr>
            </a:lvl3pPr>
            <a:lvl4pPr marL="1632608" indent="0">
              <a:buFontTx/>
              <a:buNone/>
              <a:defRPr>
                <a:solidFill>
                  <a:schemeClr val="bg1"/>
                </a:solidFill>
              </a:defRPr>
            </a:lvl4pPr>
            <a:lvl5pPr marL="2176598" indent="0">
              <a:buFontTx/>
              <a:buNone/>
              <a:defRPr>
                <a:solidFill>
                  <a:schemeClr val="bg1"/>
                </a:solidFill>
              </a:defRPr>
            </a:lvl5pPr>
          </a:lstStyle>
          <a:p>
            <a:pPr lvl="0"/>
            <a:r>
              <a:rPr lang="en-US" altLang="zh-CN"/>
              <a:t>The title-36pt </a:t>
            </a:r>
            <a:r>
              <a:rPr lang="en-US" altLang="zh-CN" err="1"/>
              <a:t>Arial</a:t>
            </a:r>
            <a:r>
              <a:rPr lang="en-US" altLang="zh-CN"/>
              <a:t> Bold</a:t>
            </a:r>
            <a:endParaRPr lang="zh-CN" altLang="en-US"/>
          </a:p>
        </p:txBody>
      </p:sp>
    </p:spTree>
    <p:extLst>
      <p:ext uri="{BB962C8B-B14F-4D97-AF65-F5344CB8AC3E}">
        <p14:creationId xmlns:p14="http://schemas.microsoft.com/office/powerpoint/2010/main" val="2304807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两栏内容">
    <p:bg>
      <p:bgRef idx="1001">
        <a:schemeClr val="bg1"/>
      </p:bgRef>
    </p:bg>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DD0D462F-670C-C642-8AC6-0B7F9FD601D8}"/>
              </a:ext>
            </a:extLst>
          </p:cNvPr>
          <p:cNvSpPr>
            <a:spLocks noChangeArrowheads="1"/>
          </p:cNvSpPr>
          <p:nvPr userDrawn="1"/>
        </p:nvSpPr>
        <p:spPr bwMode="auto">
          <a:xfrm>
            <a:off x="372729" y="6597149"/>
            <a:ext cx="271984" cy="195898"/>
          </a:xfrm>
          <a:prstGeom prst="rect">
            <a:avLst/>
          </a:prstGeom>
          <a:noFill/>
          <a:ln w="9525">
            <a:noFill/>
            <a:miter lim="800000"/>
            <a:headEnd/>
            <a:tailEnd/>
          </a:ln>
        </p:spPr>
        <p:txBody>
          <a:bodyPr lIns="0" tIns="0" rIns="0" bIns="0"/>
          <a:lstStyle/>
          <a:p>
            <a:pPr eaLnBrk="0" hangingPunct="0">
              <a:lnSpc>
                <a:spcPct val="85000"/>
              </a:lnSpc>
              <a:defRPr/>
            </a:pPr>
            <a:fld id="{F350CB96-EF0E-44F1-90D2-2D2DCEB1810F}" type="slidenum">
              <a:rPr lang="de-DE" altLang="zh-CN" sz="900" b="0" smtClean="0">
                <a:solidFill>
                  <a:schemeClr val="tx1"/>
                </a:solidFill>
                <a:latin typeface="Arial" panose="020B0604020202020204" pitchFamily="34" charset="0"/>
                <a:ea typeface="+mn-ea"/>
              </a:rPr>
              <a:pPr eaLnBrk="0" hangingPunct="0">
                <a:lnSpc>
                  <a:spcPct val="85000"/>
                </a:lnSpc>
                <a:defRPr/>
              </a:pPr>
              <a:t>‹#›</a:t>
            </a:fld>
            <a:endParaRPr lang="en-GB" altLang="zh-CN" sz="900" b="0">
              <a:solidFill>
                <a:schemeClr val="tx1"/>
              </a:solidFill>
              <a:latin typeface="Arial" panose="020B0604020202020204" pitchFamily="34" charset="0"/>
              <a:ea typeface="+mn-ea"/>
            </a:endParaRPr>
          </a:p>
        </p:txBody>
      </p:sp>
      <p:sp>
        <p:nvSpPr>
          <p:cNvPr id="4" name="Title 22">
            <a:extLst>
              <a:ext uri="{FF2B5EF4-FFF2-40B4-BE49-F238E27FC236}">
                <a16:creationId xmlns:a16="http://schemas.microsoft.com/office/drawing/2014/main" id="{C07667CE-3D14-094C-8389-B0E814597662}"/>
              </a:ext>
            </a:extLst>
          </p:cNvPr>
          <p:cNvSpPr>
            <a:spLocks noGrp="1"/>
          </p:cNvSpPr>
          <p:nvPr>
            <p:ph type="title"/>
          </p:nvPr>
        </p:nvSpPr>
        <p:spPr>
          <a:xfrm>
            <a:off x="281608" y="281007"/>
            <a:ext cx="10515600" cy="645872"/>
          </a:xfrm>
          <a:prstGeom prst="rect">
            <a:avLst/>
          </a:prstGeom>
        </p:spPr>
        <p:txBody>
          <a:bodyPr/>
          <a:lstStyle>
            <a:lvl1pPr>
              <a:defRPr sz="32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00132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36013960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295218170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119609873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150853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997273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706858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4550400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760930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245838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3505885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479458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253990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2060972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7311653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8776945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5334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5763174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51984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1014638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97745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5"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723" r:id="rId19"/>
    <p:sldLayoutId id="2147483751" r:id="rId20"/>
    <p:sldLayoutId id="2147483752" r:id="rId21"/>
    <p:sldLayoutId id="2147483753" r:id="rId22"/>
    <p:sldLayoutId id="2147483754" r:id="rId23"/>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132824578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tiff"/><Relationship Id="rId13" Type="http://schemas.openxmlformats.org/officeDocument/2006/relationships/diagramData" Target="../diagrams/data1.xml"/><Relationship Id="rId18" Type="http://schemas.openxmlformats.org/officeDocument/2006/relationships/image" Target="../media/image24.tiff"/><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tiff"/><Relationship Id="rId17" Type="http://schemas.microsoft.com/office/2007/relationships/diagramDrawing" Target="../diagrams/drawing1.xml"/><Relationship Id="rId2" Type="http://schemas.openxmlformats.org/officeDocument/2006/relationships/notesSlide" Target="../notesSlides/notesSlide1.xml"/><Relationship Id="rId16" Type="http://schemas.openxmlformats.org/officeDocument/2006/relationships/diagramColors" Target="../diagrams/colors1.xml"/><Relationship Id="rId1" Type="http://schemas.openxmlformats.org/officeDocument/2006/relationships/slideLayout" Target="../slideLayouts/slideLayout21.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diagramQuickStyle" Target="../diagrams/quickStyle1.xml"/><Relationship Id="rId10" Type="http://schemas.openxmlformats.org/officeDocument/2006/relationships/image" Target="../media/image21.tiff"/><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6.png"/><Relationship Id="rId7" Type="http://schemas.openxmlformats.org/officeDocument/2006/relationships/diagramColors" Target="../diagrams/colors10.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diagramDrawing" Target="../diagrams/drawing11.xml"/><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diagramColors" Target="../diagrams/colors11.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60.png"/><Relationship Id="rId11" Type="http://schemas.openxmlformats.org/officeDocument/2006/relationships/diagramQuickStyle" Target="../diagrams/quickStyle11.xml"/><Relationship Id="rId5" Type="http://schemas.openxmlformats.org/officeDocument/2006/relationships/image" Target="../media/image59.png"/><Relationship Id="rId10" Type="http://schemas.openxmlformats.org/officeDocument/2006/relationships/diagramLayout" Target="../diagrams/layout11.xml"/><Relationship Id="rId4" Type="http://schemas.openxmlformats.org/officeDocument/2006/relationships/image" Target="../media/image58.png"/><Relationship Id="rId9"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1.png"/><Relationship Id="rId18" Type="http://schemas.microsoft.com/office/2007/relationships/diagramDrawing" Target="../diagrams/drawing12.xml"/><Relationship Id="rId3" Type="http://schemas.openxmlformats.org/officeDocument/2006/relationships/image" Target="../media/image63.png"/><Relationship Id="rId7" Type="http://schemas.openxmlformats.org/officeDocument/2006/relationships/image" Target="../media/image58.png"/><Relationship Id="rId12" Type="http://schemas.openxmlformats.org/officeDocument/2006/relationships/image" Target="../media/image70.png"/><Relationship Id="rId17" Type="http://schemas.openxmlformats.org/officeDocument/2006/relationships/diagramColors" Target="../diagrams/colors12.xml"/><Relationship Id="rId2" Type="http://schemas.openxmlformats.org/officeDocument/2006/relationships/notesSlide" Target="../notesSlides/notesSlide13.xml"/><Relationship Id="rId16" Type="http://schemas.openxmlformats.org/officeDocument/2006/relationships/diagramQuickStyle" Target="../diagrams/quickStyle12.xml"/><Relationship Id="rId1" Type="http://schemas.openxmlformats.org/officeDocument/2006/relationships/slideLayout" Target="../slideLayouts/slideLayout10.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5.png"/><Relationship Id="rId15" Type="http://schemas.openxmlformats.org/officeDocument/2006/relationships/diagramLayout" Target="../diagrams/layout12.xml"/><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7.jpeg"/><Relationship Id="rId14" Type="http://schemas.openxmlformats.org/officeDocument/2006/relationships/diagramData" Target="../diagrams/data12.xml"/></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60.png"/><Relationship Id="rId18" Type="http://schemas.microsoft.com/office/2007/relationships/diagramDrawing" Target="../diagrams/drawing13.xml"/><Relationship Id="rId3" Type="http://schemas.openxmlformats.org/officeDocument/2006/relationships/image" Target="../media/image66.png"/><Relationship Id="rId7" Type="http://schemas.openxmlformats.org/officeDocument/2006/relationships/image" Target="../media/image72.png"/><Relationship Id="rId12" Type="http://schemas.openxmlformats.org/officeDocument/2006/relationships/image" Target="../media/image58.png"/><Relationship Id="rId17" Type="http://schemas.openxmlformats.org/officeDocument/2006/relationships/diagramColors" Target="../diagrams/colors13.xml"/><Relationship Id="rId2" Type="http://schemas.openxmlformats.org/officeDocument/2006/relationships/notesSlide" Target="../notesSlides/notesSlide14.xml"/><Relationship Id="rId16" Type="http://schemas.openxmlformats.org/officeDocument/2006/relationships/diagramQuickStyle" Target="../diagrams/quickStyle13.xml"/><Relationship Id="rId1" Type="http://schemas.openxmlformats.org/officeDocument/2006/relationships/slideLayout" Target="../slideLayouts/slideLayout10.xml"/><Relationship Id="rId6" Type="http://schemas.openxmlformats.org/officeDocument/2006/relationships/image" Target="../media/image69.png"/><Relationship Id="rId11" Type="http://schemas.openxmlformats.org/officeDocument/2006/relationships/image" Target="../media/image76.png"/><Relationship Id="rId5" Type="http://schemas.openxmlformats.org/officeDocument/2006/relationships/image" Target="../media/image68.png"/><Relationship Id="rId15" Type="http://schemas.openxmlformats.org/officeDocument/2006/relationships/diagramLayout" Target="../diagrams/layout13.xml"/><Relationship Id="rId10" Type="http://schemas.openxmlformats.org/officeDocument/2006/relationships/image" Target="../media/image75.png"/><Relationship Id="rId4" Type="http://schemas.openxmlformats.org/officeDocument/2006/relationships/image" Target="../media/image67.jpeg"/><Relationship Id="rId9" Type="http://schemas.openxmlformats.org/officeDocument/2006/relationships/image" Target="../media/image74.png"/><Relationship Id="rId14" Type="http://schemas.openxmlformats.org/officeDocument/2006/relationships/diagramData" Target="../diagrams/data13.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image" Target="../media/image61.png"/><Relationship Id="rId7" Type="http://schemas.openxmlformats.org/officeDocument/2006/relationships/image" Target="../media/image62.png"/><Relationship Id="rId12" Type="http://schemas.microsoft.com/office/2007/relationships/diagramDrawing" Target="../diagrams/drawing14.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7.png"/><Relationship Id="rId11" Type="http://schemas.openxmlformats.org/officeDocument/2006/relationships/diagramColors" Target="../diagrams/colors14.xml"/><Relationship Id="rId5" Type="http://schemas.openxmlformats.org/officeDocument/2006/relationships/image" Target="../media/image58.png"/><Relationship Id="rId10" Type="http://schemas.openxmlformats.org/officeDocument/2006/relationships/diagramQuickStyle" Target="../diagrams/quickStyle14.xml"/><Relationship Id="rId4" Type="http://schemas.openxmlformats.org/officeDocument/2006/relationships/image" Target="../media/image57.png"/><Relationship Id="rId9"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78.png"/><Relationship Id="rId7" Type="http://schemas.openxmlformats.org/officeDocument/2006/relationships/diagramColors" Target="../diagrams/colors16.xml"/><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79.png"/><Relationship Id="rId7" Type="http://schemas.openxmlformats.org/officeDocument/2006/relationships/diagramColors" Target="../diagrams/colors17.xm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26.png"/><Relationship Id="rId39" Type="http://schemas.openxmlformats.org/officeDocument/2006/relationships/diagramColors" Target="../diagrams/colors4.xml"/><Relationship Id="rId21" Type="http://schemas.openxmlformats.org/officeDocument/2006/relationships/tags" Target="../tags/tag21.xml"/><Relationship Id="rId34" Type="http://schemas.openxmlformats.org/officeDocument/2006/relationships/image" Target="../media/image34.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diagramQuickStyle" Target="../diagrams/quickStyle4.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2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notesSlide" Target="../notesSlides/notesSlide4.xml"/><Relationship Id="rId32" Type="http://schemas.openxmlformats.org/officeDocument/2006/relationships/image" Target="../media/image32.png"/><Relationship Id="rId37" Type="http://schemas.openxmlformats.org/officeDocument/2006/relationships/diagramLayout" Target="../diagrams/layout4.xml"/><Relationship Id="rId40" Type="http://schemas.microsoft.com/office/2007/relationships/diagramDrawing" Target="../diagrams/drawing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Layout" Target="../slideLayouts/slideLayout15.xml"/><Relationship Id="rId28" Type="http://schemas.openxmlformats.org/officeDocument/2006/relationships/image" Target="../media/image28.png"/><Relationship Id="rId36" Type="http://schemas.openxmlformats.org/officeDocument/2006/relationships/diagramData" Target="../diagrams/data4.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31.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image" Target="../media/image27.emf"/><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tags" Target="../tags/tag8.xml"/><Relationship Id="rId3" Type="http://schemas.openxmlformats.org/officeDocument/2006/relationships/tags" Target="../tags/tag3.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hdphoto" Target="../media/hdphoto2.wdp"/><Relationship Id="rId18" Type="http://schemas.openxmlformats.org/officeDocument/2006/relationships/diagramData" Target="../diagrams/data5.xml"/><Relationship Id="rId3" Type="http://schemas.openxmlformats.org/officeDocument/2006/relationships/tags" Target="../tags/tag25.xml"/><Relationship Id="rId21" Type="http://schemas.openxmlformats.org/officeDocument/2006/relationships/diagramColors" Target="../diagrams/colors5.xml"/><Relationship Id="rId7" Type="http://schemas.openxmlformats.org/officeDocument/2006/relationships/image" Target="../media/image36.png"/><Relationship Id="rId12" Type="http://schemas.openxmlformats.org/officeDocument/2006/relationships/image" Target="../media/image40.png"/><Relationship Id="rId17" Type="http://schemas.openxmlformats.org/officeDocument/2006/relationships/image" Target="../media/image43.png"/><Relationship Id="rId2" Type="http://schemas.openxmlformats.org/officeDocument/2006/relationships/tags" Target="../tags/tag24.xml"/><Relationship Id="rId16" Type="http://schemas.openxmlformats.org/officeDocument/2006/relationships/image" Target="../media/image42.png"/><Relationship Id="rId20" Type="http://schemas.openxmlformats.org/officeDocument/2006/relationships/diagramQuickStyle" Target="../diagrams/quickStyle5.xml"/><Relationship Id="rId1" Type="http://schemas.openxmlformats.org/officeDocument/2006/relationships/tags" Target="../tags/tag23.xml"/><Relationship Id="rId6" Type="http://schemas.openxmlformats.org/officeDocument/2006/relationships/notesSlide" Target="../notesSlides/notesSlide5.xml"/><Relationship Id="rId11" Type="http://schemas.microsoft.com/office/2007/relationships/hdphoto" Target="../media/hdphoto1.wdp"/><Relationship Id="rId5" Type="http://schemas.openxmlformats.org/officeDocument/2006/relationships/slideLayout" Target="../slideLayouts/slideLayout21.xml"/><Relationship Id="rId15" Type="http://schemas.microsoft.com/office/2007/relationships/hdphoto" Target="../media/hdphoto3.wdp"/><Relationship Id="rId10" Type="http://schemas.openxmlformats.org/officeDocument/2006/relationships/image" Target="../media/image39.png"/><Relationship Id="rId19" Type="http://schemas.openxmlformats.org/officeDocument/2006/relationships/diagramLayout" Target="../diagrams/layout5.xml"/><Relationship Id="rId4" Type="http://schemas.openxmlformats.org/officeDocument/2006/relationships/tags" Target="../tags/tag26.xml"/><Relationship Id="rId9" Type="http://schemas.openxmlformats.org/officeDocument/2006/relationships/image" Target="../media/image38.png"/><Relationship Id="rId14" Type="http://schemas.openxmlformats.org/officeDocument/2006/relationships/image" Target="../media/image41.png"/><Relationship Id="rId22"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tags" Target="../tags/tag29.xml"/><Relationship Id="rId7" Type="http://schemas.openxmlformats.org/officeDocument/2006/relationships/notesSlide" Target="../notesSlides/notesSlide6.xml"/><Relationship Id="rId12" Type="http://schemas.microsoft.com/office/2007/relationships/diagramDrawing" Target="../diagrams/drawing6.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19.xml"/><Relationship Id="rId11" Type="http://schemas.openxmlformats.org/officeDocument/2006/relationships/diagramColors" Target="../diagrams/colors6.xml"/><Relationship Id="rId5" Type="http://schemas.openxmlformats.org/officeDocument/2006/relationships/tags" Target="../tags/tag31.xml"/><Relationship Id="rId10" Type="http://schemas.openxmlformats.org/officeDocument/2006/relationships/diagramQuickStyle" Target="../diagrams/quickStyle6.xml"/><Relationship Id="rId4" Type="http://schemas.openxmlformats.org/officeDocument/2006/relationships/tags" Target="../tags/tag30.xml"/><Relationship Id="rId9"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diagramColors" Target="../diagrams/colors7.xml"/><Relationship Id="rId3" Type="http://schemas.openxmlformats.org/officeDocument/2006/relationships/notesSlide" Target="../notesSlides/notesSlide7.xml"/><Relationship Id="rId7" Type="http://schemas.openxmlformats.org/officeDocument/2006/relationships/image" Target="../media/image47.png"/><Relationship Id="rId12" Type="http://schemas.openxmlformats.org/officeDocument/2006/relationships/diagramQuickStyle" Target="../diagrams/quickStyle7.xml"/><Relationship Id="rId2" Type="http://schemas.openxmlformats.org/officeDocument/2006/relationships/slideLayout" Target="../slideLayouts/slideLayout39.xml"/><Relationship Id="rId1" Type="http://schemas.openxmlformats.org/officeDocument/2006/relationships/tags" Target="../tags/tag32.xml"/><Relationship Id="rId6" Type="http://schemas.openxmlformats.org/officeDocument/2006/relationships/image" Target="../media/image46.png"/><Relationship Id="rId11" Type="http://schemas.openxmlformats.org/officeDocument/2006/relationships/diagramLayout" Target="../diagrams/layout7.xml"/><Relationship Id="rId5" Type="http://schemas.openxmlformats.org/officeDocument/2006/relationships/image" Target="../media/image45.png"/><Relationship Id="rId10" Type="http://schemas.openxmlformats.org/officeDocument/2006/relationships/diagramData" Target="../diagrams/data7.xml"/><Relationship Id="rId4" Type="http://schemas.openxmlformats.org/officeDocument/2006/relationships/image" Target="../media/image44.png"/><Relationship Id="rId9" Type="http://schemas.openxmlformats.org/officeDocument/2006/relationships/image" Target="../media/image49.png"/><Relationship Id="rId14" Type="http://schemas.microsoft.com/office/2007/relationships/diagramDrawing" Target="../diagrams/drawing7.xml"/></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diagramColors" Target="../diagrams/colors8.xml"/><Relationship Id="rId3" Type="http://schemas.openxmlformats.org/officeDocument/2006/relationships/notesSlide" Target="../notesSlides/notesSlide8.xml"/><Relationship Id="rId7" Type="http://schemas.openxmlformats.org/officeDocument/2006/relationships/image" Target="../media/image53.png"/><Relationship Id="rId12" Type="http://schemas.openxmlformats.org/officeDocument/2006/relationships/diagramQuickStyle" Target="../diagrams/quickStyle8.xml"/><Relationship Id="rId2" Type="http://schemas.openxmlformats.org/officeDocument/2006/relationships/slideLayout" Target="../slideLayouts/slideLayout21.xml"/><Relationship Id="rId1" Type="http://schemas.openxmlformats.org/officeDocument/2006/relationships/tags" Target="../tags/tag33.xml"/><Relationship Id="rId6" Type="http://schemas.openxmlformats.org/officeDocument/2006/relationships/image" Target="../media/image52.png"/><Relationship Id="rId11" Type="http://schemas.openxmlformats.org/officeDocument/2006/relationships/diagramLayout" Target="../diagrams/layout8.xml"/><Relationship Id="rId5" Type="http://schemas.openxmlformats.org/officeDocument/2006/relationships/image" Target="../media/image51.png"/><Relationship Id="rId10" Type="http://schemas.openxmlformats.org/officeDocument/2006/relationships/diagramData" Target="../diagrams/data8.xml"/><Relationship Id="rId4" Type="http://schemas.openxmlformats.org/officeDocument/2006/relationships/image" Target="../media/image50.png"/><Relationship Id="rId9" Type="http://schemas.openxmlformats.org/officeDocument/2006/relationships/image" Target="../media/image55.png"/><Relationship Id="rId14" Type="http://schemas.microsoft.com/office/2007/relationships/diagramDrawing" Target="../diagrams/drawin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7AA735-D106-E846-947C-195DB539167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a:stretch/>
        </p:blipFill>
        <p:spPr>
          <a:xfrm>
            <a:off x="2833896" y="3962582"/>
            <a:ext cx="6519208" cy="2127647"/>
          </a:xfrm>
          <a:prstGeom prst="rect">
            <a:avLst/>
          </a:prstGeom>
        </p:spPr>
      </p:pic>
      <p:pic>
        <p:nvPicPr>
          <p:cNvPr id="28" name="Picture 27">
            <a:extLst>
              <a:ext uri="{FF2B5EF4-FFF2-40B4-BE49-F238E27FC236}">
                <a16:creationId xmlns:a16="http://schemas.microsoft.com/office/drawing/2014/main" id="{BC0416F7-CA5B-7940-AA53-1D4F35338567}"/>
              </a:ext>
            </a:extLst>
          </p:cNvPr>
          <p:cNvPicPr>
            <a:picLocks/>
          </p:cNvPicPr>
          <p:nvPr/>
        </p:nvPicPr>
        <p:blipFill rotWithShape="1">
          <a:blip r:embed="rId4" cstate="hqprint">
            <a:extLst>
              <a:ext uri="{28A0092B-C50C-407E-A947-70E740481C1C}">
                <a14:useLocalDpi xmlns:a14="http://schemas.microsoft.com/office/drawing/2010/main"/>
              </a:ext>
            </a:extLst>
          </a:blip>
          <a:srcRect/>
          <a:stretch/>
        </p:blipFill>
        <p:spPr>
          <a:xfrm>
            <a:off x="869358" y="1728844"/>
            <a:ext cx="1846131" cy="1373060"/>
          </a:xfrm>
          <a:prstGeom prst="rect">
            <a:avLst/>
          </a:prstGeom>
        </p:spPr>
      </p:pic>
      <p:pic>
        <p:nvPicPr>
          <p:cNvPr id="29" name="Picture 28">
            <a:extLst>
              <a:ext uri="{FF2B5EF4-FFF2-40B4-BE49-F238E27FC236}">
                <a16:creationId xmlns:a16="http://schemas.microsoft.com/office/drawing/2014/main" id="{FBA2DA78-218E-3841-AB44-F8FCA22F495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69358" y="3217686"/>
            <a:ext cx="1843241" cy="1387968"/>
          </a:xfrm>
          <a:prstGeom prst="rect">
            <a:avLst/>
          </a:prstGeom>
        </p:spPr>
      </p:pic>
      <p:pic>
        <p:nvPicPr>
          <p:cNvPr id="3" name="Picture 2">
            <a:extLst>
              <a:ext uri="{FF2B5EF4-FFF2-40B4-BE49-F238E27FC236}">
                <a16:creationId xmlns:a16="http://schemas.microsoft.com/office/drawing/2014/main" id="{E96AD2D1-10CC-9E49-AA59-00F1614870F7}"/>
              </a:ext>
            </a:extLst>
          </p:cNvPr>
          <p:cNvPicPr>
            <a:picLocks noChangeAspect="1"/>
          </p:cNvPicPr>
          <p:nvPr/>
        </p:nvPicPr>
        <p:blipFill rotWithShape="1">
          <a:blip r:embed="rId6">
            <a:extLst>
              <a:ext uri="{BEBA8EAE-BF5A-486C-A8C5-ECC9F3942E4B}">
                <a14:imgProps xmlns:a14="http://schemas.microsoft.com/office/drawing/2010/main">
                  <a14:imgLayer>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35705" r="13122"/>
          <a:stretch/>
        </p:blipFill>
        <p:spPr>
          <a:xfrm rot="16200000">
            <a:off x="9728862" y="3005774"/>
            <a:ext cx="1408022" cy="1849605"/>
          </a:xfrm>
          <a:prstGeom prst="rect">
            <a:avLst/>
          </a:prstGeom>
        </p:spPr>
      </p:pic>
      <p:pic>
        <p:nvPicPr>
          <p:cNvPr id="27" name="Picture 26">
            <a:extLst>
              <a:ext uri="{FF2B5EF4-FFF2-40B4-BE49-F238E27FC236}">
                <a16:creationId xmlns:a16="http://schemas.microsoft.com/office/drawing/2014/main" id="{810330D8-E63B-1F41-AD8A-F0DBFD3EC60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2"/>
          <a:stretch/>
        </p:blipFill>
        <p:spPr>
          <a:xfrm>
            <a:off x="2833895" y="1727411"/>
            <a:ext cx="6505200" cy="2130552"/>
          </a:xfrm>
          <a:prstGeom prst="rect">
            <a:avLst/>
          </a:prstGeom>
        </p:spPr>
      </p:pic>
      <p:pic>
        <p:nvPicPr>
          <p:cNvPr id="54" name="Picture 53">
            <a:extLst>
              <a:ext uri="{FF2B5EF4-FFF2-40B4-BE49-F238E27FC236}">
                <a16:creationId xmlns:a16="http://schemas.microsoft.com/office/drawing/2014/main" id="{BB833595-295D-484A-B624-F8EF0046B8B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9504190" y="4718631"/>
            <a:ext cx="1847088" cy="1371600"/>
          </a:xfrm>
          <a:prstGeom prst="rect">
            <a:avLst/>
          </a:prstGeom>
        </p:spPr>
      </p:pic>
      <p:pic>
        <p:nvPicPr>
          <p:cNvPr id="42" name="Picture 41">
            <a:extLst>
              <a:ext uri="{FF2B5EF4-FFF2-40B4-BE49-F238E27FC236}">
                <a16:creationId xmlns:a16="http://schemas.microsoft.com/office/drawing/2014/main" id="{D3A11D44-B030-E445-BC0F-B918481B8D64}"/>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873402" y="4714059"/>
            <a:ext cx="1847088" cy="1380744"/>
          </a:xfrm>
          <a:prstGeom prst="rect">
            <a:avLst/>
          </a:prstGeom>
        </p:spPr>
      </p:pic>
      <p:sp>
        <p:nvSpPr>
          <p:cNvPr id="13" name="Title 1">
            <a:extLst>
              <a:ext uri="{FF2B5EF4-FFF2-40B4-BE49-F238E27FC236}">
                <a16:creationId xmlns:a16="http://schemas.microsoft.com/office/drawing/2014/main" id="{A5F98A59-8015-274E-804B-242D8120F7A7}"/>
              </a:ext>
            </a:extLst>
          </p:cNvPr>
          <p:cNvSpPr txBox="1">
            <a:spLocks/>
          </p:cNvSpPr>
          <p:nvPr/>
        </p:nvSpPr>
        <p:spPr>
          <a:xfrm>
            <a:off x="1009758" y="749508"/>
            <a:ext cx="4719403" cy="1233747"/>
          </a:xfrm>
          <a:prstGeom prst="rect">
            <a:avLst/>
          </a:prstGeom>
        </p:spPr>
        <p:txBody>
          <a:bodyPr anchor="t"/>
          <a:lstStyle>
            <a:lvl1pPr algn="ctr" defTabSz="914400" rtl="0" eaLnBrk="1" latinLnBrk="0" hangingPunct="1">
              <a:lnSpc>
                <a:spcPct val="90000"/>
              </a:lnSpc>
              <a:spcBef>
                <a:spcPct val="0"/>
              </a:spcBef>
              <a:buNone/>
              <a:defRPr sz="2400" b="0" i="0" kern="1200" cap="all" spc="200" baseline="0">
                <a:solidFill>
                  <a:srgbClr val="262626"/>
                </a:solidFill>
                <a:latin typeface="Avenir Next Regular" panose="020B0503020202020204" pitchFamily="34" charset="0"/>
                <a:ea typeface="+mj-ea"/>
                <a:cs typeface="+mj-cs"/>
              </a:defRPr>
            </a:lvl1pPr>
          </a:lstStyle>
          <a:p>
            <a:pPr algn="l">
              <a:lnSpc>
                <a:spcPct val="100000"/>
              </a:lnSpc>
            </a:pPr>
            <a:r>
              <a:rPr lang="en-US" b="1" spc="600">
                <a:latin typeface="Avenir Next Demi Bold" panose="020B0503020202020204" pitchFamily="34" charset="0"/>
              </a:rPr>
              <a:t>PAST </a:t>
            </a:r>
            <a:br>
              <a:rPr lang="en-US" b="1" spc="600">
                <a:latin typeface="Avenir Next Demi Bold" panose="020B0503020202020204" pitchFamily="34" charset="0"/>
              </a:rPr>
            </a:br>
            <a:r>
              <a:rPr lang="en-US" b="1" spc="600">
                <a:latin typeface="Avenir Next Demi Bold" panose="020B0503020202020204" pitchFamily="34" charset="0"/>
              </a:rPr>
              <a:t>EVENTS</a:t>
            </a:r>
          </a:p>
        </p:txBody>
      </p:sp>
      <p:sp>
        <p:nvSpPr>
          <p:cNvPr id="14" name="Rectangle 13">
            <a:extLst>
              <a:ext uri="{FF2B5EF4-FFF2-40B4-BE49-F238E27FC236}">
                <a16:creationId xmlns:a16="http://schemas.microsoft.com/office/drawing/2014/main" id="{61DAD0C2-07D2-6E42-9863-5A811D905773}"/>
              </a:ext>
            </a:extLst>
          </p:cNvPr>
          <p:cNvSpPr/>
          <p:nvPr/>
        </p:nvSpPr>
        <p:spPr>
          <a:xfrm>
            <a:off x="3321269" y="599608"/>
            <a:ext cx="8030009" cy="1454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800" b="1">
                <a:solidFill>
                  <a:schemeClr val="tx1"/>
                </a:solidFill>
                <a:latin typeface="Avenir Next" panose="020B0503020202020204" pitchFamily="34" charset="0"/>
              </a:rPr>
              <a:t>1) </a:t>
            </a:r>
            <a:r>
              <a:rPr lang="en-US" sz="800">
                <a:solidFill>
                  <a:schemeClr val="tx1"/>
                </a:solidFill>
                <a:latin typeface="Avenir Next" panose="020B0503020202020204" pitchFamily="34" charset="0"/>
              </a:rPr>
              <a:t>Year end meeting 2018 hosted by Toyota </a:t>
            </a:r>
            <a:r>
              <a:rPr lang="en-US" sz="800" b="1">
                <a:solidFill>
                  <a:schemeClr val="tx1"/>
                </a:solidFill>
                <a:latin typeface="Avenir Next" panose="020B0503020202020204" pitchFamily="34" charset="0"/>
              </a:rPr>
              <a:t>2) </a:t>
            </a:r>
            <a:r>
              <a:rPr lang="en-US" sz="800">
                <a:solidFill>
                  <a:schemeClr val="tx1"/>
                </a:solidFill>
                <a:latin typeface="Avenir Next" panose="020B0503020202020204" pitchFamily="34" charset="0"/>
              </a:rPr>
              <a:t>Cosimo </a:t>
            </a:r>
            <a:r>
              <a:rPr lang="en-US" sz="800" err="1">
                <a:solidFill>
                  <a:schemeClr val="tx1"/>
                </a:solidFill>
                <a:latin typeface="Avenir Next" panose="020B0503020202020204" pitchFamily="34" charset="0"/>
              </a:rPr>
              <a:t>Rosettti</a:t>
            </a:r>
            <a:r>
              <a:rPr lang="en-US" sz="800">
                <a:solidFill>
                  <a:schemeClr val="tx1"/>
                </a:solidFill>
                <a:latin typeface="Avenir Next" panose="020B0503020202020204" pitchFamily="34" charset="0"/>
              </a:rPr>
              <a:t> (Vodafone) speaking at OpenSDS Mini Summit, Prague 2017 </a:t>
            </a:r>
            <a:r>
              <a:rPr lang="en-US" sz="800" b="1">
                <a:solidFill>
                  <a:schemeClr val="tx1"/>
                </a:solidFill>
                <a:latin typeface="Avenir Next" panose="020B0503020202020204" pitchFamily="34" charset="0"/>
              </a:rPr>
              <a:t>3) </a:t>
            </a:r>
            <a:r>
              <a:rPr lang="en-US" sz="800">
                <a:solidFill>
                  <a:schemeClr val="tx1"/>
                </a:solidFill>
                <a:latin typeface="Avenir Next" panose="020B0503020202020204" pitchFamily="34" charset="0"/>
              </a:rPr>
              <a:t>Wim Jacobs (KPN) speaking at OpenSDS Mini Summit, Copenhagen 2018 </a:t>
            </a:r>
            <a:r>
              <a:rPr lang="en-US" sz="800" b="1">
                <a:solidFill>
                  <a:schemeClr val="tx1"/>
                </a:solidFill>
                <a:latin typeface="Avenir Next" panose="020B0503020202020204" pitchFamily="34" charset="0"/>
              </a:rPr>
              <a:t>4)</a:t>
            </a:r>
            <a:r>
              <a:rPr lang="en-US" sz="800">
                <a:solidFill>
                  <a:schemeClr val="tx1"/>
                </a:solidFill>
                <a:latin typeface="Avenir Next" panose="020B0503020202020204" pitchFamily="34" charset="0"/>
              </a:rPr>
              <a:t>. Steven Tan (SODA Chair) SODA keynote at Open Source India , Bengaluru 2019 </a:t>
            </a:r>
            <a:r>
              <a:rPr lang="en-US" sz="800" b="1">
                <a:solidFill>
                  <a:schemeClr val="tx1"/>
                </a:solidFill>
                <a:latin typeface="Avenir Next" panose="020B0503020202020204" pitchFamily="34" charset="0"/>
              </a:rPr>
              <a:t>5) </a:t>
            </a:r>
            <a:r>
              <a:rPr lang="en-US" sz="800">
                <a:solidFill>
                  <a:schemeClr val="tx1"/>
                </a:solidFill>
                <a:latin typeface="Avenir Next" panose="020B0503020202020204" pitchFamily="34" charset="0"/>
              </a:rPr>
              <a:t>OpenSDS Meetup hosted at RedHat, Tokyo, 2018 </a:t>
            </a:r>
            <a:r>
              <a:rPr lang="en-US" sz="800" b="1">
                <a:solidFill>
                  <a:schemeClr val="tx1"/>
                </a:solidFill>
                <a:latin typeface="Avenir Next" panose="020B0503020202020204" pitchFamily="34" charset="0"/>
              </a:rPr>
              <a:t>6)  </a:t>
            </a:r>
            <a:r>
              <a:rPr lang="en-US" sz="800">
                <a:solidFill>
                  <a:schemeClr val="tx1"/>
                </a:solidFill>
                <a:latin typeface="Avenir Next" panose="020B0503020202020204" pitchFamily="34" charset="0"/>
              </a:rPr>
              <a:t>SODA booth staff, Open Source Summit, Lyon 2019</a:t>
            </a:r>
            <a:r>
              <a:rPr lang="en-US" sz="800" b="1">
                <a:solidFill>
                  <a:schemeClr val="tx1"/>
                </a:solidFill>
                <a:latin typeface="Avenir Next" panose="020B0503020202020204" pitchFamily="34" charset="0"/>
              </a:rPr>
              <a:t> 7) </a:t>
            </a:r>
            <a:r>
              <a:rPr lang="en-US" sz="800">
                <a:solidFill>
                  <a:schemeClr val="tx1"/>
                </a:solidFill>
                <a:latin typeface="Avenir Next" panose="020B0503020202020204" pitchFamily="34" charset="0"/>
              </a:rPr>
              <a:t>Yuji Yazawa (Toyota) speaking at SODA Forum, Tokyo 2019 </a:t>
            </a:r>
            <a:r>
              <a:rPr lang="en-US" sz="800" b="1">
                <a:solidFill>
                  <a:schemeClr val="tx1"/>
                </a:solidFill>
                <a:latin typeface="Avenir Next" panose="020B0503020202020204" pitchFamily="34" charset="0"/>
              </a:rPr>
              <a:t>8)  </a:t>
            </a:r>
            <a:r>
              <a:rPr lang="en-US" sz="800">
                <a:solidFill>
                  <a:schemeClr val="tx1"/>
                </a:solidFill>
                <a:latin typeface="Avenir Next" panose="020B0503020202020204" pitchFamily="34" charset="0"/>
              </a:rPr>
              <a:t>Steven Tan (Futurewei) OpenSDS keynote at Open Source Summit, Berlin 2016</a:t>
            </a:r>
            <a:endParaRPr lang="en-US" sz="800">
              <a:solidFill>
                <a:schemeClr val="bg1">
                  <a:lumMod val="50000"/>
                </a:schemeClr>
              </a:solidFill>
              <a:latin typeface="Avenir Next" panose="020B0503020202020204" pitchFamily="34" charset="0"/>
            </a:endParaRPr>
          </a:p>
        </p:txBody>
      </p:sp>
      <p:pic>
        <p:nvPicPr>
          <p:cNvPr id="18" name="Picture 17">
            <a:extLst>
              <a:ext uri="{FF2B5EF4-FFF2-40B4-BE49-F238E27FC236}">
                <a16:creationId xmlns:a16="http://schemas.microsoft.com/office/drawing/2014/main" id="{F04C1956-C908-E74E-AED8-597BD630E22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73402" y="1727413"/>
            <a:ext cx="1847088" cy="1384519"/>
          </a:xfrm>
          <a:prstGeom prst="rect">
            <a:avLst/>
          </a:prstGeom>
        </p:spPr>
      </p:pic>
      <p:pic>
        <p:nvPicPr>
          <p:cNvPr id="22" name="Picture 21">
            <a:extLst>
              <a:ext uri="{FF2B5EF4-FFF2-40B4-BE49-F238E27FC236}">
                <a16:creationId xmlns:a16="http://schemas.microsoft.com/office/drawing/2014/main" id="{FC61463A-CA5E-5941-A6E2-030989341AD0}"/>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846014" y="4714059"/>
            <a:ext cx="1874476" cy="1385317"/>
          </a:xfrm>
          <a:prstGeom prst="rect">
            <a:avLst/>
          </a:prstGeom>
        </p:spPr>
      </p:pic>
      <p:pic>
        <p:nvPicPr>
          <p:cNvPr id="35" name="Picture 34">
            <a:extLst>
              <a:ext uri="{FF2B5EF4-FFF2-40B4-BE49-F238E27FC236}">
                <a16:creationId xmlns:a16="http://schemas.microsoft.com/office/drawing/2014/main" id="{2ED47B08-77EF-C248-8A9F-EDA42DEB091F}"/>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9504190" y="4719800"/>
            <a:ext cx="1847088" cy="1370429"/>
          </a:xfrm>
          <a:prstGeom prst="rect">
            <a:avLst/>
          </a:prstGeom>
        </p:spPr>
      </p:pic>
      <p:sp>
        <p:nvSpPr>
          <p:cNvPr id="44" name="Oval 43">
            <a:extLst>
              <a:ext uri="{FF2B5EF4-FFF2-40B4-BE49-F238E27FC236}">
                <a16:creationId xmlns:a16="http://schemas.microsoft.com/office/drawing/2014/main" id="{0095792D-6FE4-2F4A-BF09-F1A2143260E3}"/>
              </a:ext>
            </a:extLst>
          </p:cNvPr>
          <p:cNvSpPr>
            <a:spLocks noChangeAspect="1"/>
          </p:cNvSpPr>
          <p:nvPr/>
        </p:nvSpPr>
        <p:spPr>
          <a:xfrm>
            <a:off x="2499929" y="2891815"/>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6</a:t>
            </a:r>
          </a:p>
        </p:txBody>
      </p:sp>
      <p:sp>
        <p:nvSpPr>
          <p:cNvPr id="45" name="Oval 44">
            <a:extLst>
              <a:ext uri="{FF2B5EF4-FFF2-40B4-BE49-F238E27FC236}">
                <a16:creationId xmlns:a16="http://schemas.microsoft.com/office/drawing/2014/main" id="{241C8A02-CE04-B34C-BAB7-3FB0CD5050F9}"/>
              </a:ext>
            </a:extLst>
          </p:cNvPr>
          <p:cNvSpPr>
            <a:spLocks noChangeAspect="1"/>
          </p:cNvSpPr>
          <p:nvPr/>
        </p:nvSpPr>
        <p:spPr>
          <a:xfrm>
            <a:off x="9154327" y="3560639"/>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4</a:t>
            </a:r>
          </a:p>
        </p:txBody>
      </p:sp>
      <p:sp>
        <p:nvSpPr>
          <p:cNvPr id="46" name="Oval 45">
            <a:extLst>
              <a:ext uri="{FF2B5EF4-FFF2-40B4-BE49-F238E27FC236}">
                <a16:creationId xmlns:a16="http://schemas.microsoft.com/office/drawing/2014/main" id="{266181E8-338C-4247-8717-840C59B86CA0}"/>
              </a:ext>
            </a:extLst>
          </p:cNvPr>
          <p:cNvSpPr>
            <a:spLocks noChangeAspect="1"/>
          </p:cNvSpPr>
          <p:nvPr/>
        </p:nvSpPr>
        <p:spPr>
          <a:xfrm>
            <a:off x="5729161" y="3639074"/>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1</a:t>
            </a:r>
          </a:p>
        </p:txBody>
      </p:sp>
      <p:sp>
        <p:nvSpPr>
          <p:cNvPr id="47" name="Oval 46">
            <a:extLst>
              <a:ext uri="{FF2B5EF4-FFF2-40B4-BE49-F238E27FC236}">
                <a16:creationId xmlns:a16="http://schemas.microsoft.com/office/drawing/2014/main" id="{2A82E765-1854-F146-B3B4-FC5900540A95}"/>
              </a:ext>
            </a:extLst>
          </p:cNvPr>
          <p:cNvSpPr>
            <a:spLocks noChangeAspect="1"/>
          </p:cNvSpPr>
          <p:nvPr/>
        </p:nvSpPr>
        <p:spPr>
          <a:xfrm>
            <a:off x="5729161" y="5855807"/>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3</a:t>
            </a:r>
          </a:p>
        </p:txBody>
      </p:sp>
      <p:sp>
        <p:nvSpPr>
          <p:cNvPr id="48" name="Oval 47">
            <a:extLst>
              <a:ext uri="{FF2B5EF4-FFF2-40B4-BE49-F238E27FC236}">
                <a16:creationId xmlns:a16="http://schemas.microsoft.com/office/drawing/2014/main" id="{3CA8EC40-D4F2-C044-9C0C-E2F56C2394C2}"/>
              </a:ext>
            </a:extLst>
          </p:cNvPr>
          <p:cNvSpPr>
            <a:spLocks noChangeAspect="1"/>
          </p:cNvSpPr>
          <p:nvPr/>
        </p:nvSpPr>
        <p:spPr>
          <a:xfrm>
            <a:off x="9100312" y="5855807"/>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5</a:t>
            </a:r>
          </a:p>
        </p:txBody>
      </p:sp>
      <p:sp>
        <p:nvSpPr>
          <p:cNvPr id="49" name="Oval 48">
            <a:extLst>
              <a:ext uri="{FF2B5EF4-FFF2-40B4-BE49-F238E27FC236}">
                <a16:creationId xmlns:a16="http://schemas.microsoft.com/office/drawing/2014/main" id="{67ACF79E-F279-8648-98C7-5ACA18B08D13}"/>
              </a:ext>
            </a:extLst>
          </p:cNvPr>
          <p:cNvSpPr>
            <a:spLocks noChangeAspect="1"/>
          </p:cNvSpPr>
          <p:nvPr/>
        </p:nvSpPr>
        <p:spPr>
          <a:xfrm>
            <a:off x="2484165" y="4379027"/>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7</a:t>
            </a:r>
          </a:p>
        </p:txBody>
      </p:sp>
      <p:sp>
        <p:nvSpPr>
          <p:cNvPr id="50" name="Oval 49">
            <a:extLst>
              <a:ext uri="{FF2B5EF4-FFF2-40B4-BE49-F238E27FC236}">
                <a16:creationId xmlns:a16="http://schemas.microsoft.com/office/drawing/2014/main" id="{07CD68DF-4F7F-224B-B27D-09D539ED6548}"/>
              </a:ext>
            </a:extLst>
          </p:cNvPr>
          <p:cNvSpPr>
            <a:spLocks noChangeAspect="1"/>
          </p:cNvSpPr>
          <p:nvPr/>
        </p:nvSpPr>
        <p:spPr>
          <a:xfrm>
            <a:off x="2499933" y="5866239"/>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8</a:t>
            </a:r>
          </a:p>
        </p:txBody>
      </p:sp>
      <p:sp>
        <p:nvSpPr>
          <p:cNvPr id="51" name="Oval 50">
            <a:extLst>
              <a:ext uri="{FF2B5EF4-FFF2-40B4-BE49-F238E27FC236}">
                <a16:creationId xmlns:a16="http://schemas.microsoft.com/office/drawing/2014/main" id="{73584E06-06FA-FC4A-95BA-B4346CBBCBB6}"/>
              </a:ext>
            </a:extLst>
          </p:cNvPr>
          <p:cNvSpPr>
            <a:spLocks noChangeAspect="1"/>
          </p:cNvSpPr>
          <p:nvPr/>
        </p:nvSpPr>
        <p:spPr>
          <a:xfrm>
            <a:off x="11101688" y="5826112"/>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3</a:t>
            </a:r>
          </a:p>
        </p:txBody>
      </p:sp>
      <p:sp>
        <p:nvSpPr>
          <p:cNvPr id="52" name="Oval 51">
            <a:extLst>
              <a:ext uri="{FF2B5EF4-FFF2-40B4-BE49-F238E27FC236}">
                <a16:creationId xmlns:a16="http://schemas.microsoft.com/office/drawing/2014/main" id="{EB3B1E2F-B674-5443-8337-AB55C71CAF7F}"/>
              </a:ext>
            </a:extLst>
          </p:cNvPr>
          <p:cNvSpPr>
            <a:spLocks noChangeAspect="1"/>
          </p:cNvSpPr>
          <p:nvPr/>
        </p:nvSpPr>
        <p:spPr>
          <a:xfrm>
            <a:off x="11066819" y="4367664"/>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2</a:t>
            </a:r>
          </a:p>
        </p:txBody>
      </p:sp>
      <p:graphicFrame>
        <p:nvGraphicFramePr>
          <p:cNvPr id="24" name="Diagram 23">
            <a:extLst>
              <a:ext uri="{FF2B5EF4-FFF2-40B4-BE49-F238E27FC236}">
                <a16:creationId xmlns:a16="http://schemas.microsoft.com/office/drawing/2014/main" id="{3BE74DE8-BE40-4E2B-8E1F-DCB77BE0F683}"/>
              </a:ext>
            </a:extLst>
          </p:cNvPr>
          <p:cNvGraphicFramePr/>
          <p:nvPr/>
        </p:nvGraphicFramePr>
        <p:xfrm>
          <a:off x="0" y="6261926"/>
          <a:ext cx="6716985" cy="37594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0" name="Picture 29">
            <a:extLst>
              <a:ext uri="{FF2B5EF4-FFF2-40B4-BE49-F238E27FC236}">
                <a16:creationId xmlns:a16="http://schemas.microsoft.com/office/drawing/2014/main" id="{DE2F453C-0A7F-8D41-AF67-350C8579C545}"/>
              </a:ext>
            </a:extLst>
          </p:cNvPr>
          <p:cNvPicPr>
            <a:picLocks/>
          </p:cNvPicPr>
          <p:nvPr/>
        </p:nvPicPr>
        <p:blipFill rotWithShape="1">
          <a:blip r:embed="rId18" cstate="hqprint">
            <a:extLst>
              <a:ext uri="{28A0092B-C50C-407E-A947-70E740481C1C}">
                <a14:useLocalDpi xmlns:a14="http://schemas.microsoft.com/office/drawing/2010/main"/>
              </a:ext>
            </a:extLst>
          </a:blip>
          <a:srcRect b="-109"/>
          <a:stretch/>
        </p:blipFill>
        <p:spPr>
          <a:xfrm>
            <a:off x="9501672" y="1727411"/>
            <a:ext cx="1849607" cy="1408024"/>
          </a:xfrm>
          <a:prstGeom prst="rect">
            <a:avLst/>
          </a:prstGeom>
        </p:spPr>
      </p:pic>
      <p:sp>
        <p:nvSpPr>
          <p:cNvPr id="33" name="Oval 32">
            <a:extLst>
              <a:ext uri="{FF2B5EF4-FFF2-40B4-BE49-F238E27FC236}">
                <a16:creationId xmlns:a16="http://schemas.microsoft.com/office/drawing/2014/main" id="{68885BE5-8D65-554B-99C2-9A0F5DC1260F}"/>
              </a:ext>
            </a:extLst>
          </p:cNvPr>
          <p:cNvSpPr>
            <a:spLocks noChangeAspect="1"/>
          </p:cNvSpPr>
          <p:nvPr/>
        </p:nvSpPr>
        <p:spPr>
          <a:xfrm>
            <a:off x="11104944" y="2910403"/>
            <a:ext cx="182880" cy="18288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000"/>
              <a:t>1</a:t>
            </a:r>
          </a:p>
        </p:txBody>
      </p:sp>
    </p:spTree>
    <p:extLst>
      <p:ext uri="{BB962C8B-B14F-4D97-AF65-F5344CB8AC3E}">
        <p14:creationId xmlns:p14="http://schemas.microsoft.com/office/powerpoint/2010/main" val="2528396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title"/>
          </p:nvPr>
        </p:nvSpPr>
        <p:spPr>
          <a:xfrm>
            <a:off x="831850" y="1709738"/>
            <a:ext cx="10515600" cy="2852737"/>
          </a:xfrm>
        </p:spPr>
        <p:txBody>
          <a:bodyPr anchor="b">
            <a:normAutofit/>
          </a:bodyPr>
          <a:lstStyle/>
          <a:p>
            <a:r>
              <a:rPr lang="en-US" i="1"/>
              <a:t>Data Lakes for Big Data and AI Acceleration</a:t>
            </a:r>
          </a:p>
        </p:txBody>
      </p:sp>
      <p:sp>
        <p:nvSpPr>
          <p:cNvPr id="17" name="Text Placeholder 2">
            <a:extLst>
              <a:ext uri="{FF2B5EF4-FFF2-40B4-BE49-F238E27FC236}">
                <a16:creationId xmlns:a16="http://schemas.microsoft.com/office/drawing/2014/main" id="{B92EA1ED-91E4-479E-AB76-3F0ADDF12672}"/>
              </a:ext>
            </a:extLst>
          </p:cNvPr>
          <p:cNvSpPr>
            <a:spLocks noGrp="1"/>
          </p:cNvSpPr>
          <p:nvPr>
            <p:ph type="body" idx="1"/>
          </p:nvPr>
        </p:nvSpPr>
        <p:spPr>
          <a:xfrm>
            <a:off x="831850" y="4589463"/>
            <a:ext cx="10515600" cy="1500187"/>
          </a:xfrm>
        </p:spPr>
        <p:txBody>
          <a:bodyPr/>
          <a:lstStyle/>
          <a:p>
            <a:endParaRPr lang="en-US"/>
          </a:p>
        </p:txBody>
      </p:sp>
      <p:sp>
        <p:nvSpPr>
          <p:cNvPr id="19" name="Footer Placeholder 3">
            <a:extLst>
              <a:ext uri="{FF2B5EF4-FFF2-40B4-BE49-F238E27FC236}">
                <a16:creationId xmlns:a16="http://schemas.microsoft.com/office/drawing/2014/main" id="{48D398E6-6B2F-4E3B-96B7-B5368EEBB593}"/>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p:txBody>
      </p:sp>
      <p:sp>
        <p:nvSpPr>
          <p:cNvPr id="21" name="Slide Number Placeholder 4">
            <a:extLst>
              <a:ext uri="{FF2B5EF4-FFF2-40B4-BE49-F238E27FC236}">
                <a16:creationId xmlns:a16="http://schemas.microsoft.com/office/drawing/2014/main" id="{AB64D805-D63D-49D4-A597-2694DAAF78A0}"/>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B917CB5-27BD-4ECA-9D86-80D4B900A204}" type="slidenum">
              <a:rPr lang="en-US" smtClean="0"/>
              <a:pPr>
                <a:spcAft>
                  <a:spcPts val="600"/>
                </a:spcAft>
              </a:pPr>
              <a:t>10</a:t>
            </a:fld>
            <a:endParaRPr lang="en-US"/>
          </a:p>
        </p:txBody>
      </p:sp>
    </p:spTree>
    <p:extLst>
      <p:ext uri="{BB962C8B-B14F-4D97-AF65-F5344CB8AC3E}">
        <p14:creationId xmlns:p14="http://schemas.microsoft.com/office/powerpoint/2010/main" val="3909019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542441" y="-34045"/>
            <a:ext cx="10515600" cy="1134161"/>
          </a:xfrm>
        </p:spPr>
        <p:txBody>
          <a:bodyPr/>
          <a:lstStyle/>
          <a:p>
            <a:r>
              <a:rPr lang="en-US" i="1"/>
              <a:t>Data Lakes for Big Data and AI Acceleration</a:t>
            </a:r>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542441" y="1542840"/>
            <a:ext cx="11158779" cy="4351338"/>
          </a:xfrm>
        </p:spPr>
        <p:txBody>
          <a:bodyPr/>
          <a:lstStyle/>
          <a:p>
            <a:pPr marL="0" indent="0">
              <a:buNone/>
            </a:pPr>
            <a:r>
              <a:rPr lang="en-US" b="1" dirty="0"/>
              <a:t>Key Messages</a:t>
            </a:r>
          </a:p>
          <a:p>
            <a:pPr marL="0" indent="0">
              <a:buNone/>
            </a:pPr>
            <a:endParaRPr lang="en-US" b="1" dirty="0"/>
          </a:p>
          <a:p>
            <a:r>
              <a:rPr lang="en-US" dirty="0"/>
              <a:t>Siloed enterprise data must be integrated before it can be used in big data and AI applications</a:t>
            </a:r>
          </a:p>
          <a:p>
            <a:endParaRPr lang="en-US" dirty="0"/>
          </a:p>
          <a:p>
            <a:r>
              <a:rPr lang="en-US" dirty="0"/>
              <a:t>Data lakes are an important notion for integrating big data, leveraging the Hadoop and Spark ecosystem</a:t>
            </a:r>
          </a:p>
          <a:p>
            <a:endParaRPr lang="en-US" dirty="0"/>
          </a:p>
          <a:p>
            <a:r>
              <a:rPr lang="en-US" dirty="0"/>
              <a:t>The data lake architecture has evolved over time in order to address the business needs and regulatory requirements</a:t>
            </a:r>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11</a:t>
            </a:fld>
            <a:endParaRPr lang="en-US"/>
          </a:p>
        </p:txBody>
      </p:sp>
      <p:graphicFrame>
        <p:nvGraphicFramePr>
          <p:cNvPr id="7" name="Diagram 6">
            <a:extLst>
              <a:ext uri="{FF2B5EF4-FFF2-40B4-BE49-F238E27FC236}">
                <a16:creationId xmlns:a16="http://schemas.microsoft.com/office/drawing/2014/main" id="{3D97C507-2139-40A1-9223-8386E5D15FB8}"/>
              </a:ext>
            </a:extLst>
          </p:cNvPr>
          <p:cNvGraphicFramePr/>
          <p:nvPr>
            <p:extLst>
              <p:ext uri="{D42A27DB-BD31-4B8C-83A1-F6EECF244321}">
                <p14:modId xmlns:p14="http://schemas.microsoft.com/office/powerpoint/2010/main" val="2043267766"/>
              </p:ext>
            </p:extLst>
          </p:nvPr>
        </p:nvGraphicFramePr>
        <p:xfrm>
          <a:off x="-27093" y="6234981"/>
          <a:ext cx="5818293"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4531405"/>
      </p:ext>
    </p:extLst>
  </p:cSld>
  <p:clrMapOvr>
    <a:masterClrMapping/>
  </p:clrMapOvr>
  <mc:AlternateContent xmlns:mc="http://schemas.openxmlformats.org/markup-compatibility/2006" xmlns:p14="http://schemas.microsoft.com/office/powerpoint/2010/main">
    <mc:Choice Requires="p14">
      <p:transition spd="slow" p14:dur="2000" advTm="124008"/>
    </mc:Choice>
    <mc:Fallback xmlns="">
      <p:transition spd="slow" advTm="1240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838200" y="215000"/>
            <a:ext cx="10515600" cy="740344"/>
          </a:xfrm>
          <a:prstGeom prst="rect">
            <a:avLst/>
          </a:prstGeom>
        </p:spPr>
        <p:txBody>
          <a:bodyPr>
            <a:normAutofit/>
          </a:bodyPr>
          <a:lstStyle/>
          <a:p>
            <a:r>
              <a:rPr lang="en-US" sz="3600"/>
              <a:t>Big Data Presents a Big Problem of Integration</a:t>
            </a:r>
            <a:endParaRPr sz="3600"/>
          </a:p>
        </p:txBody>
      </p:sp>
      <p:sp>
        <p:nvSpPr>
          <p:cNvPr id="2" name="Content Placeholder 1">
            <a:extLst>
              <a:ext uri="{FF2B5EF4-FFF2-40B4-BE49-F238E27FC236}">
                <a16:creationId xmlns:a16="http://schemas.microsoft.com/office/drawing/2014/main" id="{F5DFC0A7-631D-4BB1-9120-F8D4D5F6812B}"/>
              </a:ext>
            </a:extLst>
          </p:cNvPr>
          <p:cNvSpPr>
            <a:spLocks noGrp="1"/>
          </p:cNvSpPr>
          <p:nvPr>
            <p:ph idx="1"/>
          </p:nvPr>
        </p:nvSpPr>
        <p:spPr>
          <a:xfrm>
            <a:off x="783368" y="1129590"/>
            <a:ext cx="10783529" cy="903926"/>
          </a:xfrm>
        </p:spPr>
        <p:txBody>
          <a:bodyPr>
            <a:normAutofit lnSpcReduction="10000"/>
          </a:bodyPr>
          <a:lstStyle/>
          <a:p>
            <a:pPr marL="457200" lvl="1" indent="-457200" hangingPunct="0">
              <a:lnSpc>
                <a:spcPct val="100000"/>
              </a:lnSpc>
              <a:spcBef>
                <a:spcPts val="600"/>
              </a:spcBef>
              <a:spcAft>
                <a:spcPts val="600"/>
              </a:spcAft>
              <a:buClr>
                <a:srgbClr val="C00000"/>
              </a:buClr>
              <a:buSzPct val="100000"/>
              <a:buFont typeface="Wingdings" panose="05000000000000000000" pitchFamily="2" charset="2"/>
              <a:buChar char="§"/>
              <a:defRPr sz="1600" b="0">
                <a:latin typeface="+mn-lt"/>
                <a:ea typeface="+mn-ea"/>
                <a:cs typeface="+mn-cs"/>
                <a:sym typeface="Arial"/>
              </a:defRPr>
            </a:pPr>
            <a:r>
              <a:rPr lang="en-US" sz="2000" kern="0">
                <a:cs typeface="Arial" panose="020B0604020202020204" pitchFamily="34" charset="0"/>
                <a:sym typeface="Arial"/>
              </a:rPr>
              <a:t>Machine learning assumes the availability of a coherent dataset</a:t>
            </a:r>
          </a:p>
          <a:p>
            <a:pPr marL="457200" lvl="1" indent="-457200" hangingPunct="0">
              <a:lnSpc>
                <a:spcPct val="100000"/>
              </a:lnSpc>
              <a:spcBef>
                <a:spcPts val="600"/>
              </a:spcBef>
              <a:spcAft>
                <a:spcPts val="600"/>
              </a:spcAft>
              <a:buClr>
                <a:srgbClr val="C00000"/>
              </a:buClr>
              <a:buSzPct val="100000"/>
              <a:buFont typeface="Wingdings" panose="05000000000000000000" pitchFamily="2" charset="2"/>
              <a:buChar char="§"/>
              <a:defRPr sz="1600" b="0">
                <a:latin typeface="+mn-lt"/>
                <a:ea typeface="+mn-ea"/>
                <a:cs typeface="+mn-cs"/>
                <a:sym typeface="Arial"/>
              </a:defRPr>
            </a:pPr>
            <a:r>
              <a:rPr lang="en-US" sz="2000" kern="0">
                <a:cs typeface="Arial" panose="020B0604020202020204" pitchFamily="34" charset="0"/>
                <a:sym typeface="Arial"/>
              </a:rPr>
              <a:t>But 80% of companies report a high or moderate degree of data silos</a:t>
            </a:r>
            <a:r>
              <a:rPr lang="en-US" sz="2000" i="1"/>
              <a:t> </a:t>
            </a:r>
            <a:r>
              <a:rPr lang="en-US" sz="2000"/>
              <a:t>(CompTIA)</a:t>
            </a:r>
          </a:p>
          <a:p>
            <a:pPr marL="914400" lvl="2" indent="-457200" hangingPunct="0">
              <a:lnSpc>
                <a:spcPct val="100000"/>
              </a:lnSpc>
              <a:spcBef>
                <a:spcPts val="600"/>
              </a:spcBef>
              <a:spcAft>
                <a:spcPts val="600"/>
              </a:spcAft>
              <a:buClr>
                <a:srgbClr val="C00000"/>
              </a:buClr>
              <a:buSzPct val="100000"/>
              <a:buFont typeface="Wingdings" panose="05000000000000000000" pitchFamily="2" charset="2"/>
              <a:buChar char="§"/>
              <a:defRPr sz="1600" b="0">
                <a:latin typeface="+mn-lt"/>
                <a:ea typeface="+mn-ea"/>
                <a:cs typeface="+mn-cs"/>
                <a:sym typeface="Arial"/>
              </a:defRPr>
            </a:pPr>
            <a:endParaRPr lang="en-US" sz="1200">
              <a:sym typeface="Arial"/>
            </a:endParaRPr>
          </a:p>
        </p:txBody>
      </p:sp>
      <p:pic>
        <p:nvPicPr>
          <p:cNvPr id="3" name="Picture 2">
            <a:extLst>
              <a:ext uri="{FF2B5EF4-FFF2-40B4-BE49-F238E27FC236}">
                <a16:creationId xmlns:a16="http://schemas.microsoft.com/office/drawing/2014/main" id="{F96A845A-4F9B-4C99-BF75-C087EACD5ED1}"/>
              </a:ext>
            </a:extLst>
          </p:cNvPr>
          <p:cNvPicPr>
            <a:picLocks noChangeAspect="1"/>
          </p:cNvPicPr>
          <p:nvPr/>
        </p:nvPicPr>
        <p:blipFill>
          <a:blip r:embed="rId3"/>
          <a:stretch>
            <a:fillRect/>
          </a:stretch>
        </p:blipFill>
        <p:spPr>
          <a:xfrm>
            <a:off x="3766539" y="2894115"/>
            <a:ext cx="4467849" cy="2953162"/>
          </a:xfrm>
          <a:prstGeom prst="rect">
            <a:avLst/>
          </a:prstGeom>
        </p:spPr>
      </p:pic>
      <p:sp>
        <p:nvSpPr>
          <p:cNvPr id="4" name="TextBox 3">
            <a:extLst>
              <a:ext uri="{FF2B5EF4-FFF2-40B4-BE49-F238E27FC236}">
                <a16:creationId xmlns:a16="http://schemas.microsoft.com/office/drawing/2014/main" id="{38D29694-15DB-4F97-BEEC-5EF25E4B42AB}"/>
              </a:ext>
            </a:extLst>
          </p:cNvPr>
          <p:cNvSpPr txBox="1"/>
          <p:nvPr/>
        </p:nvSpPr>
        <p:spPr>
          <a:xfrm>
            <a:off x="3168840" y="2429477"/>
            <a:ext cx="56632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alibri" panose="020F0502020204030204"/>
                <a:ea typeface="+mn-ea"/>
                <a:cs typeface="+mn-cs"/>
                <a:sym typeface="Arial"/>
              </a:rPr>
              <a:t>The Four V’s of big data makes integration difficult</a:t>
            </a:r>
            <a:endParaRPr kumimoji="0" lang="en-US" sz="20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70418F44-6BC0-44E3-B80C-61E7B8303F98}"/>
              </a:ext>
            </a:extLst>
          </p:cNvPr>
          <p:cNvSpPr/>
          <p:nvPr/>
        </p:nvSpPr>
        <p:spPr>
          <a:xfrm>
            <a:off x="5215716" y="3613243"/>
            <a:ext cx="1554480" cy="1554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Calibri" panose="020F0502020204030204"/>
                <a:ea typeface="+mn-ea"/>
                <a:cs typeface="+mn-cs"/>
              </a:rPr>
              <a:t>Big Data</a:t>
            </a:r>
          </a:p>
        </p:txBody>
      </p:sp>
      <p:sp>
        <p:nvSpPr>
          <p:cNvPr id="6" name="TextBox 5">
            <a:extLst>
              <a:ext uri="{FF2B5EF4-FFF2-40B4-BE49-F238E27FC236}">
                <a16:creationId xmlns:a16="http://schemas.microsoft.com/office/drawing/2014/main" id="{A9355B3B-51A0-4583-AC71-5829DA24F2D1}"/>
              </a:ext>
            </a:extLst>
          </p:cNvPr>
          <p:cNvSpPr txBox="1"/>
          <p:nvPr/>
        </p:nvSpPr>
        <p:spPr>
          <a:xfrm>
            <a:off x="339582" y="3290076"/>
            <a:ext cx="337099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175 Zettabytes of data will be generated annually by 2025 (IDC)</a:t>
            </a:r>
          </a:p>
        </p:txBody>
      </p:sp>
      <p:sp>
        <p:nvSpPr>
          <p:cNvPr id="9" name="TextBox 8">
            <a:extLst>
              <a:ext uri="{FF2B5EF4-FFF2-40B4-BE49-F238E27FC236}">
                <a16:creationId xmlns:a16="http://schemas.microsoft.com/office/drawing/2014/main" id="{992C0F85-9A5E-4192-AEBF-A3F3D56BFD92}"/>
              </a:ext>
            </a:extLst>
          </p:cNvPr>
          <p:cNvSpPr txBox="1"/>
          <p:nvPr/>
        </p:nvSpPr>
        <p:spPr>
          <a:xfrm>
            <a:off x="218362" y="4844557"/>
            <a:ext cx="349221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sym typeface="Arial"/>
              </a:rPr>
              <a:t>Unstructured data makes up 80%+ of enterprise data  (</a:t>
            </a: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sym typeface="Arial"/>
              </a:rPr>
              <a:t>Datamation</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sym typeface="Arial"/>
              </a:rPr>
              <a:t>) </a:t>
            </a:r>
          </a:p>
        </p:txBody>
      </p:sp>
      <p:sp>
        <p:nvSpPr>
          <p:cNvPr id="10" name="TextBox 9">
            <a:extLst>
              <a:ext uri="{FF2B5EF4-FFF2-40B4-BE49-F238E27FC236}">
                <a16:creationId xmlns:a16="http://schemas.microsoft.com/office/drawing/2014/main" id="{89DA3610-314F-4C94-8095-C85343EBDE91}"/>
              </a:ext>
            </a:extLst>
          </p:cNvPr>
          <p:cNvSpPr txBox="1"/>
          <p:nvPr/>
        </p:nvSpPr>
        <p:spPr>
          <a:xfrm>
            <a:off x="8219373" y="3290076"/>
            <a:ext cx="38470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1.7 MB of data is created for every person on earth every second (DOMO)</a:t>
            </a:r>
          </a:p>
        </p:txBody>
      </p:sp>
      <p:sp>
        <p:nvSpPr>
          <p:cNvPr id="11" name="TextBox 10">
            <a:extLst>
              <a:ext uri="{FF2B5EF4-FFF2-40B4-BE49-F238E27FC236}">
                <a16:creationId xmlns:a16="http://schemas.microsoft.com/office/drawing/2014/main" id="{7935C8B7-7B4A-4231-81B8-1A2B9B6DAE10}"/>
              </a:ext>
            </a:extLst>
          </p:cNvPr>
          <p:cNvSpPr txBox="1"/>
          <p:nvPr/>
        </p:nvSpPr>
        <p:spPr>
          <a:xfrm>
            <a:off x="8249403" y="4844557"/>
            <a:ext cx="34922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sym typeface="Arial"/>
              </a:rPr>
              <a:t>Only 3% of enterprise data meets basic quality standards (HBR)</a:t>
            </a:r>
          </a:p>
        </p:txBody>
      </p:sp>
      <p:graphicFrame>
        <p:nvGraphicFramePr>
          <p:cNvPr id="13" name="Diagram 12">
            <a:extLst>
              <a:ext uri="{FF2B5EF4-FFF2-40B4-BE49-F238E27FC236}">
                <a16:creationId xmlns:a16="http://schemas.microsoft.com/office/drawing/2014/main" id="{BFD36B17-E3D9-4E88-AC80-7ED6490F2957}"/>
              </a:ext>
            </a:extLst>
          </p:cNvPr>
          <p:cNvGraphicFramePr/>
          <p:nvPr>
            <p:extLst>
              <p:ext uri="{D42A27DB-BD31-4B8C-83A1-F6EECF244321}">
                <p14:modId xmlns:p14="http://schemas.microsoft.com/office/powerpoint/2010/main" val="3980428700"/>
              </p:ext>
            </p:extLst>
          </p:nvPr>
        </p:nvGraphicFramePr>
        <p:xfrm>
          <a:off x="-27093" y="6234981"/>
          <a:ext cx="5818293"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538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844C3-D6C0-4F92-A75F-F66F7D61D050}"/>
              </a:ext>
            </a:extLst>
          </p:cNvPr>
          <p:cNvSpPr>
            <a:spLocks noGrp="1"/>
          </p:cNvSpPr>
          <p:nvPr>
            <p:ph type="title"/>
          </p:nvPr>
        </p:nvSpPr>
        <p:spPr>
          <a:xfrm>
            <a:off x="838200" y="214655"/>
            <a:ext cx="10515600" cy="931240"/>
          </a:xfrm>
        </p:spPr>
        <p:txBody>
          <a:bodyPr>
            <a:normAutofit/>
          </a:bodyPr>
          <a:lstStyle/>
          <a:p>
            <a:r>
              <a:rPr lang="en-US" sz="3600"/>
              <a:t>Data Integration: Past, Present, and Future</a:t>
            </a:r>
          </a:p>
        </p:txBody>
      </p:sp>
      <p:pic>
        <p:nvPicPr>
          <p:cNvPr id="5" name="Picture 4" descr="A picture containing drawing&#10;&#10;Description automatically generated">
            <a:extLst>
              <a:ext uri="{FF2B5EF4-FFF2-40B4-BE49-F238E27FC236}">
                <a16:creationId xmlns:a16="http://schemas.microsoft.com/office/drawing/2014/main" id="{6376171E-3783-405C-8B93-E69D1545C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30" y="1945104"/>
            <a:ext cx="2143125" cy="2143125"/>
          </a:xfrm>
          <a:prstGeom prst="rect">
            <a:avLst/>
          </a:prstGeom>
        </p:spPr>
      </p:pic>
      <p:grpSp>
        <p:nvGrpSpPr>
          <p:cNvPr id="6" name="Group 5">
            <a:extLst>
              <a:ext uri="{FF2B5EF4-FFF2-40B4-BE49-F238E27FC236}">
                <a16:creationId xmlns:a16="http://schemas.microsoft.com/office/drawing/2014/main" id="{AA39F4FD-48B5-47E2-A937-8B9BC841C767}"/>
              </a:ext>
            </a:extLst>
          </p:cNvPr>
          <p:cNvGrpSpPr/>
          <p:nvPr/>
        </p:nvGrpSpPr>
        <p:grpSpPr>
          <a:xfrm>
            <a:off x="3947939" y="2087328"/>
            <a:ext cx="1934855" cy="1858677"/>
            <a:chOff x="5275787" y="1577072"/>
            <a:chExt cx="2867310" cy="2531509"/>
          </a:xfrm>
        </p:grpSpPr>
        <p:pic>
          <p:nvPicPr>
            <p:cNvPr id="7" name="Picture 6" descr="A picture containing building&#10;&#10;Description automatically generated">
              <a:extLst>
                <a:ext uri="{FF2B5EF4-FFF2-40B4-BE49-F238E27FC236}">
                  <a16:creationId xmlns:a16="http://schemas.microsoft.com/office/drawing/2014/main" id="{47579761-5306-4932-A2B3-A98E42893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36450">
              <a:off x="5275787" y="2901818"/>
              <a:ext cx="2867310" cy="1206763"/>
            </a:xfrm>
            <a:prstGeom prst="rect">
              <a:avLst/>
            </a:prstGeom>
          </p:spPr>
        </p:pic>
        <p:pic>
          <p:nvPicPr>
            <p:cNvPr id="8" name="Picture 7" descr="A picture containing room&#10;&#10;Description automatically generated">
              <a:extLst>
                <a:ext uri="{FF2B5EF4-FFF2-40B4-BE49-F238E27FC236}">
                  <a16:creationId xmlns:a16="http://schemas.microsoft.com/office/drawing/2014/main" id="{50BC0364-44E7-4E46-97C6-096B5674E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1577072"/>
              <a:ext cx="1470727" cy="1471118"/>
            </a:xfrm>
            <a:prstGeom prst="rect">
              <a:avLst/>
            </a:prstGeom>
          </p:spPr>
        </p:pic>
      </p:grpSp>
      <p:grpSp>
        <p:nvGrpSpPr>
          <p:cNvPr id="9" name="Group 8">
            <a:extLst>
              <a:ext uri="{FF2B5EF4-FFF2-40B4-BE49-F238E27FC236}">
                <a16:creationId xmlns:a16="http://schemas.microsoft.com/office/drawing/2014/main" id="{9BA1A354-DC87-49A2-8DBF-4D7736CC0833}"/>
              </a:ext>
            </a:extLst>
          </p:cNvPr>
          <p:cNvGrpSpPr/>
          <p:nvPr/>
        </p:nvGrpSpPr>
        <p:grpSpPr>
          <a:xfrm>
            <a:off x="7052878" y="2091353"/>
            <a:ext cx="1968214" cy="1850626"/>
            <a:chOff x="3268772" y="1317852"/>
            <a:chExt cx="3351329" cy="2880967"/>
          </a:xfrm>
        </p:grpSpPr>
        <p:pic>
          <p:nvPicPr>
            <p:cNvPr id="10" name="Picture 9" descr="A picture containing building&#10;&#10;Description automatically generated">
              <a:extLst>
                <a:ext uri="{FF2B5EF4-FFF2-40B4-BE49-F238E27FC236}">
                  <a16:creationId xmlns:a16="http://schemas.microsoft.com/office/drawing/2014/main" id="{A5A50DD4-2503-4AE0-BB9A-C7BE2060A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36450">
              <a:off x="3457036" y="2744810"/>
              <a:ext cx="3099872" cy="1454009"/>
            </a:xfrm>
            <a:prstGeom prst="rect">
              <a:avLst/>
            </a:prstGeom>
          </p:spPr>
        </p:pic>
        <p:grpSp>
          <p:nvGrpSpPr>
            <p:cNvPr id="11" name="Group 10">
              <a:extLst>
                <a:ext uri="{FF2B5EF4-FFF2-40B4-BE49-F238E27FC236}">
                  <a16:creationId xmlns:a16="http://schemas.microsoft.com/office/drawing/2014/main" id="{EDEB977D-DC21-4840-8C69-A375A7EE257D}"/>
                </a:ext>
              </a:extLst>
            </p:cNvPr>
            <p:cNvGrpSpPr/>
            <p:nvPr/>
          </p:nvGrpSpPr>
          <p:grpSpPr>
            <a:xfrm>
              <a:off x="3268772" y="2209194"/>
              <a:ext cx="3351329" cy="580462"/>
              <a:chOff x="3268772" y="2209194"/>
              <a:chExt cx="3351329" cy="580462"/>
            </a:xfrm>
          </p:grpSpPr>
          <p:sp>
            <p:nvSpPr>
              <p:cNvPr id="18" name="Rectangle 17">
                <a:extLst>
                  <a:ext uri="{FF2B5EF4-FFF2-40B4-BE49-F238E27FC236}">
                    <a16:creationId xmlns:a16="http://schemas.microsoft.com/office/drawing/2014/main" id="{AC1E49C0-D63C-4002-8C28-BD316FB97B88}"/>
                  </a:ext>
                </a:extLst>
              </p:cNvPr>
              <p:cNvSpPr/>
              <p:nvPr/>
            </p:nvSpPr>
            <p:spPr>
              <a:xfrm>
                <a:off x="3268772" y="2209194"/>
                <a:ext cx="3351329" cy="580462"/>
              </a:xfrm>
              <a:prstGeom prst="rect">
                <a:avLst/>
              </a:prstGeom>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Picture 18">
                <a:extLst>
                  <a:ext uri="{FF2B5EF4-FFF2-40B4-BE49-F238E27FC236}">
                    <a16:creationId xmlns:a16="http://schemas.microsoft.com/office/drawing/2014/main" id="{DF9E14A8-B64A-4CEE-A94F-39B689C75C7F}"/>
                  </a:ext>
                </a:extLst>
              </p:cNvPr>
              <p:cNvPicPr>
                <a:picLocks noChangeAspect="1"/>
              </p:cNvPicPr>
              <p:nvPr/>
            </p:nvPicPr>
            <p:blipFill>
              <a:blip r:embed="rId6"/>
              <a:stretch>
                <a:fillRect/>
              </a:stretch>
            </p:blipFill>
            <p:spPr>
              <a:xfrm>
                <a:off x="3498776" y="2259130"/>
                <a:ext cx="441885" cy="480590"/>
              </a:xfrm>
              <a:prstGeom prst="rect">
                <a:avLst/>
              </a:prstGeom>
            </p:spPr>
          </p:pic>
          <p:pic>
            <p:nvPicPr>
              <p:cNvPr id="20" name="Picture 19">
                <a:extLst>
                  <a:ext uri="{FF2B5EF4-FFF2-40B4-BE49-F238E27FC236}">
                    <a16:creationId xmlns:a16="http://schemas.microsoft.com/office/drawing/2014/main" id="{E6007B3A-B38F-4971-8788-C56360B8F8B5}"/>
                  </a:ext>
                </a:extLst>
              </p:cNvPr>
              <p:cNvPicPr>
                <a:picLocks noChangeAspect="1"/>
              </p:cNvPicPr>
              <p:nvPr/>
            </p:nvPicPr>
            <p:blipFill>
              <a:blip r:embed="rId6"/>
              <a:stretch>
                <a:fillRect/>
              </a:stretch>
            </p:blipFill>
            <p:spPr>
              <a:xfrm>
                <a:off x="4099504" y="2259130"/>
                <a:ext cx="441885" cy="480590"/>
              </a:xfrm>
              <a:prstGeom prst="rect">
                <a:avLst/>
              </a:prstGeom>
            </p:spPr>
          </p:pic>
          <p:pic>
            <p:nvPicPr>
              <p:cNvPr id="21" name="Picture 20">
                <a:extLst>
                  <a:ext uri="{FF2B5EF4-FFF2-40B4-BE49-F238E27FC236}">
                    <a16:creationId xmlns:a16="http://schemas.microsoft.com/office/drawing/2014/main" id="{2C9A492B-01E2-48DE-9476-2682940C2CE6}"/>
                  </a:ext>
                </a:extLst>
              </p:cNvPr>
              <p:cNvPicPr>
                <a:picLocks noChangeAspect="1"/>
              </p:cNvPicPr>
              <p:nvPr/>
            </p:nvPicPr>
            <p:blipFill>
              <a:blip r:embed="rId6"/>
              <a:stretch>
                <a:fillRect/>
              </a:stretch>
            </p:blipFill>
            <p:spPr>
              <a:xfrm>
                <a:off x="4700232" y="2259130"/>
                <a:ext cx="441885" cy="480590"/>
              </a:xfrm>
              <a:prstGeom prst="rect">
                <a:avLst/>
              </a:prstGeom>
            </p:spPr>
          </p:pic>
          <p:pic>
            <p:nvPicPr>
              <p:cNvPr id="22" name="Picture 21">
                <a:extLst>
                  <a:ext uri="{FF2B5EF4-FFF2-40B4-BE49-F238E27FC236}">
                    <a16:creationId xmlns:a16="http://schemas.microsoft.com/office/drawing/2014/main" id="{2E08FFC2-065E-413B-B747-9CFE19AC25D9}"/>
                  </a:ext>
                </a:extLst>
              </p:cNvPr>
              <p:cNvPicPr>
                <a:picLocks noChangeAspect="1"/>
              </p:cNvPicPr>
              <p:nvPr/>
            </p:nvPicPr>
            <p:blipFill>
              <a:blip r:embed="rId6"/>
              <a:stretch>
                <a:fillRect/>
              </a:stretch>
            </p:blipFill>
            <p:spPr>
              <a:xfrm>
                <a:off x="5300960" y="2259130"/>
                <a:ext cx="441885" cy="480590"/>
              </a:xfrm>
              <a:prstGeom prst="rect">
                <a:avLst/>
              </a:prstGeom>
            </p:spPr>
          </p:pic>
          <p:pic>
            <p:nvPicPr>
              <p:cNvPr id="23" name="Picture 22">
                <a:extLst>
                  <a:ext uri="{FF2B5EF4-FFF2-40B4-BE49-F238E27FC236}">
                    <a16:creationId xmlns:a16="http://schemas.microsoft.com/office/drawing/2014/main" id="{43FCAC02-FDFC-4242-90B6-B6DB983B856A}"/>
                  </a:ext>
                </a:extLst>
              </p:cNvPr>
              <p:cNvPicPr>
                <a:picLocks noChangeAspect="1"/>
              </p:cNvPicPr>
              <p:nvPr/>
            </p:nvPicPr>
            <p:blipFill>
              <a:blip r:embed="rId6"/>
              <a:stretch>
                <a:fillRect/>
              </a:stretch>
            </p:blipFill>
            <p:spPr>
              <a:xfrm>
                <a:off x="5901689" y="2259130"/>
                <a:ext cx="441885" cy="480590"/>
              </a:xfrm>
              <a:prstGeom prst="rect">
                <a:avLst/>
              </a:prstGeom>
            </p:spPr>
          </p:pic>
        </p:grpSp>
        <p:grpSp>
          <p:nvGrpSpPr>
            <p:cNvPr id="12" name="Group 11">
              <a:extLst>
                <a:ext uri="{FF2B5EF4-FFF2-40B4-BE49-F238E27FC236}">
                  <a16:creationId xmlns:a16="http://schemas.microsoft.com/office/drawing/2014/main" id="{6F2DF772-2140-4A8D-B8A6-B15E18D36516}"/>
                </a:ext>
              </a:extLst>
            </p:cNvPr>
            <p:cNvGrpSpPr/>
            <p:nvPr/>
          </p:nvGrpSpPr>
          <p:grpSpPr>
            <a:xfrm>
              <a:off x="3268772" y="1317852"/>
              <a:ext cx="3351329" cy="756628"/>
              <a:chOff x="3268772" y="1317852"/>
              <a:chExt cx="3351329" cy="756628"/>
            </a:xfrm>
          </p:grpSpPr>
          <p:sp>
            <p:nvSpPr>
              <p:cNvPr id="13" name="Flowchart: Magnetic Disk 12">
                <a:extLst>
                  <a:ext uri="{FF2B5EF4-FFF2-40B4-BE49-F238E27FC236}">
                    <a16:creationId xmlns:a16="http://schemas.microsoft.com/office/drawing/2014/main" id="{DD515CA3-3420-4335-84BC-51E14837D582}"/>
                  </a:ext>
                </a:extLst>
              </p:cNvPr>
              <p:cNvSpPr/>
              <p:nvPr/>
            </p:nvSpPr>
            <p:spPr>
              <a:xfrm>
                <a:off x="3268772" y="1317852"/>
                <a:ext cx="891460" cy="756628"/>
              </a:xfrm>
              <a:prstGeom prst="flowChartMagneticDisk">
                <a:avLst/>
              </a:prstGeom>
              <a:solidFill>
                <a:srgbClr val="D28C00"/>
              </a:solidFill>
              <a:ln w="12700">
                <a:solidFill>
                  <a:schemeClr val="bg1">
                    <a:lumMod val="50000"/>
                  </a:schemeClr>
                </a:solidFill>
                <a:tailEnd type="none" w="sm"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14" name="Flowchart: Magnetic Disk 13">
                <a:extLst>
                  <a:ext uri="{FF2B5EF4-FFF2-40B4-BE49-F238E27FC236}">
                    <a16:creationId xmlns:a16="http://schemas.microsoft.com/office/drawing/2014/main" id="{C1705325-E419-4133-BCFC-D642E6D1BA0E}"/>
                  </a:ext>
                </a:extLst>
              </p:cNvPr>
              <p:cNvSpPr/>
              <p:nvPr/>
            </p:nvSpPr>
            <p:spPr>
              <a:xfrm>
                <a:off x="4498706" y="1317852"/>
                <a:ext cx="891460" cy="756628"/>
              </a:xfrm>
              <a:prstGeom prst="flowChartMagneticDisk">
                <a:avLst/>
              </a:prstGeom>
              <a:solidFill>
                <a:schemeClr val="bg1">
                  <a:lumMod val="75000"/>
                </a:schemeClr>
              </a:solidFill>
              <a:ln w="12700">
                <a:solidFill>
                  <a:schemeClr val="bg1">
                    <a:lumMod val="50000"/>
                  </a:schemeClr>
                </a:solidFill>
                <a:tailEnd type="none" w="sm"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400">
                  <a:solidFill>
                    <a:schemeClr val="tx1">
                      <a:lumMod val="65000"/>
                      <a:lumOff val="35000"/>
                    </a:schemeClr>
                  </a:solidFill>
                </a:endParaRPr>
              </a:p>
            </p:txBody>
          </p:sp>
          <p:sp>
            <p:nvSpPr>
              <p:cNvPr id="15" name="Flowchart: Magnetic Disk 14">
                <a:extLst>
                  <a:ext uri="{FF2B5EF4-FFF2-40B4-BE49-F238E27FC236}">
                    <a16:creationId xmlns:a16="http://schemas.microsoft.com/office/drawing/2014/main" id="{7C3EE6E0-E45A-4656-895B-00880066BF59}"/>
                  </a:ext>
                </a:extLst>
              </p:cNvPr>
              <p:cNvSpPr/>
              <p:nvPr/>
            </p:nvSpPr>
            <p:spPr>
              <a:xfrm>
                <a:off x="5728641" y="1317852"/>
                <a:ext cx="891460" cy="756628"/>
              </a:xfrm>
              <a:prstGeom prst="flowChartMagneticDisk">
                <a:avLst/>
              </a:prstGeom>
              <a:solidFill>
                <a:srgbClr val="FFD757"/>
              </a:solidFill>
              <a:ln w="12700">
                <a:solidFill>
                  <a:schemeClr val="bg1">
                    <a:lumMod val="50000"/>
                  </a:schemeClr>
                </a:solidFill>
                <a:tailEnd type="none" w="sm"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400">
                  <a:solidFill>
                    <a:schemeClr val="tx1">
                      <a:lumMod val="65000"/>
                      <a:lumOff val="35000"/>
                    </a:schemeClr>
                  </a:solidFill>
                </a:endParaRPr>
              </a:p>
            </p:txBody>
          </p:sp>
          <p:cxnSp>
            <p:nvCxnSpPr>
              <p:cNvPr id="16" name="Straight Arrow Connector 15">
                <a:extLst>
                  <a:ext uri="{FF2B5EF4-FFF2-40B4-BE49-F238E27FC236}">
                    <a16:creationId xmlns:a16="http://schemas.microsoft.com/office/drawing/2014/main" id="{D3D18D8C-623F-4E72-A245-505A3FB32BBF}"/>
                  </a:ext>
                </a:extLst>
              </p:cNvPr>
              <p:cNvCxnSpPr>
                <a:stCxn id="13" idx="4"/>
                <a:endCxn id="14" idx="2"/>
              </p:cNvCxnSpPr>
              <p:nvPr/>
            </p:nvCxnSpPr>
            <p:spPr>
              <a:xfrm>
                <a:off x="4160232" y="1696166"/>
                <a:ext cx="338474" cy="0"/>
              </a:xfrm>
              <a:prstGeom prst="straightConnector1">
                <a:avLst/>
              </a:prstGeom>
              <a:ln w="254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1D0B47-225F-41BE-8FD0-1CB48318801C}"/>
                  </a:ext>
                </a:extLst>
              </p:cNvPr>
              <p:cNvCxnSpPr>
                <a:stCxn id="14" idx="4"/>
                <a:endCxn id="15" idx="2"/>
              </p:cNvCxnSpPr>
              <p:nvPr/>
            </p:nvCxnSpPr>
            <p:spPr>
              <a:xfrm>
                <a:off x="5390166" y="1696166"/>
                <a:ext cx="338475" cy="0"/>
              </a:xfrm>
              <a:prstGeom prst="straightConnector1">
                <a:avLst/>
              </a:prstGeom>
              <a:ln w="25400">
                <a:solidFill>
                  <a:srgbClr val="A6A6A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4518654E-F6F1-4B47-982C-0C8DACD361E1}"/>
              </a:ext>
            </a:extLst>
          </p:cNvPr>
          <p:cNvGrpSpPr/>
          <p:nvPr/>
        </p:nvGrpSpPr>
        <p:grpSpPr>
          <a:xfrm>
            <a:off x="10191174" y="2077843"/>
            <a:ext cx="1366096" cy="1877646"/>
            <a:chOff x="10191174" y="2014758"/>
            <a:chExt cx="1366096" cy="1877646"/>
          </a:xfrm>
        </p:grpSpPr>
        <p:grpSp>
          <p:nvGrpSpPr>
            <p:cNvPr id="34" name="Group 33">
              <a:extLst>
                <a:ext uri="{FF2B5EF4-FFF2-40B4-BE49-F238E27FC236}">
                  <a16:creationId xmlns:a16="http://schemas.microsoft.com/office/drawing/2014/main" id="{E43E3F44-890D-4693-A5F9-EBF9E52EAD03}"/>
                </a:ext>
              </a:extLst>
            </p:cNvPr>
            <p:cNvGrpSpPr/>
            <p:nvPr/>
          </p:nvGrpSpPr>
          <p:grpSpPr>
            <a:xfrm>
              <a:off x="10361369" y="2014758"/>
              <a:ext cx="1025706" cy="971789"/>
              <a:chOff x="10365788" y="1716500"/>
              <a:chExt cx="1025706" cy="1002964"/>
            </a:xfrm>
          </p:grpSpPr>
          <p:sp>
            <p:nvSpPr>
              <p:cNvPr id="25" name="TextBox 24">
                <a:extLst>
                  <a:ext uri="{FF2B5EF4-FFF2-40B4-BE49-F238E27FC236}">
                    <a16:creationId xmlns:a16="http://schemas.microsoft.com/office/drawing/2014/main" id="{82750548-5337-4D0F-A4D9-308056A499A0}"/>
                  </a:ext>
                </a:extLst>
              </p:cNvPr>
              <p:cNvSpPr txBox="1"/>
              <p:nvPr/>
            </p:nvSpPr>
            <p:spPr>
              <a:xfrm>
                <a:off x="10739664" y="1796311"/>
                <a:ext cx="394660" cy="369332"/>
              </a:xfrm>
              <a:prstGeom prst="rect">
                <a:avLst/>
              </a:prstGeom>
              <a:noFill/>
            </p:spPr>
            <p:txBody>
              <a:bodyPr wrap="none" rtlCol="0">
                <a:spAutoFit/>
              </a:bodyPr>
              <a:lstStyle/>
              <a:p>
                <a:r>
                  <a:rPr lang="en-US" b="1"/>
                  <a:t>EL</a:t>
                </a:r>
              </a:p>
            </p:txBody>
          </p:sp>
          <p:pic>
            <p:nvPicPr>
              <p:cNvPr id="27" name="Picture 26">
                <a:extLst>
                  <a:ext uri="{FF2B5EF4-FFF2-40B4-BE49-F238E27FC236}">
                    <a16:creationId xmlns:a16="http://schemas.microsoft.com/office/drawing/2014/main" id="{B012BE97-5B7B-4E76-B7E3-85FDBB2C1D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5788" y="1799857"/>
                <a:ext cx="1025706" cy="919607"/>
              </a:xfrm>
              <a:prstGeom prst="rect">
                <a:avLst/>
              </a:prstGeom>
            </p:spPr>
          </p:pic>
          <p:sp>
            <p:nvSpPr>
              <p:cNvPr id="28" name="Rectangle 27">
                <a:extLst>
                  <a:ext uri="{FF2B5EF4-FFF2-40B4-BE49-F238E27FC236}">
                    <a16:creationId xmlns:a16="http://schemas.microsoft.com/office/drawing/2014/main" id="{74EBB1DB-37F2-4AAC-82B1-543912236D42}"/>
                  </a:ext>
                </a:extLst>
              </p:cNvPr>
              <p:cNvSpPr/>
              <p:nvPr/>
            </p:nvSpPr>
            <p:spPr>
              <a:xfrm>
                <a:off x="10391379" y="1716500"/>
                <a:ext cx="479986" cy="961334"/>
              </a:xfrm>
              <a:prstGeom prst="rect">
                <a:avLst/>
              </a:prstGeom>
              <a:solidFill>
                <a:schemeClr val="bg1">
                  <a:lumMod val="75000"/>
                  <a:alpha val="40000"/>
                </a:schemeClr>
              </a:solidFill>
              <a:ln w="76200">
                <a:solidFill>
                  <a:srgbClr val="D28C0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34229B9-F682-4211-959E-85997866EFDE}"/>
                  </a:ext>
                </a:extLst>
              </p:cNvPr>
              <p:cNvSpPr/>
              <p:nvPr/>
            </p:nvSpPr>
            <p:spPr>
              <a:xfrm>
                <a:off x="10885456" y="1716500"/>
                <a:ext cx="479986" cy="961334"/>
              </a:xfrm>
              <a:prstGeom prst="rect">
                <a:avLst/>
              </a:prstGeom>
              <a:solidFill>
                <a:schemeClr val="bg1">
                  <a:lumMod val="75000"/>
                  <a:alpha val="40000"/>
                </a:schemeClr>
              </a:solidFill>
              <a:ln w="76200">
                <a:solidFill>
                  <a:srgbClr val="D28C0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2" name="Picture 6" descr="Free Database Cliparts, Download Free Clip Art, Free Clip Art on ...">
              <a:extLst>
                <a:ext uri="{FF2B5EF4-FFF2-40B4-BE49-F238E27FC236}">
                  <a16:creationId xmlns:a16="http://schemas.microsoft.com/office/drawing/2014/main" id="{2E958523-EC63-4910-9CE4-131110B043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1174" y="3215836"/>
              <a:ext cx="1366096" cy="676568"/>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TextBox 35">
            <a:extLst>
              <a:ext uri="{FF2B5EF4-FFF2-40B4-BE49-F238E27FC236}">
                <a16:creationId xmlns:a16="http://schemas.microsoft.com/office/drawing/2014/main" id="{BE597A63-8680-4A76-837C-3E223F8B6AC2}"/>
              </a:ext>
            </a:extLst>
          </p:cNvPr>
          <p:cNvSpPr txBox="1"/>
          <p:nvPr/>
        </p:nvSpPr>
        <p:spPr>
          <a:xfrm>
            <a:off x="789182" y="4345735"/>
            <a:ext cx="1865382" cy="369332"/>
          </a:xfrm>
          <a:prstGeom prst="rect">
            <a:avLst/>
          </a:prstGeom>
          <a:noFill/>
        </p:spPr>
        <p:txBody>
          <a:bodyPr wrap="none" rtlCol="0">
            <a:spAutoFit/>
          </a:bodyPr>
          <a:lstStyle/>
          <a:p>
            <a:r>
              <a:rPr lang="en-US" b="1"/>
              <a:t>Data Warehouses</a:t>
            </a:r>
          </a:p>
        </p:txBody>
      </p:sp>
      <p:sp>
        <p:nvSpPr>
          <p:cNvPr id="37" name="TextBox 36">
            <a:extLst>
              <a:ext uri="{FF2B5EF4-FFF2-40B4-BE49-F238E27FC236}">
                <a16:creationId xmlns:a16="http://schemas.microsoft.com/office/drawing/2014/main" id="{30ECAD7B-8D27-489E-83E3-DBF1E49DC693}"/>
              </a:ext>
            </a:extLst>
          </p:cNvPr>
          <p:cNvSpPr txBox="1"/>
          <p:nvPr/>
        </p:nvSpPr>
        <p:spPr>
          <a:xfrm>
            <a:off x="4310584" y="4345735"/>
            <a:ext cx="1209562" cy="369332"/>
          </a:xfrm>
          <a:prstGeom prst="rect">
            <a:avLst/>
          </a:prstGeom>
          <a:noFill/>
        </p:spPr>
        <p:txBody>
          <a:bodyPr wrap="none" rtlCol="0">
            <a:spAutoFit/>
          </a:bodyPr>
          <a:lstStyle/>
          <a:p>
            <a:pPr algn="ctr"/>
            <a:r>
              <a:rPr lang="en-US" b="1"/>
              <a:t>Data Lakes</a:t>
            </a:r>
          </a:p>
        </p:txBody>
      </p:sp>
      <p:sp>
        <p:nvSpPr>
          <p:cNvPr id="38" name="TextBox 37">
            <a:extLst>
              <a:ext uri="{FF2B5EF4-FFF2-40B4-BE49-F238E27FC236}">
                <a16:creationId xmlns:a16="http://schemas.microsoft.com/office/drawing/2014/main" id="{15C558C7-B455-44CE-ADD0-B3977E27EFDF}"/>
              </a:ext>
            </a:extLst>
          </p:cNvPr>
          <p:cNvSpPr txBox="1"/>
          <p:nvPr/>
        </p:nvSpPr>
        <p:spPr>
          <a:xfrm>
            <a:off x="6904040" y="4345735"/>
            <a:ext cx="2238563" cy="369332"/>
          </a:xfrm>
          <a:prstGeom prst="rect">
            <a:avLst/>
          </a:prstGeom>
          <a:noFill/>
        </p:spPr>
        <p:txBody>
          <a:bodyPr wrap="none" rtlCol="0">
            <a:spAutoFit/>
          </a:bodyPr>
          <a:lstStyle/>
          <a:p>
            <a:pPr algn="ctr"/>
            <a:r>
              <a:rPr lang="en-US" b="1"/>
              <a:t>Enterprise Data Lakes</a:t>
            </a:r>
          </a:p>
        </p:txBody>
      </p:sp>
      <p:sp>
        <p:nvSpPr>
          <p:cNvPr id="39" name="TextBox 38">
            <a:extLst>
              <a:ext uri="{FF2B5EF4-FFF2-40B4-BE49-F238E27FC236}">
                <a16:creationId xmlns:a16="http://schemas.microsoft.com/office/drawing/2014/main" id="{E543BFC6-251C-403C-B966-E963DD0C17B2}"/>
              </a:ext>
            </a:extLst>
          </p:cNvPr>
          <p:cNvSpPr txBox="1"/>
          <p:nvPr/>
        </p:nvSpPr>
        <p:spPr>
          <a:xfrm>
            <a:off x="9911908" y="4345735"/>
            <a:ext cx="1910074" cy="369332"/>
          </a:xfrm>
          <a:prstGeom prst="rect">
            <a:avLst/>
          </a:prstGeom>
          <a:noFill/>
        </p:spPr>
        <p:txBody>
          <a:bodyPr wrap="none" rtlCol="0">
            <a:spAutoFit/>
          </a:bodyPr>
          <a:lstStyle/>
          <a:p>
            <a:pPr algn="ctr"/>
            <a:r>
              <a:rPr lang="en-US" b="1"/>
              <a:t>Virtual Data Lakes</a:t>
            </a:r>
          </a:p>
        </p:txBody>
      </p:sp>
      <p:sp>
        <p:nvSpPr>
          <p:cNvPr id="4" name="Arrow: Right 3">
            <a:extLst>
              <a:ext uri="{FF2B5EF4-FFF2-40B4-BE49-F238E27FC236}">
                <a16:creationId xmlns:a16="http://schemas.microsoft.com/office/drawing/2014/main" id="{5C56AB70-7FD0-4DDA-88C4-AD793E39DA39}"/>
              </a:ext>
            </a:extLst>
          </p:cNvPr>
          <p:cNvSpPr/>
          <p:nvPr/>
        </p:nvSpPr>
        <p:spPr>
          <a:xfrm>
            <a:off x="2997415" y="2850351"/>
            <a:ext cx="730964" cy="379368"/>
          </a:xfrm>
          <a:prstGeom prst="rightArrow">
            <a:avLst/>
          </a:prstGeom>
          <a:ln w="25400">
            <a:solidFill>
              <a:schemeClr val="tx1"/>
            </a:solidFill>
            <a:tailEnd type="non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row: Right 39">
            <a:extLst>
              <a:ext uri="{FF2B5EF4-FFF2-40B4-BE49-F238E27FC236}">
                <a16:creationId xmlns:a16="http://schemas.microsoft.com/office/drawing/2014/main" id="{CD45C91E-9B29-4FBC-BA32-0C11E4338426}"/>
              </a:ext>
            </a:extLst>
          </p:cNvPr>
          <p:cNvSpPr/>
          <p:nvPr/>
        </p:nvSpPr>
        <p:spPr>
          <a:xfrm>
            <a:off x="9240652" y="2788080"/>
            <a:ext cx="730964" cy="379368"/>
          </a:xfrm>
          <a:prstGeom prst="rightArrow">
            <a:avLst/>
          </a:prstGeom>
          <a:ln w="25400">
            <a:solidFill>
              <a:schemeClr val="tx1"/>
            </a:solidFill>
            <a:tailEnd type="non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row: Right 40">
            <a:extLst>
              <a:ext uri="{FF2B5EF4-FFF2-40B4-BE49-F238E27FC236}">
                <a16:creationId xmlns:a16="http://schemas.microsoft.com/office/drawing/2014/main" id="{29335B69-D6EA-4336-A1F9-DF2BD5348219}"/>
              </a:ext>
            </a:extLst>
          </p:cNvPr>
          <p:cNvSpPr/>
          <p:nvPr/>
        </p:nvSpPr>
        <p:spPr>
          <a:xfrm>
            <a:off x="6102354" y="2866310"/>
            <a:ext cx="730964" cy="379368"/>
          </a:xfrm>
          <a:prstGeom prst="rightArrow">
            <a:avLst/>
          </a:prstGeom>
          <a:ln w="25400">
            <a:solidFill>
              <a:schemeClr val="tx1"/>
            </a:solidFill>
            <a:tailEnd type="non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341C8708-9186-4282-AEE6-D6CDAF0F5B59}"/>
              </a:ext>
            </a:extLst>
          </p:cNvPr>
          <p:cNvSpPr txBox="1"/>
          <p:nvPr/>
        </p:nvSpPr>
        <p:spPr>
          <a:xfrm>
            <a:off x="4251995" y="4816985"/>
            <a:ext cx="1285608" cy="338554"/>
          </a:xfrm>
          <a:prstGeom prst="rect">
            <a:avLst/>
          </a:prstGeom>
          <a:noFill/>
        </p:spPr>
        <p:txBody>
          <a:bodyPr wrap="none" rtlCol="0">
            <a:spAutoFit/>
          </a:bodyPr>
          <a:lstStyle/>
          <a:p>
            <a:pPr algn="ctr"/>
            <a:r>
              <a:rPr lang="en-US" sz="1600">
                <a:solidFill>
                  <a:srgbClr val="C00000"/>
                </a:solidFill>
              </a:rPr>
              <a:t>FusionInsight</a:t>
            </a:r>
          </a:p>
        </p:txBody>
      </p:sp>
      <p:sp>
        <p:nvSpPr>
          <p:cNvPr id="42" name="TextBox 41">
            <a:extLst>
              <a:ext uri="{FF2B5EF4-FFF2-40B4-BE49-F238E27FC236}">
                <a16:creationId xmlns:a16="http://schemas.microsoft.com/office/drawing/2014/main" id="{CE3B2442-D266-44F0-84DA-B0C46D4E08E8}"/>
              </a:ext>
            </a:extLst>
          </p:cNvPr>
          <p:cNvSpPr txBox="1"/>
          <p:nvPr/>
        </p:nvSpPr>
        <p:spPr>
          <a:xfrm>
            <a:off x="1082916" y="4816985"/>
            <a:ext cx="1277914" cy="338554"/>
          </a:xfrm>
          <a:prstGeom prst="rect">
            <a:avLst/>
          </a:prstGeom>
          <a:noFill/>
        </p:spPr>
        <p:txBody>
          <a:bodyPr wrap="none" rtlCol="0">
            <a:spAutoFit/>
          </a:bodyPr>
          <a:lstStyle/>
          <a:p>
            <a:pPr algn="ctr"/>
            <a:r>
              <a:rPr lang="en-US" sz="1600" err="1">
                <a:solidFill>
                  <a:srgbClr val="C00000"/>
                </a:solidFill>
              </a:rPr>
              <a:t>GaussDB</a:t>
            </a:r>
            <a:r>
              <a:rPr lang="en-US" sz="1600">
                <a:solidFill>
                  <a:srgbClr val="C00000"/>
                </a:solidFill>
              </a:rPr>
              <a:t> 200</a:t>
            </a:r>
          </a:p>
        </p:txBody>
      </p:sp>
      <p:sp>
        <p:nvSpPr>
          <p:cNvPr id="43" name="TextBox 42">
            <a:extLst>
              <a:ext uri="{FF2B5EF4-FFF2-40B4-BE49-F238E27FC236}">
                <a16:creationId xmlns:a16="http://schemas.microsoft.com/office/drawing/2014/main" id="{BA3351AC-0706-4026-A3A9-1523A5C3A10E}"/>
              </a:ext>
            </a:extLst>
          </p:cNvPr>
          <p:cNvSpPr txBox="1"/>
          <p:nvPr/>
        </p:nvSpPr>
        <p:spPr>
          <a:xfrm>
            <a:off x="7501129" y="4816985"/>
            <a:ext cx="1044388" cy="338554"/>
          </a:xfrm>
          <a:prstGeom prst="rect">
            <a:avLst/>
          </a:prstGeom>
          <a:noFill/>
        </p:spPr>
        <p:txBody>
          <a:bodyPr wrap="none" rtlCol="0">
            <a:spAutoFit/>
          </a:bodyPr>
          <a:lstStyle/>
          <a:p>
            <a:pPr algn="ctr"/>
            <a:r>
              <a:rPr lang="en-US" sz="1600">
                <a:solidFill>
                  <a:srgbClr val="C00000"/>
                </a:solidFill>
              </a:rPr>
              <a:t>Delta Lake</a:t>
            </a:r>
          </a:p>
        </p:txBody>
      </p:sp>
      <p:sp>
        <p:nvSpPr>
          <p:cNvPr id="44" name="TextBox 43">
            <a:extLst>
              <a:ext uri="{FF2B5EF4-FFF2-40B4-BE49-F238E27FC236}">
                <a16:creationId xmlns:a16="http://schemas.microsoft.com/office/drawing/2014/main" id="{B25F784D-5EA0-40E5-8760-F79E205687C6}"/>
              </a:ext>
            </a:extLst>
          </p:cNvPr>
          <p:cNvSpPr txBox="1"/>
          <p:nvPr/>
        </p:nvSpPr>
        <p:spPr>
          <a:xfrm>
            <a:off x="10333435" y="4816985"/>
            <a:ext cx="1198277" cy="338554"/>
          </a:xfrm>
          <a:prstGeom prst="rect">
            <a:avLst/>
          </a:prstGeom>
          <a:noFill/>
        </p:spPr>
        <p:txBody>
          <a:bodyPr wrap="none" rtlCol="0">
            <a:spAutoFit/>
          </a:bodyPr>
          <a:lstStyle/>
          <a:p>
            <a:pPr algn="ctr"/>
            <a:r>
              <a:rPr lang="en-US" sz="1600" err="1">
                <a:solidFill>
                  <a:srgbClr val="C00000"/>
                </a:solidFill>
              </a:rPr>
              <a:t>Hetu</a:t>
            </a:r>
            <a:r>
              <a:rPr lang="en-US" sz="1600">
                <a:solidFill>
                  <a:srgbClr val="C00000"/>
                </a:solidFill>
              </a:rPr>
              <a:t> Engine</a:t>
            </a:r>
          </a:p>
        </p:txBody>
      </p:sp>
      <p:graphicFrame>
        <p:nvGraphicFramePr>
          <p:cNvPr id="45" name="Diagram 44">
            <a:extLst>
              <a:ext uri="{FF2B5EF4-FFF2-40B4-BE49-F238E27FC236}">
                <a16:creationId xmlns:a16="http://schemas.microsoft.com/office/drawing/2014/main" id="{6C1AD58E-BAF0-49BE-96A5-C61E33073BAF}"/>
              </a:ext>
            </a:extLst>
          </p:cNvPr>
          <p:cNvGraphicFramePr/>
          <p:nvPr>
            <p:extLst>
              <p:ext uri="{D42A27DB-BD31-4B8C-83A1-F6EECF244321}">
                <p14:modId xmlns:p14="http://schemas.microsoft.com/office/powerpoint/2010/main" val="1821935147"/>
              </p:ext>
            </p:extLst>
          </p:nvPr>
        </p:nvGraphicFramePr>
        <p:xfrm>
          <a:off x="-27093" y="6234981"/>
          <a:ext cx="5737013" cy="3759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50697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838200" y="16880"/>
            <a:ext cx="10515600" cy="740344"/>
          </a:xfrm>
          <a:prstGeom prst="rect">
            <a:avLst/>
          </a:prstGeom>
        </p:spPr>
        <p:txBody>
          <a:bodyPr>
            <a:normAutofit/>
          </a:bodyPr>
          <a:lstStyle/>
          <a:p>
            <a:r>
              <a:rPr lang="en-US" sz="3600"/>
              <a:t>Data Integration via a Data Lake</a:t>
            </a:r>
            <a:endParaRPr sz="3600"/>
          </a:p>
        </p:txBody>
      </p:sp>
      <p:grpSp>
        <p:nvGrpSpPr>
          <p:cNvPr id="18" name="Group 17">
            <a:extLst>
              <a:ext uri="{FF2B5EF4-FFF2-40B4-BE49-F238E27FC236}">
                <a16:creationId xmlns:a16="http://schemas.microsoft.com/office/drawing/2014/main" id="{3EBB13C0-AE81-4363-9C04-494C36915760}"/>
              </a:ext>
            </a:extLst>
          </p:cNvPr>
          <p:cNvGrpSpPr/>
          <p:nvPr/>
        </p:nvGrpSpPr>
        <p:grpSpPr>
          <a:xfrm>
            <a:off x="221066" y="1190344"/>
            <a:ext cx="3249055" cy="2596748"/>
            <a:chOff x="880985" y="1386840"/>
            <a:chExt cx="3249055" cy="2596748"/>
          </a:xfrm>
        </p:grpSpPr>
        <p:grpSp>
          <p:nvGrpSpPr>
            <p:cNvPr id="17" name="Group 16">
              <a:extLst>
                <a:ext uri="{FF2B5EF4-FFF2-40B4-BE49-F238E27FC236}">
                  <a16:creationId xmlns:a16="http://schemas.microsoft.com/office/drawing/2014/main" id="{57B6CB08-8E83-4EEB-BF05-36870756A72B}"/>
                </a:ext>
              </a:extLst>
            </p:cNvPr>
            <p:cNvGrpSpPr/>
            <p:nvPr/>
          </p:nvGrpSpPr>
          <p:grpSpPr>
            <a:xfrm>
              <a:off x="880985" y="2751830"/>
              <a:ext cx="3249055" cy="1231758"/>
              <a:chOff x="880985" y="3087110"/>
              <a:chExt cx="3249055" cy="1231758"/>
            </a:xfrm>
          </p:grpSpPr>
          <p:sp>
            <p:nvSpPr>
              <p:cNvPr id="26" name="Rectangle: Rounded Corners 25">
                <a:extLst>
                  <a:ext uri="{FF2B5EF4-FFF2-40B4-BE49-F238E27FC236}">
                    <a16:creationId xmlns:a16="http://schemas.microsoft.com/office/drawing/2014/main" id="{113FA92C-E6F5-4838-A392-F2131DBAB320}"/>
                  </a:ext>
                </a:extLst>
              </p:cNvPr>
              <p:cNvSpPr/>
              <p:nvPr/>
            </p:nvSpPr>
            <p:spPr>
              <a:xfrm>
                <a:off x="880985" y="3087110"/>
                <a:ext cx="3249055" cy="1231758"/>
              </a:xfrm>
              <a:prstGeom prst="roundRect">
                <a:avLst/>
              </a:prstGeom>
              <a:solidFill>
                <a:schemeClr val="accent4">
                  <a:lumMod val="20000"/>
                  <a:lumOff val="80000"/>
                </a:schemeClr>
              </a:solidFill>
              <a:ln w="25400">
                <a:solidFill>
                  <a:srgbClr val="00B0F0"/>
                </a:solidFill>
                <a:prstDash val="dash"/>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Calibri" panose="020F0502020204030204"/>
                    <a:ea typeface="+mn-ea"/>
                    <a:cs typeface="+mn-cs"/>
                  </a:rPr>
                  <a:t>Unstructured</a:t>
                </a:r>
              </a:p>
            </p:txBody>
          </p:sp>
          <p:pic>
            <p:nvPicPr>
              <p:cNvPr id="8" name="Picture 7">
                <a:extLst>
                  <a:ext uri="{FF2B5EF4-FFF2-40B4-BE49-F238E27FC236}">
                    <a16:creationId xmlns:a16="http://schemas.microsoft.com/office/drawing/2014/main" id="{134E6A54-B6EC-4ADE-A162-71E052781A4A}"/>
                  </a:ext>
                </a:extLst>
              </p:cNvPr>
              <p:cNvPicPr>
                <a:picLocks noChangeAspect="1"/>
              </p:cNvPicPr>
              <p:nvPr/>
            </p:nvPicPr>
            <p:blipFill>
              <a:blip r:embed="rId3"/>
              <a:stretch>
                <a:fillRect/>
              </a:stretch>
            </p:blipFill>
            <p:spPr>
              <a:xfrm>
                <a:off x="1018146" y="3429000"/>
                <a:ext cx="3028234" cy="781473"/>
              </a:xfrm>
              <a:prstGeom prst="rect">
                <a:avLst/>
              </a:prstGeom>
            </p:spPr>
          </p:pic>
        </p:grpSp>
        <p:grpSp>
          <p:nvGrpSpPr>
            <p:cNvPr id="10" name="Group 9">
              <a:extLst>
                <a:ext uri="{FF2B5EF4-FFF2-40B4-BE49-F238E27FC236}">
                  <a16:creationId xmlns:a16="http://schemas.microsoft.com/office/drawing/2014/main" id="{BEFADB7F-9305-450B-A5EF-DC5227261569}"/>
                </a:ext>
              </a:extLst>
            </p:cNvPr>
            <p:cNvGrpSpPr/>
            <p:nvPr/>
          </p:nvGrpSpPr>
          <p:grpSpPr>
            <a:xfrm>
              <a:off x="2138126" y="1386840"/>
              <a:ext cx="1991914" cy="1231758"/>
              <a:chOff x="2138126" y="1386840"/>
              <a:chExt cx="1991914" cy="1231758"/>
            </a:xfrm>
          </p:grpSpPr>
          <p:sp>
            <p:nvSpPr>
              <p:cNvPr id="9" name="Rectangle: Rounded Corners 8">
                <a:extLst>
                  <a:ext uri="{FF2B5EF4-FFF2-40B4-BE49-F238E27FC236}">
                    <a16:creationId xmlns:a16="http://schemas.microsoft.com/office/drawing/2014/main" id="{3DA1EAFA-7772-4593-8D0C-DDE6059CB4A6}"/>
                  </a:ext>
                </a:extLst>
              </p:cNvPr>
              <p:cNvSpPr/>
              <p:nvPr/>
            </p:nvSpPr>
            <p:spPr>
              <a:xfrm>
                <a:off x="2138126" y="1386840"/>
                <a:ext cx="1991914" cy="1231758"/>
              </a:xfrm>
              <a:prstGeom prst="roundRect">
                <a:avLst/>
              </a:prstGeom>
              <a:solidFill>
                <a:schemeClr val="accent4">
                  <a:lumMod val="20000"/>
                  <a:lumOff val="80000"/>
                </a:schemeClr>
              </a:solidFill>
              <a:ln w="25400">
                <a:solidFill>
                  <a:srgbClr val="00B0F0"/>
                </a:solidFill>
                <a:prstDash val="dash"/>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Calibri" panose="020F0502020204030204"/>
                    <a:ea typeface="+mn-ea"/>
                    <a:cs typeface="+mn-cs"/>
                  </a:rPr>
                  <a:t>Semi-Structured</a:t>
                </a:r>
              </a:p>
            </p:txBody>
          </p:sp>
          <p:pic>
            <p:nvPicPr>
              <p:cNvPr id="5" name="Picture 4">
                <a:extLst>
                  <a:ext uri="{FF2B5EF4-FFF2-40B4-BE49-F238E27FC236}">
                    <a16:creationId xmlns:a16="http://schemas.microsoft.com/office/drawing/2014/main" id="{1C8AF033-81D8-4BA7-9124-B81268905D46}"/>
                  </a:ext>
                </a:extLst>
              </p:cNvPr>
              <p:cNvPicPr>
                <a:picLocks noChangeAspect="1"/>
              </p:cNvPicPr>
              <p:nvPr/>
            </p:nvPicPr>
            <p:blipFill>
              <a:blip r:embed="rId4"/>
              <a:stretch>
                <a:fillRect/>
              </a:stretch>
            </p:blipFill>
            <p:spPr>
              <a:xfrm>
                <a:off x="2232501" y="1768418"/>
                <a:ext cx="1813879" cy="788643"/>
              </a:xfrm>
              <a:prstGeom prst="rect">
                <a:avLst/>
              </a:prstGeom>
            </p:spPr>
          </p:pic>
        </p:grpSp>
        <p:grpSp>
          <p:nvGrpSpPr>
            <p:cNvPr id="11" name="Group 10">
              <a:extLst>
                <a:ext uri="{FF2B5EF4-FFF2-40B4-BE49-F238E27FC236}">
                  <a16:creationId xmlns:a16="http://schemas.microsoft.com/office/drawing/2014/main" id="{E538F5E5-3479-4B38-9167-B33DA9C86394}"/>
                </a:ext>
              </a:extLst>
            </p:cNvPr>
            <p:cNvGrpSpPr/>
            <p:nvPr/>
          </p:nvGrpSpPr>
          <p:grpSpPr>
            <a:xfrm>
              <a:off x="880985" y="1386840"/>
              <a:ext cx="1082041" cy="1231758"/>
              <a:chOff x="701039" y="1352432"/>
              <a:chExt cx="1082041" cy="1231758"/>
            </a:xfrm>
          </p:grpSpPr>
          <p:sp>
            <p:nvSpPr>
              <p:cNvPr id="25" name="Rectangle: Rounded Corners 24">
                <a:extLst>
                  <a:ext uri="{FF2B5EF4-FFF2-40B4-BE49-F238E27FC236}">
                    <a16:creationId xmlns:a16="http://schemas.microsoft.com/office/drawing/2014/main" id="{6CCB2792-DABF-4C59-AE4E-CBA15B2AAAA3}"/>
                  </a:ext>
                </a:extLst>
              </p:cNvPr>
              <p:cNvSpPr/>
              <p:nvPr/>
            </p:nvSpPr>
            <p:spPr>
              <a:xfrm>
                <a:off x="701039" y="1352432"/>
                <a:ext cx="1082041" cy="1231758"/>
              </a:xfrm>
              <a:prstGeom prst="roundRect">
                <a:avLst/>
              </a:prstGeom>
              <a:solidFill>
                <a:schemeClr val="accent4">
                  <a:lumMod val="20000"/>
                  <a:lumOff val="80000"/>
                </a:schemeClr>
              </a:solidFill>
              <a:ln w="25400">
                <a:solidFill>
                  <a:srgbClr val="00B0F0"/>
                </a:solidFill>
                <a:prstDash val="dash"/>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Calibri" panose="020F0502020204030204"/>
                    <a:ea typeface="+mn-ea"/>
                    <a:cs typeface="+mn-cs"/>
                  </a:rPr>
                  <a:t>Structured</a:t>
                </a:r>
              </a:p>
            </p:txBody>
          </p:sp>
          <p:pic>
            <p:nvPicPr>
              <p:cNvPr id="3" name="Picture 2">
                <a:extLst>
                  <a:ext uri="{FF2B5EF4-FFF2-40B4-BE49-F238E27FC236}">
                    <a16:creationId xmlns:a16="http://schemas.microsoft.com/office/drawing/2014/main" id="{6B19E5E4-27B9-439A-BB78-AEB110D8A249}"/>
                  </a:ext>
                </a:extLst>
              </p:cNvPr>
              <p:cNvPicPr>
                <a:picLocks noChangeAspect="1"/>
              </p:cNvPicPr>
              <p:nvPr/>
            </p:nvPicPr>
            <p:blipFill>
              <a:blip r:embed="rId5"/>
              <a:stretch>
                <a:fillRect/>
              </a:stretch>
            </p:blipFill>
            <p:spPr>
              <a:xfrm>
                <a:off x="838200" y="1820944"/>
                <a:ext cx="774305" cy="645254"/>
              </a:xfrm>
              <a:prstGeom prst="rect">
                <a:avLst/>
              </a:prstGeom>
            </p:spPr>
          </p:pic>
        </p:grpSp>
      </p:grpSp>
      <p:pic>
        <p:nvPicPr>
          <p:cNvPr id="4098" name="Picture 2" descr="Twisted Rightwards Arrows Emoji for Facebook, Email &amp; SMS | ID ...">
            <a:extLst>
              <a:ext uri="{FF2B5EF4-FFF2-40B4-BE49-F238E27FC236}">
                <a16:creationId xmlns:a16="http://schemas.microsoft.com/office/drawing/2014/main" id="{5424D09C-B44C-4A92-BBCD-207A3578C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6373" y="1907567"/>
            <a:ext cx="1188673" cy="975360"/>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CF8AC172-22B0-4C04-874C-391BE7B42157}"/>
              </a:ext>
            </a:extLst>
          </p:cNvPr>
          <p:cNvGrpSpPr/>
          <p:nvPr/>
        </p:nvGrpSpPr>
        <p:grpSpPr>
          <a:xfrm>
            <a:off x="4940507" y="1272272"/>
            <a:ext cx="2867310" cy="2531509"/>
            <a:chOff x="5275787" y="1577072"/>
            <a:chExt cx="2867310" cy="2531509"/>
          </a:xfrm>
        </p:grpSpPr>
        <p:pic>
          <p:nvPicPr>
            <p:cNvPr id="41" name="Picture 40" descr="A picture containing building&#10;&#10;Description automatically generated">
              <a:extLst>
                <a:ext uri="{FF2B5EF4-FFF2-40B4-BE49-F238E27FC236}">
                  <a16:creationId xmlns:a16="http://schemas.microsoft.com/office/drawing/2014/main" id="{DC1BE75A-3F1E-4D95-AD17-7C7352A886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836450">
              <a:off x="5275787" y="2901818"/>
              <a:ext cx="2867310" cy="1206763"/>
            </a:xfrm>
            <a:prstGeom prst="rect">
              <a:avLst/>
            </a:prstGeom>
          </p:spPr>
        </p:pic>
        <p:pic>
          <p:nvPicPr>
            <p:cNvPr id="31" name="Picture 30" descr="A picture containing room&#10;&#10;Description automatically generated">
              <a:extLst>
                <a:ext uri="{FF2B5EF4-FFF2-40B4-BE49-F238E27FC236}">
                  <a16:creationId xmlns:a16="http://schemas.microsoft.com/office/drawing/2014/main" id="{94588BDC-BD2C-4E13-B5E2-5967B79304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3600" y="1577072"/>
              <a:ext cx="1470727" cy="1471118"/>
            </a:xfrm>
            <a:prstGeom prst="rect">
              <a:avLst/>
            </a:prstGeom>
          </p:spPr>
        </p:pic>
      </p:grpSp>
      <p:sp>
        <p:nvSpPr>
          <p:cNvPr id="45" name="TextBox 44">
            <a:extLst>
              <a:ext uri="{FF2B5EF4-FFF2-40B4-BE49-F238E27FC236}">
                <a16:creationId xmlns:a16="http://schemas.microsoft.com/office/drawing/2014/main" id="{CECC7B1B-EB06-4EE9-BC71-5EC1169AD8C7}"/>
              </a:ext>
            </a:extLst>
          </p:cNvPr>
          <p:cNvSpPr txBox="1"/>
          <p:nvPr/>
        </p:nvSpPr>
        <p:spPr>
          <a:xfrm>
            <a:off x="4193379" y="776742"/>
            <a:ext cx="394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EL</a:t>
            </a:r>
          </a:p>
        </p:txBody>
      </p:sp>
      <p:sp>
        <p:nvSpPr>
          <p:cNvPr id="46" name="TextBox 45">
            <a:extLst>
              <a:ext uri="{FF2B5EF4-FFF2-40B4-BE49-F238E27FC236}">
                <a16:creationId xmlns:a16="http://schemas.microsoft.com/office/drawing/2014/main" id="{631B43EF-6CD8-4077-909F-66C20DCA4C69}"/>
              </a:ext>
            </a:extLst>
          </p:cNvPr>
          <p:cNvSpPr txBox="1"/>
          <p:nvPr/>
        </p:nvSpPr>
        <p:spPr>
          <a:xfrm>
            <a:off x="5891267" y="776742"/>
            <a:ext cx="1118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Data Lake</a:t>
            </a:r>
          </a:p>
        </p:txBody>
      </p:sp>
      <p:cxnSp>
        <p:nvCxnSpPr>
          <p:cNvPr id="68" name="Straight Connector 67">
            <a:extLst>
              <a:ext uri="{FF2B5EF4-FFF2-40B4-BE49-F238E27FC236}">
                <a16:creationId xmlns:a16="http://schemas.microsoft.com/office/drawing/2014/main" id="{2F29E500-D208-46F2-850F-6903578F4A3B}"/>
              </a:ext>
            </a:extLst>
          </p:cNvPr>
          <p:cNvCxnSpPr>
            <a:cxnSpLocks/>
          </p:cNvCxnSpPr>
          <p:nvPr/>
        </p:nvCxnSpPr>
        <p:spPr>
          <a:xfrm flipH="1">
            <a:off x="7603964" y="961408"/>
            <a:ext cx="891460" cy="712889"/>
          </a:xfrm>
          <a:prstGeom prst="line">
            <a:avLst/>
          </a:prstGeom>
          <a:ln w="25400">
            <a:solidFill>
              <a:srgbClr val="A6A6A6"/>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049A838-4026-4C08-B980-0640377FAAEE}"/>
              </a:ext>
            </a:extLst>
          </p:cNvPr>
          <p:cNvCxnSpPr>
            <a:cxnSpLocks/>
          </p:cNvCxnSpPr>
          <p:nvPr/>
        </p:nvCxnSpPr>
        <p:spPr>
          <a:xfrm flipH="1" flipV="1">
            <a:off x="7552446" y="3498896"/>
            <a:ext cx="942978" cy="655030"/>
          </a:xfrm>
          <a:prstGeom prst="line">
            <a:avLst/>
          </a:prstGeom>
          <a:ln w="25400">
            <a:solidFill>
              <a:srgbClr val="A6A6A6"/>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7" name="Content Placeholder 49">
            <a:extLst>
              <a:ext uri="{FF2B5EF4-FFF2-40B4-BE49-F238E27FC236}">
                <a16:creationId xmlns:a16="http://schemas.microsoft.com/office/drawing/2014/main" id="{F0871AF7-3F35-40EB-B56D-0E5841AC319D}"/>
              </a:ext>
            </a:extLst>
          </p:cNvPr>
          <p:cNvSpPr txBox="1">
            <a:spLocks/>
          </p:cNvSpPr>
          <p:nvPr/>
        </p:nvSpPr>
        <p:spPr>
          <a:xfrm>
            <a:off x="524759" y="4726502"/>
            <a:ext cx="5571241" cy="138758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Data Lakes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Centralized repository based on HDFS or object stores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All modalities of raw data stored in native format</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Data processing and analysis with Hadoop and Spark</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8" name="Content Placeholder 49">
            <a:extLst>
              <a:ext uri="{FF2B5EF4-FFF2-40B4-BE49-F238E27FC236}">
                <a16:creationId xmlns:a16="http://schemas.microsoft.com/office/drawing/2014/main" id="{48AE26AC-589B-46A8-9820-8B269217D93A}"/>
              </a:ext>
            </a:extLst>
          </p:cNvPr>
          <p:cNvSpPr txBox="1">
            <a:spLocks/>
          </p:cNvSpPr>
          <p:nvPr/>
        </p:nvSpPr>
        <p:spPr>
          <a:xfrm>
            <a:off x="6640771" y="4726502"/>
            <a:ext cx="5298346" cy="1387587"/>
          </a:xfrm>
          <a:prstGeom prst="rect">
            <a:avLst/>
          </a:prstGeom>
        </p:spPr>
        <p:txBody>
          <a:bodyPr vert="horz" lIns="91440" tIns="45720" rIns="91440" bIns="45720" numCol="1"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Issues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Difficult to discover and understand data</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Inadequate for streaming and interactive queries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 support for transactions or data quality control</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Delayed and duplicate data transformation</a:t>
            </a:r>
          </a:p>
        </p:txBody>
      </p:sp>
      <p:grpSp>
        <p:nvGrpSpPr>
          <p:cNvPr id="4112" name="Group 4111">
            <a:extLst>
              <a:ext uri="{FF2B5EF4-FFF2-40B4-BE49-F238E27FC236}">
                <a16:creationId xmlns:a16="http://schemas.microsoft.com/office/drawing/2014/main" id="{8A3EE5D7-DF04-42E8-8307-C770405AE8AF}"/>
              </a:ext>
            </a:extLst>
          </p:cNvPr>
          <p:cNvGrpSpPr/>
          <p:nvPr/>
        </p:nvGrpSpPr>
        <p:grpSpPr>
          <a:xfrm>
            <a:off x="8721881" y="939748"/>
            <a:ext cx="3217237" cy="3231171"/>
            <a:chOff x="8721881" y="939748"/>
            <a:chExt cx="3217237" cy="3231171"/>
          </a:xfrm>
        </p:grpSpPr>
        <p:pic>
          <p:nvPicPr>
            <p:cNvPr id="4104" name="Picture 8" descr="Index of /docs/r2.7.1/hadoop-project-dist/hadoop-hdfs/images">
              <a:extLst>
                <a:ext uri="{FF2B5EF4-FFF2-40B4-BE49-F238E27FC236}">
                  <a16:creationId xmlns:a16="http://schemas.microsoft.com/office/drawing/2014/main" id="{6E5A1069-3B28-4D1C-97F3-DDBC6212BB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1881" y="3100528"/>
              <a:ext cx="1323836" cy="740344"/>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C3C507F0-670B-4BF3-BA1F-C6FFDB054C55}"/>
                </a:ext>
              </a:extLst>
            </p:cNvPr>
            <p:cNvGrpSpPr/>
            <p:nvPr/>
          </p:nvGrpSpPr>
          <p:grpSpPr>
            <a:xfrm>
              <a:off x="10114025" y="3013849"/>
              <a:ext cx="816827" cy="1157070"/>
              <a:chOff x="10139631" y="3799355"/>
              <a:chExt cx="816827" cy="1157070"/>
            </a:xfrm>
          </p:grpSpPr>
          <p:pic>
            <p:nvPicPr>
              <p:cNvPr id="4108" name="Picture 12" descr="AWS S3 Vector Logo - Download Free SVG Icon | Worldvectorlogo">
                <a:extLst>
                  <a:ext uri="{FF2B5EF4-FFF2-40B4-BE49-F238E27FC236}">
                    <a16:creationId xmlns:a16="http://schemas.microsoft.com/office/drawing/2014/main" id="{CB1A829B-85CC-4EB9-A84F-BAC179A4EE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20766" y="3799355"/>
                <a:ext cx="654557" cy="79252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9DBFB380-66A3-41D7-8C8C-2FAA3D51E1B2}"/>
                  </a:ext>
                </a:extLst>
              </p:cNvPr>
              <p:cNvSpPr txBox="1"/>
              <p:nvPr/>
            </p:nvSpPr>
            <p:spPr>
              <a:xfrm>
                <a:off x="10139631" y="4617871"/>
                <a:ext cx="8168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AWS S3</a:t>
                </a:r>
              </a:p>
            </p:txBody>
          </p:sp>
        </p:grpSp>
        <p:grpSp>
          <p:nvGrpSpPr>
            <p:cNvPr id="4111" name="Group 4110">
              <a:extLst>
                <a:ext uri="{FF2B5EF4-FFF2-40B4-BE49-F238E27FC236}">
                  <a16:creationId xmlns:a16="http://schemas.microsoft.com/office/drawing/2014/main" id="{17568157-274C-4749-9D6C-BD43336EEA43}"/>
                </a:ext>
              </a:extLst>
            </p:cNvPr>
            <p:cNvGrpSpPr/>
            <p:nvPr/>
          </p:nvGrpSpPr>
          <p:grpSpPr>
            <a:xfrm>
              <a:off x="10952485" y="2997339"/>
              <a:ext cx="986633" cy="1173580"/>
              <a:chOff x="10952485" y="2980346"/>
              <a:chExt cx="986633" cy="1173580"/>
            </a:xfrm>
          </p:grpSpPr>
          <p:pic>
            <p:nvPicPr>
              <p:cNvPr id="4110" name="Picture 14">
                <a:extLst>
                  <a:ext uri="{FF2B5EF4-FFF2-40B4-BE49-F238E27FC236}">
                    <a16:creationId xmlns:a16="http://schemas.microsoft.com/office/drawing/2014/main" id="{77185FDF-1EBA-4A89-A3DD-FF7BEA3CF7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52485" y="2980346"/>
                <a:ext cx="986633" cy="78930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8D8808C2-EDF0-4A9E-9353-EB491948D484}"/>
                  </a:ext>
                </a:extLst>
              </p:cNvPr>
              <p:cNvSpPr txBox="1"/>
              <p:nvPr/>
            </p:nvSpPr>
            <p:spPr>
              <a:xfrm>
                <a:off x="11140269" y="3815372"/>
                <a:ext cx="6110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Calibri" panose="020F0502020204030204"/>
                    <a:ea typeface="+mn-ea"/>
                    <a:cs typeface="+mn-cs"/>
                  </a:rPr>
                  <a:t>ADLS</a:t>
                </a:r>
              </a:p>
            </p:txBody>
          </p:sp>
        </p:grpSp>
        <p:grpSp>
          <p:nvGrpSpPr>
            <p:cNvPr id="51" name="Group 50">
              <a:extLst>
                <a:ext uri="{FF2B5EF4-FFF2-40B4-BE49-F238E27FC236}">
                  <a16:creationId xmlns:a16="http://schemas.microsoft.com/office/drawing/2014/main" id="{CAC42953-0AE9-4AD5-B907-1C79A00EFA5A}"/>
                </a:ext>
              </a:extLst>
            </p:cNvPr>
            <p:cNvGrpSpPr/>
            <p:nvPr/>
          </p:nvGrpSpPr>
          <p:grpSpPr>
            <a:xfrm>
              <a:off x="8723875" y="939748"/>
              <a:ext cx="3215243" cy="1344045"/>
              <a:chOff x="8618530" y="1577072"/>
              <a:chExt cx="3215243" cy="1344045"/>
            </a:xfrm>
          </p:grpSpPr>
          <p:grpSp>
            <p:nvGrpSpPr>
              <p:cNvPr id="50" name="Group 49">
                <a:extLst>
                  <a:ext uri="{FF2B5EF4-FFF2-40B4-BE49-F238E27FC236}">
                    <a16:creationId xmlns:a16="http://schemas.microsoft.com/office/drawing/2014/main" id="{B4679026-A088-4B02-87B7-62BFC4A26B98}"/>
                  </a:ext>
                </a:extLst>
              </p:cNvPr>
              <p:cNvGrpSpPr/>
              <p:nvPr/>
            </p:nvGrpSpPr>
            <p:grpSpPr>
              <a:xfrm>
                <a:off x="9110963" y="1949515"/>
                <a:ext cx="2230377" cy="599159"/>
                <a:chOff x="9123423" y="1960835"/>
                <a:chExt cx="2230377" cy="599159"/>
              </a:xfrm>
            </p:grpSpPr>
            <p:pic>
              <p:nvPicPr>
                <p:cNvPr id="4100" name="Picture 4" descr="Apache Spark - Wikipedia">
                  <a:extLst>
                    <a:ext uri="{FF2B5EF4-FFF2-40B4-BE49-F238E27FC236}">
                      <a16:creationId xmlns:a16="http://schemas.microsoft.com/office/drawing/2014/main" id="{A05156A3-E8E3-4770-BB52-5CCAE54E1E1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03691" y="2012958"/>
                  <a:ext cx="950109" cy="49491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adoop: Framework for scalable distributed software | AOE">
                  <a:extLst>
                    <a:ext uri="{FF2B5EF4-FFF2-40B4-BE49-F238E27FC236}">
                      <a16:creationId xmlns:a16="http://schemas.microsoft.com/office/drawing/2014/main" id="{0CB73AEF-BDA5-4707-AB01-E83C5D2098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23423" y="1960835"/>
                  <a:ext cx="1066361" cy="599159"/>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Rectangle 60">
                <a:extLst>
                  <a:ext uri="{FF2B5EF4-FFF2-40B4-BE49-F238E27FC236}">
                    <a16:creationId xmlns:a16="http://schemas.microsoft.com/office/drawing/2014/main" id="{E60AA68B-8180-468A-ADED-17CDBCCE4A32}"/>
                  </a:ext>
                </a:extLst>
              </p:cNvPr>
              <p:cNvSpPr/>
              <p:nvPr/>
            </p:nvSpPr>
            <p:spPr>
              <a:xfrm>
                <a:off x="8618530" y="1577072"/>
                <a:ext cx="3215243" cy="1344045"/>
              </a:xfrm>
              <a:prstGeom prst="rect">
                <a:avLst/>
              </a:prstGeom>
              <a:solidFill>
                <a:schemeClr val="bg1">
                  <a:lumMod val="50000"/>
                  <a:alpha val="25098"/>
                </a:schemeClr>
              </a:solidFill>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55" name="Straight Connector 54">
              <a:extLst>
                <a:ext uri="{FF2B5EF4-FFF2-40B4-BE49-F238E27FC236}">
                  <a16:creationId xmlns:a16="http://schemas.microsoft.com/office/drawing/2014/main" id="{05F5B9A2-7226-4827-AEB0-8F446C96E8BF}"/>
                </a:ext>
              </a:extLst>
            </p:cNvPr>
            <p:cNvCxnSpPr>
              <a:stCxn id="61" idx="2"/>
              <a:endCxn id="52" idx="0"/>
            </p:cNvCxnSpPr>
            <p:nvPr/>
          </p:nvCxnSpPr>
          <p:spPr>
            <a:xfrm flipH="1">
              <a:off x="10331496" y="2283793"/>
              <a:ext cx="1" cy="543081"/>
            </a:xfrm>
            <a:prstGeom prst="line">
              <a:avLst/>
            </a:prstGeom>
            <a:ln w="25400">
              <a:solidFill>
                <a:srgbClr val="A6A6A6"/>
              </a:solidFill>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6BA4BA4-CBD8-4F38-9058-1C87E0CD54BC}"/>
                </a:ext>
              </a:extLst>
            </p:cNvPr>
            <p:cNvSpPr/>
            <p:nvPr/>
          </p:nvSpPr>
          <p:spPr>
            <a:xfrm>
              <a:off x="8723874" y="2826874"/>
              <a:ext cx="3215243" cy="1344045"/>
            </a:xfrm>
            <a:prstGeom prst="rect">
              <a:avLst/>
            </a:prstGeom>
            <a:solidFill>
              <a:schemeClr val="bg1">
                <a:lumMod val="50000"/>
                <a:alpha val="25098"/>
              </a:schemeClr>
            </a:solidFill>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aphicFrame>
        <p:nvGraphicFramePr>
          <p:cNvPr id="38" name="Diagram 37">
            <a:extLst>
              <a:ext uri="{FF2B5EF4-FFF2-40B4-BE49-F238E27FC236}">
                <a16:creationId xmlns:a16="http://schemas.microsoft.com/office/drawing/2014/main" id="{009153C9-BAD6-42F8-BBB2-09C050E15CE5}"/>
              </a:ext>
            </a:extLst>
          </p:cNvPr>
          <p:cNvGraphicFramePr/>
          <p:nvPr>
            <p:extLst>
              <p:ext uri="{D42A27DB-BD31-4B8C-83A1-F6EECF244321}">
                <p14:modId xmlns:p14="http://schemas.microsoft.com/office/powerpoint/2010/main" val="2071777951"/>
              </p:ext>
            </p:extLst>
          </p:nvPr>
        </p:nvGraphicFramePr>
        <p:xfrm>
          <a:off x="-27093" y="6234981"/>
          <a:ext cx="5777653" cy="37594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79862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838200" y="16880"/>
            <a:ext cx="10515600" cy="740344"/>
          </a:xfrm>
          <a:prstGeom prst="rect">
            <a:avLst/>
          </a:prstGeom>
        </p:spPr>
        <p:txBody>
          <a:bodyPr>
            <a:normAutofit/>
          </a:bodyPr>
          <a:lstStyle/>
          <a:p>
            <a:r>
              <a:rPr lang="en-US" sz="3600"/>
              <a:t>Data Integration via an Enterprise Data Lake</a:t>
            </a:r>
            <a:endParaRPr sz="3600"/>
          </a:p>
        </p:txBody>
      </p:sp>
      <p:pic>
        <p:nvPicPr>
          <p:cNvPr id="4098" name="Picture 2" descr="Twisted Rightwards Arrows Emoji for Facebook, Email &amp; SMS | ID ...">
            <a:extLst>
              <a:ext uri="{FF2B5EF4-FFF2-40B4-BE49-F238E27FC236}">
                <a16:creationId xmlns:a16="http://schemas.microsoft.com/office/drawing/2014/main" id="{5424D09C-B44C-4A92-BBCD-207A3578C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3156" y="2217855"/>
            <a:ext cx="1188673" cy="97536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ECC7B1B-EB06-4EE9-BC71-5EC1169AD8C7}"/>
              </a:ext>
            </a:extLst>
          </p:cNvPr>
          <p:cNvSpPr txBox="1"/>
          <p:nvPr/>
        </p:nvSpPr>
        <p:spPr>
          <a:xfrm>
            <a:off x="2066409" y="896010"/>
            <a:ext cx="394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EL</a:t>
            </a:r>
          </a:p>
        </p:txBody>
      </p:sp>
      <p:sp>
        <p:nvSpPr>
          <p:cNvPr id="46" name="TextBox 45">
            <a:extLst>
              <a:ext uri="{FF2B5EF4-FFF2-40B4-BE49-F238E27FC236}">
                <a16:creationId xmlns:a16="http://schemas.microsoft.com/office/drawing/2014/main" id="{631B43EF-6CD8-4077-909F-66C20DCA4C69}"/>
              </a:ext>
            </a:extLst>
          </p:cNvPr>
          <p:cNvSpPr txBox="1"/>
          <p:nvPr/>
        </p:nvSpPr>
        <p:spPr>
          <a:xfrm>
            <a:off x="3860902" y="896010"/>
            <a:ext cx="2147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Enterprise Data Lake</a:t>
            </a:r>
          </a:p>
        </p:txBody>
      </p:sp>
      <p:cxnSp>
        <p:nvCxnSpPr>
          <p:cNvPr id="68" name="Straight Connector 67">
            <a:extLst>
              <a:ext uri="{FF2B5EF4-FFF2-40B4-BE49-F238E27FC236}">
                <a16:creationId xmlns:a16="http://schemas.microsoft.com/office/drawing/2014/main" id="{2F29E500-D208-46F2-850F-6903578F4A3B}"/>
              </a:ext>
            </a:extLst>
          </p:cNvPr>
          <p:cNvCxnSpPr>
            <a:cxnSpLocks/>
          </p:cNvCxnSpPr>
          <p:nvPr/>
        </p:nvCxnSpPr>
        <p:spPr>
          <a:xfrm flipH="1">
            <a:off x="6890296" y="818512"/>
            <a:ext cx="891460" cy="712889"/>
          </a:xfrm>
          <a:prstGeom prst="line">
            <a:avLst/>
          </a:prstGeom>
          <a:ln w="25400">
            <a:solidFill>
              <a:srgbClr val="A6A6A6"/>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049A838-4026-4C08-B980-0640377FAAEE}"/>
              </a:ext>
            </a:extLst>
          </p:cNvPr>
          <p:cNvCxnSpPr>
            <a:cxnSpLocks/>
          </p:cNvCxnSpPr>
          <p:nvPr/>
        </p:nvCxnSpPr>
        <p:spPr>
          <a:xfrm flipH="1" flipV="1">
            <a:off x="6860787" y="3669512"/>
            <a:ext cx="942978" cy="655030"/>
          </a:xfrm>
          <a:prstGeom prst="line">
            <a:avLst/>
          </a:prstGeom>
          <a:ln w="25400">
            <a:solidFill>
              <a:srgbClr val="A6A6A6"/>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7" name="Content Placeholder 49">
            <a:extLst>
              <a:ext uri="{FF2B5EF4-FFF2-40B4-BE49-F238E27FC236}">
                <a16:creationId xmlns:a16="http://schemas.microsoft.com/office/drawing/2014/main" id="{F0871AF7-3F35-40EB-B56D-0E5841AC319D}"/>
              </a:ext>
            </a:extLst>
          </p:cNvPr>
          <p:cNvSpPr txBox="1">
            <a:spLocks/>
          </p:cNvSpPr>
          <p:nvPr/>
        </p:nvSpPr>
        <p:spPr>
          <a:xfrm>
            <a:off x="320628" y="4711885"/>
            <a:ext cx="5596854" cy="138758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Enterprise Data Lakes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DBMS features layered on low-cost data lake storage</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Unification of batch, stream, and query processing</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Multi-zone support for raw, curated, and production data</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8" name="Content Placeholder 49">
            <a:extLst>
              <a:ext uri="{FF2B5EF4-FFF2-40B4-BE49-F238E27FC236}">
                <a16:creationId xmlns:a16="http://schemas.microsoft.com/office/drawing/2014/main" id="{48AE26AC-589B-46A8-9820-8B269217D93A}"/>
              </a:ext>
            </a:extLst>
          </p:cNvPr>
          <p:cNvSpPr txBox="1">
            <a:spLocks/>
          </p:cNvSpPr>
          <p:nvPr/>
        </p:nvSpPr>
        <p:spPr>
          <a:xfrm>
            <a:off x="6131060" y="4711885"/>
            <a:ext cx="5970712" cy="138758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Issues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Compromised functions and performance</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Data duplication across source data and multiple zones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Inability to integrate external data that cannot be copied</a:t>
            </a:r>
          </a:p>
        </p:txBody>
      </p:sp>
      <p:grpSp>
        <p:nvGrpSpPr>
          <p:cNvPr id="12" name="Group 11">
            <a:extLst>
              <a:ext uri="{FF2B5EF4-FFF2-40B4-BE49-F238E27FC236}">
                <a16:creationId xmlns:a16="http://schemas.microsoft.com/office/drawing/2014/main" id="{C834369A-6FD5-4869-A5E9-C8F873D8C0AB}"/>
              </a:ext>
            </a:extLst>
          </p:cNvPr>
          <p:cNvGrpSpPr/>
          <p:nvPr/>
        </p:nvGrpSpPr>
        <p:grpSpPr>
          <a:xfrm>
            <a:off x="254982" y="1380724"/>
            <a:ext cx="1126984" cy="935431"/>
            <a:chOff x="802350" y="1431609"/>
            <a:chExt cx="1188673" cy="1123724"/>
          </a:xfrm>
        </p:grpSpPr>
        <p:sp>
          <p:nvSpPr>
            <p:cNvPr id="40" name="Diamond 39">
              <a:extLst>
                <a:ext uri="{FF2B5EF4-FFF2-40B4-BE49-F238E27FC236}">
                  <a16:creationId xmlns:a16="http://schemas.microsoft.com/office/drawing/2014/main" id="{35A5B22B-5285-4674-B6FB-25EEA72F334F}"/>
                </a:ext>
              </a:extLst>
            </p:cNvPr>
            <p:cNvSpPr/>
            <p:nvPr/>
          </p:nvSpPr>
          <p:spPr>
            <a:xfrm>
              <a:off x="802350" y="1814989"/>
              <a:ext cx="1188673" cy="740344"/>
            </a:xfrm>
            <a:prstGeom prst="diamond">
              <a:avLst/>
            </a:prstGeom>
            <a:solidFill>
              <a:schemeClr val="bg1">
                <a:lumMod val="85000"/>
              </a:schemeClr>
            </a:solidFill>
            <a:ln w="25400">
              <a:solidFill>
                <a:schemeClr val="tx1">
                  <a:lumMod val="50000"/>
                  <a:lumOff val="50000"/>
                </a:schemeClr>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Diamond 38">
              <a:extLst>
                <a:ext uri="{FF2B5EF4-FFF2-40B4-BE49-F238E27FC236}">
                  <a16:creationId xmlns:a16="http://schemas.microsoft.com/office/drawing/2014/main" id="{3D3EDB20-6E62-478F-B77C-5097615EBEBB}"/>
                </a:ext>
              </a:extLst>
            </p:cNvPr>
            <p:cNvSpPr/>
            <p:nvPr/>
          </p:nvSpPr>
          <p:spPr>
            <a:xfrm>
              <a:off x="802350" y="1623299"/>
              <a:ext cx="1188673" cy="740344"/>
            </a:xfrm>
            <a:prstGeom prst="diamond">
              <a:avLst/>
            </a:prstGeom>
            <a:solidFill>
              <a:schemeClr val="bg1">
                <a:lumMod val="85000"/>
              </a:schemeClr>
            </a:solidFill>
            <a:ln w="25400">
              <a:solidFill>
                <a:schemeClr val="tx1">
                  <a:lumMod val="50000"/>
                  <a:lumOff val="50000"/>
                </a:schemeClr>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iamond 1">
              <a:extLst>
                <a:ext uri="{FF2B5EF4-FFF2-40B4-BE49-F238E27FC236}">
                  <a16:creationId xmlns:a16="http://schemas.microsoft.com/office/drawing/2014/main" id="{4A4FFE50-A224-462E-AFAE-F9C031723AE3}"/>
                </a:ext>
              </a:extLst>
            </p:cNvPr>
            <p:cNvSpPr/>
            <p:nvPr/>
          </p:nvSpPr>
          <p:spPr>
            <a:xfrm>
              <a:off x="802350" y="1431609"/>
              <a:ext cx="1188673" cy="740344"/>
            </a:xfrm>
            <a:prstGeom prst="diamond">
              <a:avLst/>
            </a:prstGeom>
            <a:solidFill>
              <a:schemeClr val="bg1">
                <a:lumMod val="85000"/>
              </a:schemeClr>
            </a:solidFill>
            <a:ln w="25400">
              <a:solidFill>
                <a:schemeClr val="tx1">
                  <a:lumMod val="50000"/>
                  <a:lumOff val="50000"/>
                </a:schemeClr>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BFBF388E-BCC8-4275-8C04-91F89A89FEBB}"/>
              </a:ext>
            </a:extLst>
          </p:cNvPr>
          <p:cNvGrpSpPr/>
          <p:nvPr/>
        </p:nvGrpSpPr>
        <p:grpSpPr>
          <a:xfrm>
            <a:off x="254983" y="2974147"/>
            <a:ext cx="1126983" cy="740344"/>
            <a:chOff x="976738" y="3689466"/>
            <a:chExt cx="1188720" cy="853158"/>
          </a:xfrm>
        </p:grpSpPr>
        <p:sp>
          <p:nvSpPr>
            <p:cNvPr id="4" name="Rectangle: Rounded Corners 3">
              <a:extLst>
                <a:ext uri="{FF2B5EF4-FFF2-40B4-BE49-F238E27FC236}">
                  <a16:creationId xmlns:a16="http://schemas.microsoft.com/office/drawing/2014/main" id="{7BBA484C-2698-4F0A-9292-2FE853F3B3FB}"/>
                </a:ext>
              </a:extLst>
            </p:cNvPr>
            <p:cNvSpPr/>
            <p:nvPr/>
          </p:nvSpPr>
          <p:spPr>
            <a:xfrm>
              <a:off x="1159618" y="3689466"/>
              <a:ext cx="822960" cy="546912"/>
            </a:xfrm>
            <a:prstGeom prst="roundRect">
              <a:avLst>
                <a:gd name="adj" fmla="val 31529"/>
              </a:avLst>
            </a:prstGeom>
            <a:solidFill>
              <a:schemeClr val="bg1">
                <a:lumMod val="75000"/>
              </a:schemeClr>
            </a:solidFill>
            <a:ln w="25400">
              <a:solidFill>
                <a:schemeClr val="tx1">
                  <a:lumMod val="50000"/>
                  <a:lumOff val="50000"/>
                </a:schemeClr>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C69A6524-7AF6-4484-A8D5-CB9DB538052C}"/>
                </a:ext>
              </a:extLst>
            </p:cNvPr>
            <p:cNvSpPr/>
            <p:nvPr/>
          </p:nvSpPr>
          <p:spPr>
            <a:xfrm>
              <a:off x="1068178" y="3842589"/>
              <a:ext cx="1005840" cy="546912"/>
            </a:xfrm>
            <a:prstGeom prst="roundRect">
              <a:avLst>
                <a:gd name="adj" fmla="val 31529"/>
              </a:avLst>
            </a:prstGeom>
            <a:solidFill>
              <a:schemeClr val="bg1">
                <a:lumMod val="85000"/>
              </a:schemeClr>
            </a:solidFill>
            <a:ln w="25400">
              <a:solidFill>
                <a:schemeClr val="tx1">
                  <a:lumMod val="50000"/>
                  <a:lumOff val="50000"/>
                </a:schemeClr>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F53295A6-593D-44A2-B217-5F82659D4131}"/>
                </a:ext>
              </a:extLst>
            </p:cNvPr>
            <p:cNvSpPr/>
            <p:nvPr/>
          </p:nvSpPr>
          <p:spPr>
            <a:xfrm>
              <a:off x="976738" y="3995712"/>
              <a:ext cx="1188720" cy="546912"/>
            </a:xfrm>
            <a:prstGeom prst="roundRect">
              <a:avLst>
                <a:gd name="adj" fmla="val 31529"/>
              </a:avLst>
            </a:prstGeom>
            <a:solidFill>
              <a:schemeClr val="bg1"/>
            </a:solidFill>
            <a:ln w="25400">
              <a:solidFill>
                <a:schemeClr val="tx1">
                  <a:lumMod val="50000"/>
                  <a:lumOff val="50000"/>
                </a:schemeClr>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lowchart: Extract 5">
              <a:extLst>
                <a:ext uri="{FF2B5EF4-FFF2-40B4-BE49-F238E27FC236}">
                  <a16:creationId xmlns:a16="http://schemas.microsoft.com/office/drawing/2014/main" id="{F9B6DC5D-FC9E-419A-8D3E-18A99283C28E}"/>
                </a:ext>
              </a:extLst>
            </p:cNvPr>
            <p:cNvSpPr/>
            <p:nvPr/>
          </p:nvSpPr>
          <p:spPr>
            <a:xfrm rot="5400000">
              <a:off x="1433938" y="4138095"/>
              <a:ext cx="274320" cy="274320"/>
            </a:xfrm>
            <a:prstGeom prst="flowChartExtract">
              <a:avLst/>
            </a:prstGeom>
            <a:solidFill>
              <a:schemeClr val="bg1">
                <a:lumMod val="50000"/>
              </a:schemeClr>
            </a:solidFill>
            <a:ln w="25400">
              <a:no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121" name="Group 4120">
            <a:extLst>
              <a:ext uri="{FF2B5EF4-FFF2-40B4-BE49-F238E27FC236}">
                <a16:creationId xmlns:a16="http://schemas.microsoft.com/office/drawing/2014/main" id="{4E453DC3-F7FE-4E2A-9EF9-520F9273C899}"/>
              </a:ext>
            </a:extLst>
          </p:cNvPr>
          <p:cNvGrpSpPr/>
          <p:nvPr/>
        </p:nvGrpSpPr>
        <p:grpSpPr>
          <a:xfrm>
            <a:off x="7955175" y="816587"/>
            <a:ext cx="3973791" cy="3497053"/>
            <a:chOff x="7301145" y="971244"/>
            <a:chExt cx="3973791" cy="3497053"/>
          </a:xfrm>
        </p:grpSpPr>
        <p:grpSp>
          <p:nvGrpSpPr>
            <p:cNvPr id="4118" name="Group 4117">
              <a:extLst>
                <a:ext uri="{FF2B5EF4-FFF2-40B4-BE49-F238E27FC236}">
                  <a16:creationId xmlns:a16="http://schemas.microsoft.com/office/drawing/2014/main" id="{519C158D-DFFB-471D-A0D1-C30E54AB2BCA}"/>
                </a:ext>
              </a:extLst>
            </p:cNvPr>
            <p:cNvGrpSpPr/>
            <p:nvPr/>
          </p:nvGrpSpPr>
          <p:grpSpPr>
            <a:xfrm>
              <a:off x="7317180" y="3341851"/>
              <a:ext cx="3957756" cy="1126446"/>
              <a:chOff x="7317179" y="3522690"/>
              <a:chExt cx="3957756" cy="1126446"/>
            </a:xfrm>
          </p:grpSpPr>
          <p:pic>
            <p:nvPicPr>
              <p:cNvPr id="4104" name="Picture 8" descr="Index of /docs/r2.7.1/hadoop-project-dist/hadoop-hdfs/images">
                <a:extLst>
                  <a:ext uri="{FF2B5EF4-FFF2-40B4-BE49-F238E27FC236}">
                    <a16:creationId xmlns:a16="http://schemas.microsoft.com/office/drawing/2014/main" id="{6E5A1069-3B28-4D1C-97F3-DDBC6212B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12" y="3715741"/>
                <a:ext cx="1323836" cy="740344"/>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C3C507F0-670B-4BF3-BA1F-C6FFDB054C55}"/>
                  </a:ext>
                </a:extLst>
              </p:cNvPr>
              <p:cNvGrpSpPr/>
              <p:nvPr/>
            </p:nvGrpSpPr>
            <p:grpSpPr>
              <a:xfrm>
                <a:off x="9107835" y="3615316"/>
                <a:ext cx="739928" cy="941195"/>
                <a:chOff x="10139631" y="3799355"/>
                <a:chExt cx="816827" cy="1157070"/>
              </a:xfrm>
              <a:noFill/>
            </p:grpSpPr>
            <p:pic>
              <p:nvPicPr>
                <p:cNvPr id="4108" name="Picture 12" descr="AWS S3 Vector Logo - Download Free SVG Icon | Worldvectorlogo">
                  <a:extLst>
                    <a:ext uri="{FF2B5EF4-FFF2-40B4-BE49-F238E27FC236}">
                      <a16:creationId xmlns:a16="http://schemas.microsoft.com/office/drawing/2014/main" id="{CB1A829B-85CC-4EB9-A84F-BAC179A4E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0766" y="3799355"/>
                  <a:ext cx="654557" cy="792528"/>
                </a:xfrm>
                <a:prstGeom prst="rect">
                  <a:avLst/>
                </a:prstGeom>
                <a:grpFill/>
              </p:spPr>
            </p:pic>
            <p:sp>
              <p:nvSpPr>
                <p:cNvPr id="47" name="TextBox 46">
                  <a:extLst>
                    <a:ext uri="{FF2B5EF4-FFF2-40B4-BE49-F238E27FC236}">
                      <a16:creationId xmlns:a16="http://schemas.microsoft.com/office/drawing/2014/main" id="{9DBFB380-66A3-41D7-8C8C-2FAA3D51E1B2}"/>
                    </a:ext>
                  </a:extLst>
                </p:cNvPr>
                <p:cNvSpPr txBox="1"/>
                <p:nvPr/>
              </p:nvSpPr>
              <p:spPr>
                <a:xfrm>
                  <a:off x="10139631" y="4617871"/>
                  <a:ext cx="816827" cy="338554"/>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solidFill>
                      <a:effectLst/>
                      <a:uLnTx/>
                      <a:uFillTx/>
                      <a:latin typeface="Calibri" panose="020F0502020204030204"/>
                      <a:ea typeface="+mn-ea"/>
                      <a:cs typeface="+mn-cs"/>
                    </a:rPr>
                    <a:t>AWS S3</a:t>
                  </a:r>
                </a:p>
              </p:txBody>
            </p:sp>
          </p:grpSp>
          <p:grpSp>
            <p:nvGrpSpPr>
              <p:cNvPr id="4111" name="Group 4110">
                <a:extLst>
                  <a:ext uri="{FF2B5EF4-FFF2-40B4-BE49-F238E27FC236}">
                    <a16:creationId xmlns:a16="http://schemas.microsoft.com/office/drawing/2014/main" id="{17568157-274C-4749-9D6C-BD43336EEA43}"/>
                  </a:ext>
                </a:extLst>
              </p:cNvPr>
              <p:cNvGrpSpPr/>
              <p:nvPr/>
            </p:nvGrpSpPr>
            <p:grpSpPr>
              <a:xfrm>
                <a:off x="10085549" y="3608601"/>
                <a:ext cx="893748" cy="954625"/>
                <a:chOff x="10952485" y="2980346"/>
                <a:chExt cx="986633" cy="1173580"/>
              </a:xfrm>
              <a:noFill/>
            </p:grpSpPr>
            <p:pic>
              <p:nvPicPr>
                <p:cNvPr id="4110" name="Picture 14">
                  <a:extLst>
                    <a:ext uri="{FF2B5EF4-FFF2-40B4-BE49-F238E27FC236}">
                      <a16:creationId xmlns:a16="http://schemas.microsoft.com/office/drawing/2014/main" id="{77185FDF-1EBA-4A89-A3DD-FF7BEA3CF7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485" y="2980346"/>
                  <a:ext cx="986633" cy="789306"/>
                </a:xfrm>
                <a:prstGeom prst="rect">
                  <a:avLst/>
                </a:prstGeom>
                <a:grpFill/>
              </p:spPr>
            </p:pic>
            <p:sp>
              <p:nvSpPr>
                <p:cNvPr id="57" name="TextBox 56">
                  <a:extLst>
                    <a:ext uri="{FF2B5EF4-FFF2-40B4-BE49-F238E27FC236}">
                      <a16:creationId xmlns:a16="http://schemas.microsoft.com/office/drawing/2014/main" id="{8D8808C2-EDF0-4A9E-9353-EB491948D484}"/>
                    </a:ext>
                  </a:extLst>
                </p:cNvPr>
                <p:cNvSpPr txBox="1"/>
                <p:nvPr/>
              </p:nvSpPr>
              <p:spPr>
                <a:xfrm>
                  <a:off x="11140269" y="3815372"/>
                  <a:ext cx="611065" cy="338554"/>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Calibri" panose="020F0502020204030204"/>
                      <a:ea typeface="+mn-ea"/>
                      <a:cs typeface="+mn-cs"/>
                    </a:rPr>
                    <a:t>ADLS</a:t>
                  </a:r>
                </a:p>
              </p:txBody>
            </p:sp>
          </p:grpSp>
          <p:sp>
            <p:nvSpPr>
              <p:cNvPr id="52" name="Rectangle 51">
                <a:extLst>
                  <a:ext uri="{FF2B5EF4-FFF2-40B4-BE49-F238E27FC236}">
                    <a16:creationId xmlns:a16="http://schemas.microsoft.com/office/drawing/2014/main" id="{86BA4BA4-CBD8-4F38-9058-1C87E0CD54BC}"/>
                  </a:ext>
                </a:extLst>
              </p:cNvPr>
              <p:cNvSpPr/>
              <p:nvPr/>
            </p:nvSpPr>
            <p:spPr>
              <a:xfrm>
                <a:off x="7317179" y="3522690"/>
                <a:ext cx="3957756" cy="1126446"/>
              </a:xfrm>
              <a:prstGeom prst="rect">
                <a:avLst/>
              </a:prstGeom>
              <a:noFill/>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119" name="Group 4118">
              <a:extLst>
                <a:ext uri="{FF2B5EF4-FFF2-40B4-BE49-F238E27FC236}">
                  <a16:creationId xmlns:a16="http://schemas.microsoft.com/office/drawing/2014/main" id="{D5FD35ED-1943-43D8-9014-6D3F16A02F67}"/>
                </a:ext>
              </a:extLst>
            </p:cNvPr>
            <p:cNvGrpSpPr/>
            <p:nvPr/>
          </p:nvGrpSpPr>
          <p:grpSpPr>
            <a:xfrm>
              <a:off x="7317180" y="1995849"/>
              <a:ext cx="3957756" cy="1195123"/>
              <a:chOff x="7317180" y="1998092"/>
              <a:chExt cx="3957756" cy="1195123"/>
            </a:xfrm>
          </p:grpSpPr>
          <p:sp>
            <p:nvSpPr>
              <p:cNvPr id="113" name="Rectangle 112">
                <a:extLst>
                  <a:ext uri="{FF2B5EF4-FFF2-40B4-BE49-F238E27FC236}">
                    <a16:creationId xmlns:a16="http://schemas.microsoft.com/office/drawing/2014/main" id="{E06B478B-7F84-4639-8592-2A0B6BFEED15}"/>
                  </a:ext>
                </a:extLst>
              </p:cNvPr>
              <p:cNvSpPr/>
              <p:nvPr/>
            </p:nvSpPr>
            <p:spPr>
              <a:xfrm>
                <a:off x="7317180" y="1998092"/>
                <a:ext cx="3957756" cy="1195123"/>
              </a:xfrm>
              <a:prstGeom prst="rect">
                <a:avLst/>
              </a:prstGeom>
              <a:noFill/>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107" name="Group 4106">
                <a:extLst>
                  <a:ext uri="{FF2B5EF4-FFF2-40B4-BE49-F238E27FC236}">
                    <a16:creationId xmlns:a16="http://schemas.microsoft.com/office/drawing/2014/main" id="{96E30ECA-E1E5-4783-AC1F-0BA4081C5408}"/>
                  </a:ext>
                </a:extLst>
              </p:cNvPr>
              <p:cNvGrpSpPr/>
              <p:nvPr/>
            </p:nvGrpSpPr>
            <p:grpSpPr>
              <a:xfrm>
                <a:off x="7411774" y="2173531"/>
                <a:ext cx="651076" cy="888639"/>
                <a:chOff x="7411774" y="2173531"/>
                <a:chExt cx="651076" cy="888639"/>
              </a:xfrm>
            </p:grpSpPr>
            <p:pic>
              <p:nvPicPr>
                <p:cNvPr id="4105" name="Picture 4104" descr="A close up of a sign&#10;&#10;Description automatically generated">
                  <a:extLst>
                    <a:ext uri="{FF2B5EF4-FFF2-40B4-BE49-F238E27FC236}">
                      <a16:creationId xmlns:a16="http://schemas.microsoft.com/office/drawing/2014/main" id="{E08827F2-8B42-4BD3-901A-4E08F4EE19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7272" y="2173531"/>
                  <a:ext cx="640080" cy="640080"/>
                </a:xfrm>
                <a:prstGeom prst="rect">
                  <a:avLst/>
                </a:prstGeom>
              </p:spPr>
            </p:pic>
            <p:sp>
              <p:nvSpPr>
                <p:cNvPr id="4106" name="TextBox 4105">
                  <a:extLst>
                    <a:ext uri="{FF2B5EF4-FFF2-40B4-BE49-F238E27FC236}">
                      <a16:creationId xmlns:a16="http://schemas.microsoft.com/office/drawing/2014/main" id="{89B624F2-A8AF-48F6-BE18-86C529DEE45C}"/>
                    </a:ext>
                  </a:extLst>
                </p:cNvPr>
                <p:cNvSpPr txBox="1"/>
                <p:nvPr/>
              </p:nvSpPr>
              <p:spPr>
                <a:xfrm>
                  <a:off x="7411774" y="2785171"/>
                  <a:ext cx="65107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Catalog</a:t>
                  </a:r>
                </a:p>
              </p:txBody>
            </p:sp>
          </p:grpSp>
          <p:grpSp>
            <p:nvGrpSpPr>
              <p:cNvPr id="4116" name="Group 4115">
                <a:extLst>
                  <a:ext uri="{FF2B5EF4-FFF2-40B4-BE49-F238E27FC236}">
                    <a16:creationId xmlns:a16="http://schemas.microsoft.com/office/drawing/2014/main" id="{950BCD19-B8A8-4EE2-A534-66D37BC6750F}"/>
                  </a:ext>
                </a:extLst>
              </p:cNvPr>
              <p:cNvGrpSpPr/>
              <p:nvPr/>
            </p:nvGrpSpPr>
            <p:grpSpPr>
              <a:xfrm>
                <a:off x="8858606" y="2173531"/>
                <a:ext cx="963854" cy="888639"/>
                <a:chOff x="8777663" y="2173531"/>
                <a:chExt cx="963854" cy="888639"/>
              </a:xfrm>
            </p:grpSpPr>
            <p:pic>
              <p:nvPicPr>
                <p:cNvPr id="93" name="Picture 92" descr="A picture containing object, clock&#10;&#10;Description automatically generated">
                  <a:extLst>
                    <a:ext uri="{FF2B5EF4-FFF2-40B4-BE49-F238E27FC236}">
                      <a16:creationId xmlns:a16="http://schemas.microsoft.com/office/drawing/2014/main" id="{F7BE9909-8E2E-45DD-97C3-8B12C0E2C2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2624" y="2173531"/>
                  <a:ext cx="640080" cy="640080"/>
                </a:xfrm>
                <a:prstGeom prst="rect">
                  <a:avLst/>
                </a:prstGeom>
              </p:spPr>
            </p:pic>
            <p:sp>
              <p:nvSpPr>
                <p:cNvPr id="103" name="TextBox 102">
                  <a:extLst>
                    <a:ext uri="{FF2B5EF4-FFF2-40B4-BE49-F238E27FC236}">
                      <a16:creationId xmlns:a16="http://schemas.microsoft.com/office/drawing/2014/main" id="{7225A4F0-6C14-47C7-BEF9-50C5B180D96E}"/>
                    </a:ext>
                  </a:extLst>
                </p:cNvPr>
                <p:cNvSpPr txBox="1"/>
                <p:nvPr/>
              </p:nvSpPr>
              <p:spPr>
                <a:xfrm>
                  <a:off x="8777663" y="2785171"/>
                  <a:ext cx="9638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Transactions</a:t>
                  </a:r>
                </a:p>
              </p:txBody>
            </p:sp>
          </p:grpSp>
          <p:grpSp>
            <p:nvGrpSpPr>
              <p:cNvPr id="4114" name="Group 4113">
                <a:extLst>
                  <a:ext uri="{FF2B5EF4-FFF2-40B4-BE49-F238E27FC236}">
                    <a16:creationId xmlns:a16="http://schemas.microsoft.com/office/drawing/2014/main" id="{3C5E5F32-9F7D-4560-A62F-1924EFBD03F2}"/>
                  </a:ext>
                </a:extLst>
              </p:cNvPr>
              <p:cNvGrpSpPr/>
              <p:nvPr/>
            </p:nvGrpSpPr>
            <p:grpSpPr>
              <a:xfrm>
                <a:off x="9750413" y="2173531"/>
                <a:ext cx="640080" cy="888639"/>
                <a:chOff x="9715817" y="2173531"/>
                <a:chExt cx="640080" cy="888639"/>
              </a:xfrm>
            </p:grpSpPr>
            <p:pic>
              <p:nvPicPr>
                <p:cNvPr id="94" name="Picture 93" descr="A picture containing object&#10;&#10;Description automatically generated">
                  <a:extLst>
                    <a:ext uri="{FF2B5EF4-FFF2-40B4-BE49-F238E27FC236}">
                      <a16:creationId xmlns:a16="http://schemas.microsoft.com/office/drawing/2014/main" id="{531D9B85-2665-4960-80AC-1406B2442B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5817" y="2173531"/>
                  <a:ext cx="640080" cy="640080"/>
                </a:xfrm>
                <a:prstGeom prst="rect">
                  <a:avLst/>
                </a:prstGeom>
              </p:spPr>
            </p:pic>
            <p:sp>
              <p:nvSpPr>
                <p:cNvPr id="104" name="TextBox 103">
                  <a:extLst>
                    <a:ext uri="{FF2B5EF4-FFF2-40B4-BE49-F238E27FC236}">
                      <a16:creationId xmlns:a16="http://schemas.microsoft.com/office/drawing/2014/main" id="{10884C72-5333-456C-B9F9-57B5E7D057CD}"/>
                    </a:ext>
                  </a:extLst>
                </p:cNvPr>
                <p:cNvSpPr txBox="1"/>
                <p:nvPr/>
              </p:nvSpPr>
              <p:spPr>
                <a:xfrm>
                  <a:off x="9719104" y="2785171"/>
                  <a:ext cx="63350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Quality</a:t>
                  </a:r>
                </a:p>
              </p:txBody>
            </p:sp>
          </p:grpSp>
          <p:grpSp>
            <p:nvGrpSpPr>
              <p:cNvPr id="4115" name="Group 4114">
                <a:extLst>
                  <a:ext uri="{FF2B5EF4-FFF2-40B4-BE49-F238E27FC236}">
                    <a16:creationId xmlns:a16="http://schemas.microsoft.com/office/drawing/2014/main" id="{EB79F215-E5CE-4F04-9548-78B6F6D28D19}"/>
                  </a:ext>
                </a:extLst>
              </p:cNvPr>
              <p:cNvGrpSpPr/>
              <p:nvPr/>
            </p:nvGrpSpPr>
            <p:grpSpPr>
              <a:xfrm>
                <a:off x="10509260" y="2173531"/>
                <a:ext cx="686406" cy="888639"/>
                <a:chOff x="10509260" y="2173531"/>
                <a:chExt cx="686406" cy="888639"/>
              </a:xfrm>
            </p:grpSpPr>
            <p:pic>
              <p:nvPicPr>
                <p:cNvPr id="95" name="Picture 94" descr="A close up of a logo&#10;&#10;Description automatically generated">
                  <a:extLst>
                    <a:ext uri="{FF2B5EF4-FFF2-40B4-BE49-F238E27FC236}">
                      <a16:creationId xmlns:a16="http://schemas.microsoft.com/office/drawing/2014/main" id="{0B94F355-3B74-4A76-A164-C7FE540004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32423" y="2173531"/>
                  <a:ext cx="640080" cy="640080"/>
                </a:xfrm>
                <a:prstGeom prst="rect">
                  <a:avLst/>
                </a:prstGeom>
              </p:spPr>
            </p:pic>
            <p:sp>
              <p:nvSpPr>
                <p:cNvPr id="105" name="TextBox 104">
                  <a:extLst>
                    <a:ext uri="{FF2B5EF4-FFF2-40B4-BE49-F238E27FC236}">
                      <a16:creationId xmlns:a16="http://schemas.microsoft.com/office/drawing/2014/main" id="{CEE611E4-D8E9-4BAC-8A85-F6CF21832C74}"/>
                    </a:ext>
                  </a:extLst>
                </p:cNvPr>
                <p:cNvSpPr txBox="1"/>
                <p:nvPr/>
              </p:nvSpPr>
              <p:spPr>
                <a:xfrm>
                  <a:off x="10509260" y="2785171"/>
                  <a:ext cx="6864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Security</a:t>
                  </a:r>
                </a:p>
              </p:txBody>
            </p:sp>
          </p:grpSp>
          <p:grpSp>
            <p:nvGrpSpPr>
              <p:cNvPr id="4109" name="Group 4108">
                <a:extLst>
                  <a:ext uri="{FF2B5EF4-FFF2-40B4-BE49-F238E27FC236}">
                    <a16:creationId xmlns:a16="http://schemas.microsoft.com/office/drawing/2014/main" id="{2631BC7A-8A5C-43AB-A72C-FF88545983AC}"/>
                  </a:ext>
                </a:extLst>
              </p:cNvPr>
              <p:cNvGrpSpPr/>
              <p:nvPr/>
            </p:nvGrpSpPr>
            <p:grpSpPr>
              <a:xfrm>
                <a:off x="8181617" y="2173531"/>
                <a:ext cx="675185" cy="888639"/>
                <a:chOff x="8221563" y="2173531"/>
                <a:chExt cx="675185" cy="888639"/>
              </a:xfrm>
            </p:grpSpPr>
            <p:pic>
              <p:nvPicPr>
                <p:cNvPr id="96" name="Picture 95" descr="A close up of a sign&#10;&#10;Description automatically generated">
                  <a:extLst>
                    <a:ext uri="{FF2B5EF4-FFF2-40B4-BE49-F238E27FC236}">
                      <a16:creationId xmlns:a16="http://schemas.microsoft.com/office/drawing/2014/main" id="{BB9C80CF-CC86-401C-AECC-0CF8DDD272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9115" y="2173531"/>
                  <a:ext cx="640080" cy="640080"/>
                </a:xfrm>
                <a:prstGeom prst="rect">
                  <a:avLst/>
                </a:prstGeom>
              </p:spPr>
            </p:pic>
            <p:sp>
              <p:nvSpPr>
                <p:cNvPr id="106" name="TextBox 105">
                  <a:extLst>
                    <a:ext uri="{FF2B5EF4-FFF2-40B4-BE49-F238E27FC236}">
                      <a16:creationId xmlns:a16="http://schemas.microsoft.com/office/drawing/2014/main" id="{07A550C4-6624-4F84-89CF-8270F074FA7C}"/>
                    </a:ext>
                  </a:extLst>
                </p:cNvPr>
                <p:cNvSpPr txBox="1"/>
                <p:nvPr/>
              </p:nvSpPr>
              <p:spPr>
                <a:xfrm>
                  <a:off x="8221563" y="2785171"/>
                  <a:ext cx="6751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Schema</a:t>
                  </a:r>
                </a:p>
              </p:txBody>
            </p:sp>
          </p:grpSp>
        </p:grpSp>
        <p:grpSp>
          <p:nvGrpSpPr>
            <p:cNvPr id="4120" name="Group 4119">
              <a:extLst>
                <a:ext uri="{FF2B5EF4-FFF2-40B4-BE49-F238E27FC236}">
                  <a16:creationId xmlns:a16="http://schemas.microsoft.com/office/drawing/2014/main" id="{6B190377-1E65-4A88-BAA7-F48A7DBEE68F}"/>
                </a:ext>
              </a:extLst>
            </p:cNvPr>
            <p:cNvGrpSpPr/>
            <p:nvPr/>
          </p:nvGrpSpPr>
          <p:grpSpPr>
            <a:xfrm>
              <a:off x="7301145" y="971244"/>
              <a:ext cx="3957756" cy="873726"/>
              <a:chOff x="7301145" y="971244"/>
              <a:chExt cx="3957756" cy="873726"/>
            </a:xfrm>
          </p:grpSpPr>
          <p:sp>
            <p:nvSpPr>
              <p:cNvPr id="4117" name="Rectangle: Rounded Corners 4116">
                <a:extLst>
                  <a:ext uri="{FF2B5EF4-FFF2-40B4-BE49-F238E27FC236}">
                    <a16:creationId xmlns:a16="http://schemas.microsoft.com/office/drawing/2014/main" id="{DE6FE04D-8AC4-4B62-96D8-45F20F6A11BE}"/>
                  </a:ext>
                </a:extLst>
              </p:cNvPr>
              <p:cNvSpPr/>
              <p:nvPr/>
            </p:nvSpPr>
            <p:spPr>
              <a:xfrm>
                <a:off x="7466967" y="1144292"/>
                <a:ext cx="1109606" cy="527630"/>
              </a:xfrm>
              <a:prstGeom prst="roundRect">
                <a:avLst>
                  <a:gd name="adj" fmla="val 28759"/>
                </a:avLst>
              </a:prstGeom>
              <a:ln w="19050">
                <a:solidFill>
                  <a:srgbClr val="0070C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Batch Processing</a:t>
                </a:r>
              </a:p>
            </p:txBody>
          </p:sp>
          <p:sp>
            <p:nvSpPr>
              <p:cNvPr id="115" name="Rectangle: Rounded Corners 114">
                <a:extLst>
                  <a:ext uri="{FF2B5EF4-FFF2-40B4-BE49-F238E27FC236}">
                    <a16:creationId xmlns:a16="http://schemas.microsoft.com/office/drawing/2014/main" id="{B33BD75F-8A7C-41E9-A878-B37549D79A7F}"/>
                  </a:ext>
                </a:extLst>
              </p:cNvPr>
              <p:cNvSpPr/>
              <p:nvPr/>
            </p:nvSpPr>
            <p:spPr>
              <a:xfrm>
                <a:off x="8751666" y="1144292"/>
                <a:ext cx="1109606" cy="527630"/>
              </a:xfrm>
              <a:prstGeom prst="roundRect">
                <a:avLst>
                  <a:gd name="adj" fmla="val 28759"/>
                </a:avLst>
              </a:prstGeom>
              <a:ln w="19050">
                <a:solidFill>
                  <a:srgbClr val="0070C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Stream Processing</a:t>
                </a:r>
              </a:p>
            </p:txBody>
          </p:sp>
          <p:sp>
            <p:nvSpPr>
              <p:cNvPr id="116" name="Rectangle: Rounded Corners 115">
                <a:extLst>
                  <a:ext uri="{FF2B5EF4-FFF2-40B4-BE49-F238E27FC236}">
                    <a16:creationId xmlns:a16="http://schemas.microsoft.com/office/drawing/2014/main" id="{BC947535-7F8E-4C1D-A429-FE7F71837B3E}"/>
                  </a:ext>
                </a:extLst>
              </p:cNvPr>
              <p:cNvSpPr/>
              <p:nvPr/>
            </p:nvSpPr>
            <p:spPr>
              <a:xfrm>
                <a:off x="10036365" y="1144292"/>
                <a:ext cx="1109606" cy="527630"/>
              </a:xfrm>
              <a:prstGeom prst="roundRect">
                <a:avLst>
                  <a:gd name="adj" fmla="val 28759"/>
                </a:avLst>
              </a:prstGeom>
              <a:ln w="19050">
                <a:solidFill>
                  <a:srgbClr val="0070C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Query Processing</a:t>
                </a:r>
              </a:p>
            </p:txBody>
          </p:sp>
          <p:sp>
            <p:nvSpPr>
              <p:cNvPr id="117" name="Rectangle 116">
                <a:extLst>
                  <a:ext uri="{FF2B5EF4-FFF2-40B4-BE49-F238E27FC236}">
                    <a16:creationId xmlns:a16="http://schemas.microsoft.com/office/drawing/2014/main" id="{B0601C99-212B-44B1-9AA9-CBB11695A5A6}"/>
                  </a:ext>
                </a:extLst>
              </p:cNvPr>
              <p:cNvSpPr/>
              <p:nvPr/>
            </p:nvSpPr>
            <p:spPr>
              <a:xfrm>
                <a:off x="7301145" y="971244"/>
                <a:ext cx="3957756" cy="873726"/>
              </a:xfrm>
              <a:prstGeom prst="rect">
                <a:avLst/>
              </a:prstGeom>
              <a:noFill/>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4122" name="TextBox 4121">
            <a:extLst>
              <a:ext uri="{FF2B5EF4-FFF2-40B4-BE49-F238E27FC236}">
                <a16:creationId xmlns:a16="http://schemas.microsoft.com/office/drawing/2014/main" id="{5C3669A3-E286-420A-A2A6-14A213083D62}"/>
              </a:ext>
            </a:extLst>
          </p:cNvPr>
          <p:cNvSpPr txBox="1"/>
          <p:nvPr/>
        </p:nvSpPr>
        <p:spPr>
          <a:xfrm>
            <a:off x="330040" y="2327610"/>
            <a:ext cx="97686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Batch Data</a:t>
            </a:r>
          </a:p>
        </p:txBody>
      </p:sp>
      <p:sp>
        <p:nvSpPr>
          <p:cNvPr id="123" name="TextBox 122">
            <a:extLst>
              <a:ext uri="{FF2B5EF4-FFF2-40B4-BE49-F238E27FC236}">
                <a16:creationId xmlns:a16="http://schemas.microsoft.com/office/drawing/2014/main" id="{F0823BD7-D3AB-4B75-9913-F65AC42557D1}"/>
              </a:ext>
            </a:extLst>
          </p:cNvPr>
          <p:cNvSpPr txBox="1"/>
          <p:nvPr/>
        </p:nvSpPr>
        <p:spPr>
          <a:xfrm>
            <a:off x="164193" y="3711743"/>
            <a:ext cx="130856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Streaming Data</a:t>
            </a:r>
          </a:p>
        </p:txBody>
      </p:sp>
      <p:grpSp>
        <p:nvGrpSpPr>
          <p:cNvPr id="4129" name="Group 4128">
            <a:extLst>
              <a:ext uri="{FF2B5EF4-FFF2-40B4-BE49-F238E27FC236}">
                <a16:creationId xmlns:a16="http://schemas.microsoft.com/office/drawing/2014/main" id="{8D5471C4-342B-4473-88A4-E8FA6C7CA523}"/>
              </a:ext>
            </a:extLst>
          </p:cNvPr>
          <p:cNvGrpSpPr/>
          <p:nvPr/>
        </p:nvGrpSpPr>
        <p:grpSpPr>
          <a:xfrm>
            <a:off x="3268772" y="1407303"/>
            <a:ext cx="3351329" cy="2880967"/>
            <a:chOff x="3268772" y="1317852"/>
            <a:chExt cx="3351329" cy="2880967"/>
          </a:xfrm>
        </p:grpSpPr>
        <p:pic>
          <p:nvPicPr>
            <p:cNvPr id="41" name="Picture 40" descr="A picture containing building&#10;&#10;Description automatically generated">
              <a:extLst>
                <a:ext uri="{FF2B5EF4-FFF2-40B4-BE49-F238E27FC236}">
                  <a16:creationId xmlns:a16="http://schemas.microsoft.com/office/drawing/2014/main" id="{DC1BE75A-3F1E-4D95-AD17-7C7352A886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836450">
              <a:off x="3457036" y="2744810"/>
              <a:ext cx="3099872" cy="1454009"/>
            </a:xfrm>
            <a:prstGeom prst="rect">
              <a:avLst/>
            </a:prstGeom>
          </p:spPr>
        </p:pic>
        <p:grpSp>
          <p:nvGrpSpPr>
            <p:cNvPr id="4127" name="Group 4126">
              <a:extLst>
                <a:ext uri="{FF2B5EF4-FFF2-40B4-BE49-F238E27FC236}">
                  <a16:creationId xmlns:a16="http://schemas.microsoft.com/office/drawing/2014/main" id="{72B9EF02-4D56-439C-B638-445CBA818AF2}"/>
                </a:ext>
              </a:extLst>
            </p:cNvPr>
            <p:cNvGrpSpPr/>
            <p:nvPr/>
          </p:nvGrpSpPr>
          <p:grpSpPr>
            <a:xfrm>
              <a:off x="3268772" y="2209194"/>
              <a:ext cx="3351329" cy="580462"/>
              <a:chOff x="3268772" y="2209194"/>
              <a:chExt cx="3351329" cy="580462"/>
            </a:xfrm>
          </p:grpSpPr>
          <p:sp>
            <p:nvSpPr>
              <p:cNvPr id="16" name="Rectangle 15">
                <a:extLst>
                  <a:ext uri="{FF2B5EF4-FFF2-40B4-BE49-F238E27FC236}">
                    <a16:creationId xmlns:a16="http://schemas.microsoft.com/office/drawing/2014/main" id="{72834825-6D6A-4077-B9CD-0AB648960D24}"/>
                  </a:ext>
                </a:extLst>
              </p:cNvPr>
              <p:cNvSpPr/>
              <p:nvPr/>
            </p:nvSpPr>
            <p:spPr>
              <a:xfrm>
                <a:off x="3268772" y="2209194"/>
                <a:ext cx="3351329" cy="580462"/>
              </a:xfrm>
              <a:prstGeom prst="rect">
                <a:avLst/>
              </a:prstGeom>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16125F08-B920-4B30-B25B-FF0A8A1D8AFD}"/>
                  </a:ext>
                </a:extLst>
              </p:cNvPr>
              <p:cNvPicPr>
                <a:picLocks noChangeAspect="1"/>
              </p:cNvPicPr>
              <p:nvPr/>
            </p:nvPicPr>
            <p:blipFill>
              <a:blip r:embed="rId13"/>
              <a:stretch>
                <a:fillRect/>
              </a:stretch>
            </p:blipFill>
            <p:spPr>
              <a:xfrm>
                <a:off x="3498776" y="2259130"/>
                <a:ext cx="441885" cy="480590"/>
              </a:xfrm>
              <a:prstGeom prst="rect">
                <a:avLst/>
              </a:prstGeom>
            </p:spPr>
          </p:pic>
          <p:pic>
            <p:nvPicPr>
              <p:cNvPr id="69" name="Picture 68">
                <a:extLst>
                  <a:ext uri="{FF2B5EF4-FFF2-40B4-BE49-F238E27FC236}">
                    <a16:creationId xmlns:a16="http://schemas.microsoft.com/office/drawing/2014/main" id="{EF0854E7-4688-4B61-B1D0-97CD67FC92D0}"/>
                  </a:ext>
                </a:extLst>
              </p:cNvPr>
              <p:cNvPicPr>
                <a:picLocks noChangeAspect="1"/>
              </p:cNvPicPr>
              <p:nvPr/>
            </p:nvPicPr>
            <p:blipFill>
              <a:blip r:embed="rId13"/>
              <a:stretch>
                <a:fillRect/>
              </a:stretch>
            </p:blipFill>
            <p:spPr>
              <a:xfrm>
                <a:off x="4099504" y="2259130"/>
                <a:ext cx="441885" cy="480590"/>
              </a:xfrm>
              <a:prstGeom prst="rect">
                <a:avLst/>
              </a:prstGeom>
            </p:spPr>
          </p:pic>
          <p:pic>
            <p:nvPicPr>
              <p:cNvPr id="71" name="Picture 70">
                <a:extLst>
                  <a:ext uri="{FF2B5EF4-FFF2-40B4-BE49-F238E27FC236}">
                    <a16:creationId xmlns:a16="http://schemas.microsoft.com/office/drawing/2014/main" id="{D91329A9-2AB8-47B8-BA44-650706FAA2E4}"/>
                  </a:ext>
                </a:extLst>
              </p:cNvPr>
              <p:cNvPicPr>
                <a:picLocks noChangeAspect="1"/>
              </p:cNvPicPr>
              <p:nvPr/>
            </p:nvPicPr>
            <p:blipFill>
              <a:blip r:embed="rId13"/>
              <a:stretch>
                <a:fillRect/>
              </a:stretch>
            </p:blipFill>
            <p:spPr>
              <a:xfrm>
                <a:off x="4700232" y="2259130"/>
                <a:ext cx="441885" cy="480590"/>
              </a:xfrm>
              <a:prstGeom prst="rect">
                <a:avLst/>
              </a:prstGeom>
            </p:spPr>
          </p:pic>
          <p:pic>
            <p:nvPicPr>
              <p:cNvPr id="72" name="Picture 71">
                <a:extLst>
                  <a:ext uri="{FF2B5EF4-FFF2-40B4-BE49-F238E27FC236}">
                    <a16:creationId xmlns:a16="http://schemas.microsoft.com/office/drawing/2014/main" id="{58718AF6-A86B-4AB5-BB7B-2486330CEB28}"/>
                  </a:ext>
                </a:extLst>
              </p:cNvPr>
              <p:cNvPicPr>
                <a:picLocks noChangeAspect="1"/>
              </p:cNvPicPr>
              <p:nvPr/>
            </p:nvPicPr>
            <p:blipFill>
              <a:blip r:embed="rId13"/>
              <a:stretch>
                <a:fillRect/>
              </a:stretch>
            </p:blipFill>
            <p:spPr>
              <a:xfrm>
                <a:off x="5300960" y="2259130"/>
                <a:ext cx="441885" cy="480590"/>
              </a:xfrm>
              <a:prstGeom prst="rect">
                <a:avLst/>
              </a:prstGeom>
            </p:spPr>
          </p:pic>
          <p:pic>
            <p:nvPicPr>
              <p:cNvPr id="73" name="Picture 72">
                <a:extLst>
                  <a:ext uri="{FF2B5EF4-FFF2-40B4-BE49-F238E27FC236}">
                    <a16:creationId xmlns:a16="http://schemas.microsoft.com/office/drawing/2014/main" id="{89041E31-9A49-4E43-AE42-BFE5871F35F7}"/>
                  </a:ext>
                </a:extLst>
              </p:cNvPr>
              <p:cNvPicPr>
                <a:picLocks noChangeAspect="1"/>
              </p:cNvPicPr>
              <p:nvPr/>
            </p:nvPicPr>
            <p:blipFill>
              <a:blip r:embed="rId13"/>
              <a:stretch>
                <a:fillRect/>
              </a:stretch>
            </p:blipFill>
            <p:spPr>
              <a:xfrm>
                <a:off x="5901689" y="2259130"/>
                <a:ext cx="441885" cy="480590"/>
              </a:xfrm>
              <a:prstGeom prst="rect">
                <a:avLst/>
              </a:prstGeom>
            </p:spPr>
          </p:pic>
        </p:grpSp>
        <p:grpSp>
          <p:nvGrpSpPr>
            <p:cNvPr id="4128" name="Group 4127">
              <a:extLst>
                <a:ext uri="{FF2B5EF4-FFF2-40B4-BE49-F238E27FC236}">
                  <a16:creationId xmlns:a16="http://schemas.microsoft.com/office/drawing/2014/main" id="{F8949313-A759-4313-92EC-692B1BEC230D}"/>
                </a:ext>
              </a:extLst>
            </p:cNvPr>
            <p:cNvGrpSpPr/>
            <p:nvPr/>
          </p:nvGrpSpPr>
          <p:grpSpPr>
            <a:xfrm>
              <a:off x="3268772" y="1317852"/>
              <a:ext cx="3351329" cy="756628"/>
              <a:chOff x="3268772" y="1317852"/>
              <a:chExt cx="3351329" cy="756628"/>
            </a:xfrm>
          </p:grpSpPr>
          <p:sp>
            <p:nvSpPr>
              <p:cNvPr id="13" name="Flowchart: Magnetic Disk 12">
                <a:extLst>
                  <a:ext uri="{FF2B5EF4-FFF2-40B4-BE49-F238E27FC236}">
                    <a16:creationId xmlns:a16="http://schemas.microsoft.com/office/drawing/2014/main" id="{6EFA2F77-7BDC-4823-94B0-D92485CBBE37}"/>
                  </a:ext>
                </a:extLst>
              </p:cNvPr>
              <p:cNvSpPr/>
              <p:nvPr/>
            </p:nvSpPr>
            <p:spPr>
              <a:xfrm>
                <a:off x="3268772" y="1317852"/>
                <a:ext cx="891460" cy="756628"/>
              </a:xfrm>
              <a:prstGeom prst="flowChartMagneticDisk">
                <a:avLst/>
              </a:prstGeom>
              <a:solidFill>
                <a:srgbClr val="D28C00"/>
              </a:solidFill>
              <a:ln w="12700">
                <a:solidFill>
                  <a:schemeClr val="bg1">
                    <a:lumMod val="50000"/>
                  </a:schemeClr>
                </a:solidFill>
                <a:tailEnd type="none" w="sm"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Raw</a:t>
                </a:r>
              </a:p>
            </p:txBody>
          </p:sp>
          <p:sp>
            <p:nvSpPr>
              <p:cNvPr id="53" name="Flowchart: Magnetic Disk 52">
                <a:extLst>
                  <a:ext uri="{FF2B5EF4-FFF2-40B4-BE49-F238E27FC236}">
                    <a16:creationId xmlns:a16="http://schemas.microsoft.com/office/drawing/2014/main" id="{173CCB90-10C0-4D81-A547-CBFDD2BD6CB0}"/>
                  </a:ext>
                </a:extLst>
              </p:cNvPr>
              <p:cNvSpPr/>
              <p:nvPr/>
            </p:nvSpPr>
            <p:spPr>
              <a:xfrm>
                <a:off x="4498706" y="1317852"/>
                <a:ext cx="891460" cy="756628"/>
              </a:xfrm>
              <a:prstGeom prst="flowChartMagneticDisk">
                <a:avLst/>
              </a:prstGeom>
              <a:solidFill>
                <a:schemeClr val="bg1">
                  <a:lumMod val="75000"/>
                </a:schemeClr>
              </a:solidFill>
              <a:ln w="12700">
                <a:solidFill>
                  <a:schemeClr val="bg1">
                    <a:lumMod val="50000"/>
                  </a:schemeClr>
                </a:solidFill>
                <a:tailEnd type="none" w="sm"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Curated</a:t>
                </a:r>
              </a:p>
            </p:txBody>
          </p:sp>
          <p:sp>
            <p:nvSpPr>
              <p:cNvPr id="54" name="Flowchart: Magnetic Disk 53">
                <a:extLst>
                  <a:ext uri="{FF2B5EF4-FFF2-40B4-BE49-F238E27FC236}">
                    <a16:creationId xmlns:a16="http://schemas.microsoft.com/office/drawing/2014/main" id="{8D51A87A-0072-40DE-9927-679F3703E375}"/>
                  </a:ext>
                </a:extLst>
              </p:cNvPr>
              <p:cNvSpPr/>
              <p:nvPr/>
            </p:nvSpPr>
            <p:spPr>
              <a:xfrm>
                <a:off x="5728641" y="1317852"/>
                <a:ext cx="891460" cy="756628"/>
              </a:xfrm>
              <a:prstGeom prst="flowChartMagneticDisk">
                <a:avLst/>
              </a:prstGeom>
              <a:solidFill>
                <a:srgbClr val="FFD757"/>
              </a:solidFill>
              <a:ln w="12700">
                <a:solidFill>
                  <a:schemeClr val="bg1">
                    <a:lumMod val="50000"/>
                  </a:schemeClr>
                </a:solidFill>
                <a:tailEnd type="none" w="sm"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Production</a:t>
                </a:r>
              </a:p>
            </p:txBody>
          </p:sp>
          <p:cxnSp>
            <p:nvCxnSpPr>
              <p:cNvPr id="4124" name="Straight Arrow Connector 4123">
                <a:extLst>
                  <a:ext uri="{FF2B5EF4-FFF2-40B4-BE49-F238E27FC236}">
                    <a16:creationId xmlns:a16="http://schemas.microsoft.com/office/drawing/2014/main" id="{DCAAAD0C-E919-4CBC-AEAE-6F224DCC4E51}"/>
                  </a:ext>
                </a:extLst>
              </p:cNvPr>
              <p:cNvCxnSpPr>
                <a:stCxn id="13" idx="4"/>
                <a:endCxn id="53" idx="2"/>
              </p:cNvCxnSpPr>
              <p:nvPr/>
            </p:nvCxnSpPr>
            <p:spPr>
              <a:xfrm>
                <a:off x="4160232" y="1696166"/>
                <a:ext cx="338474" cy="0"/>
              </a:xfrm>
              <a:prstGeom prst="straightConnector1">
                <a:avLst/>
              </a:prstGeom>
              <a:ln w="25400">
                <a:solidFill>
                  <a:srgbClr val="A6A6A6"/>
                </a:solidFill>
                <a:tailEnd type="triangle"/>
              </a:ln>
            </p:spPr>
            <p:style>
              <a:lnRef idx="1">
                <a:schemeClr val="accent1"/>
              </a:lnRef>
              <a:fillRef idx="0">
                <a:schemeClr val="accent1"/>
              </a:fillRef>
              <a:effectRef idx="0">
                <a:schemeClr val="accent1"/>
              </a:effectRef>
              <a:fontRef idx="minor">
                <a:schemeClr val="tx1"/>
              </a:fontRef>
            </p:style>
          </p:cxnSp>
          <p:cxnSp>
            <p:nvCxnSpPr>
              <p:cNvPr id="4126" name="Straight Arrow Connector 4125">
                <a:extLst>
                  <a:ext uri="{FF2B5EF4-FFF2-40B4-BE49-F238E27FC236}">
                    <a16:creationId xmlns:a16="http://schemas.microsoft.com/office/drawing/2014/main" id="{2BAF20D4-62B6-4E82-8D8A-467859C95909}"/>
                  </a:ext>
                </a:extLst>
              </p:cNvPr>
              <p:cNvCxnSpPr>
                <a:stCxn id="53" idx="4"/>
                <a:endCxn id="54" idx="2"/>
              </p:cNvCxnSpPr>
              <p:nvPr/>
            </p:nvCxnSpPr>
            <p:spPr>
              <a:xfrm>
                <a:off x="5390166" y="1696166"/>
                <a:ext cx="338475" cy="0"/>
              </a:xfrm>
              <a:prstGeom prst="straightConnector1">
                <a:avLst/>
              </a:prstGeom>
              <a:ln w="25400">
                <a:solidFill>
                  <a:srgbClr val="A6A6A6"/>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74" name="Diagram 73">
            <a:extLst>
              <a:ext uri="{FF2B5EF4-FFF2-40B4-BE49-F238E27FC236}">
                <a16:creationId xmlns:a16="http://schemas.microsoft.com/office/drawing/2014/main" id="{87292948-570A-4547-A108-2A45EEA2E748}"/>
              </a:ext>
            </a:extLst>
          </p:cNvPr>
          <p:cNvGraphicFramePr/>
          <p:nvPr>
            <p:extLst>
              <p:ext uri="{D42A27DB-BD31-4B8C-83A1-F6EECF244321}">
                <p14:modId xmlns:p14="http://schemas.microsoft.com/office/powerpoint/2010/main" val="1750682704"/>
              </p:ext>
            </p:extLst>
          </p:nvPr>
        </p:nvGraphicFramePr>
        <p:xfrm>
          <a:off x="-27092" y="6234981"/>
          <a:ext cx="5755734" cy="37594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15589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174795" y="18184"/>
            <a:ext cx="10515600" cy="740344"/>
          </a:xfrm>
          <a:prstGeom prst="rect">
            <a:avLst/>
          </a:prstGeom>
        </p:spPr>
        <p:txBody>
          <a:bodyPr>
            <a:normAutofit/>
          </a:bodyPr>
          <a:lstStyle/>
          <a:p>
            <a:r>
              <a:rPr lang="en-US" sz="3600"/>
              <a:t>Data Integration via a Virtual Data Lake</a:t>
            </a:r>
            <a:endParaRPr sz="3600"/>
          </a:p>
        </p:txBody>
      </p:sp>
      <p:cxnSp>
        <p:nvCxnSpPr>
          <p:cNvPr id="68" name="Straight Connector 67">
            <a:extLst>
              <a:ext uri="{FF2B5EF4-FFF2-40B4-BE49-F238E27FC236}">
                <a16:creationId xmlns:a16="http://schemas.microsoft.com/office/drawing/2014/main" id="{2F29E500-D208-46F2-850F-6903578F4A3B}"/>
              </a:ext>
            </a:extLst>
          </p:cNvPr>
          <p:cNvCxnSpPr>
            <a:cxnSpLocks/>
          </p:cNvCxnSpPr>
          <p:nvPr/>
        </p:nvCxnSpPr>
        <p:spPr>
          <a:xfrm flipH="1">
            <a:off x="5042002" y="881492"/>
            <a:ext cx="2218270" cy="166921"/>
          </a:xfrm>
          <a:prstGeom prst="line">
            <a:avLst/>
          </a:prstGeom>
          <a:ln w="25400">
            <a:solidFill>
              <a:srgbClr val="A6A6A6"/>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049A838-4026-4C08-B980-0640377FAAEE}"/>
              </a:ext>
            </a:extLst>
          </p:cNvPr>
          <p:cNvCxnSpPr>
            <a:cxnSpLocks/>
          </p:cNvCxnSpPr>
          <p:nvPr/>
        </p:nvCxnSpPr>
        <p:spPr>
          <a:xfrm flipH="1" flipV="1">
            <a:off x="5082883" y="1834674"/>
            <a:ext cx="2177389" cy="1016704"/>
          </a:xfrm>
          <a:prstGeom prst="line">
            <a:avLst/>
          </a:prstGeom>
          <a:ln w="25400">
            <a:solidFill>
              <a:srgbClr val="A6A6A6"/>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7" name="Content Placeholder 49">
            <a:extLst>
              <a:ext uri="{FF2B5EF4-FFF2-40B4-BE49-F238E27FC236}">
                <a16:creationId xmlns:a16="http://schemas.microsoft.com/office/drawing/2014/main" id="{F0871AF7-3F35-40EB-B56D-0E5841AC319D}"/>
              </a:ext>
            </a:extLst>
          </p:cNvPr>
          <p:cNvSpPr txBox="1">
            <a:spLocks/>
          </p:cNvSpPr>
          <p:nvPr/>
        </p:nvSpPr>
        <p:spPr>
          <a:xfrm>
            <a:off x="360320" y="4802177"/>
            <a:ext cx="5970712" cy="1387588"/>
          </a:xfrm>
          <a:prstGeom prst="rect">
            <a:avLst/>
          </a:prstGeom>
        </p:spPr>
        <p:txBody>
          <a:bodyPr vert="horz" lIns="91440" tIns="45720" rIns="91440" bIns="45720" numCol="1"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Virtual Data Lakes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Unification of data silos without having to duplicate data</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Physical or virtual integration of metadata</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Orchestration of data processing and soft-state distribution</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Preservation of investment in data warehouses and lakes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8" name="Content Placeholder 49">
            <a:extLst>
              <a:ext uri="{FF2B5EF4-FFF2-40B4-BE49-F238E27FC236}">
                <a16:creationId xmlns:a16="http://schemas.microsoft.com/office/drawing/2014/main" id="{48AE26AC-589B-46A8-9820-8B269217D93A}"/>
              </a:ext>
            </a:extLst>
          </p:cNvPr>
          <p:cNvSpPr txBox="1">
            <a:spLocks/>
          </p:cNvSpPr>
          <p:nvPr/>
        </p:nvSpPr>
        <p:spPr>
          <a:xfrm>
            <a:off x="6221286" y="4802177"/>
            <a:ext cx="5970713" cy="138758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C00000"/>
              </a:buClr>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Challenges</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Human involvement in data curation and governance</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Performance issues due to separate compute and storage</a:t>
            </a:r>
          </a:p>
          <a:p>
            <a:pPr marL="228600" marR="0" lvl="0" indent="-228600" algn="l" defTabSz="914400" rtl="0" eaLnBrk="1" fontAlgn="auto" latinLnBrk="0" hangingPunct="1">
              <a:lnSpc>
                <a:spcPct val="120000"/>
              </a:lnSpc>
              <a:spcBef>
                <a:spcPts val="0"/>
              </a:spcBef>
              <a:spcAft>
                <a:spcPts val="0"/>
              </a:spcAft>
              <a:buClr>
                <a:srgbClr val="C00000"/>
              </a:buClr>
              <a:buSzTx/>
              <a:buFont typeface="Wingdings" panose="05000000000000000000" pitchFamily="2" charset="2"/>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Privacy of data subjects and owners</a:t>
            </a:r>
          </a:p>
        </p:txBody>
      </p:sp>
      <p:grpSp>
        <p:nvGrpSpPr>
          <p:cNvPr id="4102" name="Group 4101">
            <a:extLst>
              <a:ext uri="{FF2B5EF4-FFF2-40B4-BE49-F238E27FC236}">
                <a16:creationId xmlns:a16="http://schemas.microsoft.com/office/drawing/2014/main" id="{F5586862-644B-4F1C-8ACC-1DDD2080125A}"/>
              </a:ext>
            </a:extLst>
          </p:cNvPr>
          <p:cNvGrpSpPr/>
          <p:nvPr/>
        </p:nvGrpSpPr>
        <p:grpSpPr>
          <a:xfrm>
            <a:off x="235222" y="2358073"/>
            <a:ext cx="5102087" cy="1667659"/>
            <a:chOff x="235222" y="2358073"/>
            <a:chExt cx="5102087" cy="1836530"/>
          </a:xfrm>
        </p:grpSpPr>
        <p:sp>
          <p:nvSpPr>
            <p:cNvPr id="98" name="Rectangle 97">
              <a:extLst>
                <a:ext uri="{FF2B5EF4-FFF2-40B4-BE49-F238E27FC236}">
                  <a16:creationId xmlns:a16="http://schemas.microsoft.com/office/drawing/2014/main" id="{7ED58A86-5625-425D-9800-C6489081EAF1}"/>
                </a:ext>
              </a:extLst>
            </p:cNvPr>
            <p:cNvSpPr/>
            <p:nvPr/>
          </p:nvSpPr>
          <p:spPr>
            <a:xfrm>
              <a:off x="235222" y="2384941"/>
              <a:ext cx="5102087" cy="1809662"/>
            </a:xfrm>
            <a:prstGeom prst="rect">
              <a:avLst/>
            </a:prstGeom>
            <a:solidFill>
              <a:schemeClr val="bg1"/>
            </a:solidFill>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E3B66F1B-9F74-49FE-A809-60FAA69D9CB0}"/>
                </a:ext>
              </a:extLst>
            </p:cNvPr>
            <p:cNvSpPr txBox="1"/>
            <p:nvPr/>
          </p:nvSpPr>
          <p:spPr>
            <a:xfrm>
              <a:off x="4802507" y="2358073"/>
              <a:ext cx="523990" cy="30504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Calibri" panose="020F0502020204030204"/>
                  <a:ea typeface="+mn-ea"/>
                  <a:cs typeface="+mn-cs"/>
                </a:rPr>
                <a:t>Org 3</a:t>
              </a:r>
            </a:p>
          </p:txBody>
        </p:sp>
      </p:grpSp>
      <p:grpSp>
        <p:nvGrpSpPr>
          <p:cNvPr id="4101" name="Group 4100">
            <a:extLst>
              <a:ext uri="{FF2B5EF4-FFF2-40B4-BE49-F238E27FC236}">
                <a16:creationId xmlns:a16="http://schemas.microsoft.com/office/drawing/2014/main" id="{4ECA4B28-B9AE-4D75-95C1-9D2C7481B0A4}"/>
              </a:ext>
            </a:extLst>
          </p:cNvPr>
          <p:cNvGrpSpPr/>
          <p:nvPr/>
        </p:nvGrpSpPr>
        <p:grpSpPr>
          <a:xfrm>
            <a:off x="639420" y="2635072"/>
            <a:ext cx="5102087" cy="1643261"/>
            <a:chOff x="639420" y="2635072"/>
            <a:chExt cx="5102087" cy="1809662"/>
          </a:xfrm>
        </p:grpSpPr>
        <p:sp>
          <p:nvSpPr>
            <p:cNvPr id="97" name="Rectangle 96">
              <a:extLst>
                <a:ext uri="{FF2B5EF4-FFF2-40B4-BE49-F238E27FC236}">
                  <a16:creationId xmlns:a16="http://schemas.microsoft.com/office/drawing/2014/main" id="{0BD49687-8AF0-4354-A658-503CC9C9138A}"/>
                </a:ext>
              </a:extLst>
            </p:cNvPr>
            <p:cNvSpPr/>
            <p:nvPr/>
          </p:nvSpPr>
          <p:spPr>
            <a:xfrm>
              <a:off x="639420" y="2635072"/>
              <a:ext cx="5102087" cy="1809662"/>
            </a:xfrm>
            <a:prstGeom prst="rect">
              <a:avLst/>
            </a:prstGeom>
            <a:solidFill>
              <a:schemeClr val="bg1"/>
            </a:solidFill>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6FD8FBA4-5E57-4C26-B95E-F61EE9092C34}"/>
                </a:ext>
              </a:extLst>
            </p:cNvPr>
            <p:cNvSpPr txBox="1"/>
            <p:nvPr/>
          </p:nvSpPr>
          <p:spPr>
            <a:xfrm>
              <a:off x="5217517" y="2651201"/>
              <a:ext cx="523990" cy="30504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Calibri" panose="020F0502020204030204"/>
                  <a:ea typeface="+mn-ea"/>
                  <a:cs typeface="+mn-cs"/>
                </a:rPr>
                <a:t>Org 2</a:t>
              </a:r>
            </a:p>
          </p:txBody>
        </p:sp>
      </p:grpSp>
      <p:grpSp>
        <p:nvGrpSpPr>
          <p:cNvPr id="4100" name="Group 4099">
            <a:extLst>
              <a:ext uri="{FF2B5EF4-FFF2-40B4-BE49-F238E27FC236}">
                <a16:creationId xmlns:a16="http://schemas.microsoft.com/office/drawing/2014/main" id="{E134CDBA-2045-4AD5-B9B8-B1CD227CD60E}"/>
              </a:ext>
            </a:extLst>
          </p:cNvPr>
          <p:cNvGrpSpPr/>
          <p:nvPr/>
        </p:nvGrpSpPr>
        <p:grpSpPr>
          <a:xfrm>
            <a:off x="993912" y="2920874"/>
            <a:ext cx="5102087" cy="1646969"/>
            <a:chOff x="993912" y="2920874"/>
            <a:chExt cx="5102087" cy="1813745"/>
          </a:xfrm>
        </p:grpSpPr>
        <p:sp>
          <p:nvSpPr>
            <p:cNvPr id="21" name="Rectangle 20">
              <a:extLst>
                <a:ext uri="{FF2B5EF4-FFF2-40B4-BE49-F238E27FC236}">
                  <a16:creationId xmlns:a16="http://schemas.microsoft.com/office/drawing/2014/main" id="{343452B3-AD01-43CD-AD37-8D07E836DA9B}"/>
                </a:ext>
              </a:extLst>
            </p:cNvPr>
            <p:cNvSpPr/>
            <p:nvPr/>
          </p:nvSpPr>
          <p:spPr>
            <a:xfrm>
              <a:off x="993912" y="2924957"/>
              <a:ext cx="5102087" cy="1809662"/>
            </a:xfrm>
            <a:prstGeom prst="rect">
              <a:avLst/>
            </a:prstGeom>
            <a:solidFill>
              <a:srgbClr val="FFFFFF"/>
            </a:solidFill>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E7CB0247-9679-406F-8B15-C67A6B2570C9}"/>
                </a:ext>
              </a:extLst>
            </p:cNvPr>
            <p:cNvSpPr txBox="1"/>
            <p:nvPr/>
          </p:nvSpPr>
          <p:spPr>
            <a:xfrm>
              <a:off x="5566187" y="2920874"/>
              <a:ext cx="523990" cy="30504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Calibri" panose="020F0502020204030204"/>
                  <a:ea typeface="+mn-ea"/>
                  <a:cs typeface="+mn-cs"/>
                </a:rPr>
                <a:t>Org 1</a:t>
              </a:r>
            </a:p>
          </p:txBody>
        </p:sp>
      </p:grpSp>
      <p:cxnSp>
        <p:nvCxnSpPr>
          <p:cNvPr id="35" name="Connector: Elbow 34">
            <a:extLst>
              <a:ext uri="{FF2B5EF4-FFF2-40B4-BE49-F238E27FC236}">
                <a16:creationId xmlns:a16="http://schemas.microsoft.com/office/drawing/2014/main" id="{9161D18C-E214-4EC5-A19D-E72E11497525}"/>
              </a:ext>
            </a:extLst>
          </p:cNvPr>
          <p:cNvCxnSpPr>
            <a:cxnSpLocks/>
            <a:stCxn id="86" idx="2"/>
            <a:endCxn id="98" idx="0"/>
          </p:cNvCxnSpPr>
          <p:nvPr/>
        </p:nvCxnSpPr>
        <p:spPr>
          <a:xfrm rot="5400000">
            <a:off x="2748795" y="1832796"/>
            <a:ext cx="587145" cy="512202"/>
          </a:xfrm>
          <a:prstGeom prst="bentConnector3">
            <a:avLst>
              <a:gd name="adj1" fmla="val 38150"/>
            </a:avLst>
          </a:prstGeom>
          <a:ln w="25400">
            <a:solidFill>
              <a:srgbClr val="996600"/>
            </a:solidFill>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ECC7B1B-EB06-4EE9-BC71-5EC1169AD8C7}"/>
              </a:ext>
            </a:extLst>
          </p:cNvPr>
          <p:cNvSpPr txBox="1"/>
          <p:nvPr/>
        </p:nvSpPr>
        <p:spPr>
          <a:xfrm>
            <a:off x="3406760" y="913802"/>
            <a:ext cx="394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EL</a:t>
            </a:r>
          </a:p>
        </p:txBody>
      </p:sp>
      <p:sp>
        <p:nvSpPr>
          <p:cNvPr id="46" name="TextBox 45">
            <a:extLst>
              <a:ext uri="{FF2B5EF4-FFF2-40B4-BE49-F238E27FC236}">
                <a16:creationId xmlns:a16="http://schemas.microsoft.com/office/drawing/2014/main" id="{631B43EF-6CD8-4077-909F-66C20DCA4C69}"/>
              </a:ext>
            </a:extLst>
          </p:cNvPr>
          <p:cNvSpPr txBox="1"/>
          <p:nvPr/>
        </p:nvSpPr>
        <p:spPr>
          <a:xfrm>
            <a:off x="1206199" y="1150126"/>
            <a:ext cx="18187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Virtual Data Lake</a:t>
            </a:r>
          </a:p>
        </p:txBody>
      </p:sp>
      <p:pic>
        <p:nvPicPr>
          <p:cNvPr id="85" name="Picture 84">
            <a:extLst>
              <a:ext uri="{FF2B5EF4-FFF2-40B4-BE49-F238E27FC236}">
                <a16:creationId xmlns:a16="http://schemas.microsoft.com/office/drawing/2014/main" id="{C8B9E0E4-951D-4A9D-890B-4EBBCECC0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884" y="917348"/>
            <a:ext cx="1025706" cy="919607"/>
          </a:xfrm>
          <a:prstGeom prst="rect">
            <a:avLst/>
          </a:prstGeom>
        </p:spPr>
      </p:pic>
      <p:sp>
        <p:nvSpPr>
          <p:cNvPr id="86" name="Rectangle 85">
            <a:extLst>
              <a:ext uri="{FF2B5EF4-FFF2-40B4-BE49-F238E27FC236}">
                <a16:creationId xmlns:a16="http://schemas.microsoft.com/office/drawing/2014/main" id="{6F00E362-E3E1-42ED-9D27-5B4D56E86015}"/>
              </a:ext>
            </a:extLst>
          </p:cNvPr>
          <p:cNvSpPr/>
          <p:nvPr/>
        </p:nvSpPr>
        <p:spPr>
          <a:xfrm>
            <a:off x="3058475" y="833991"/>
            <a:ext cx="479986" cy="961334"/>
          </a:xfrm>
          <a:prstGeom prst="rect">
            <a:avLst/>
          </a:prstGeom>
          <a:solidFill>
            <a:schemeClr val="bg1">
              <a:lumMod val="75000"/>
              <a:alpha val="40000"/>
            </a:schemeClr>
          </a:solidFill>
          <a:ln w="76200">
            <a:solidFill>
              <a:srgbClr val="D28C0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824E3208-D8F0-4E58-9C34-7167F93B946A}"/>
              </a:ext>
            </a:extLst>
          </p:cNvPr>
          <p:cNvSpPr/>
          <p:nvPr/>
        </p:nvSpPr>
        <p:spPr>
          <a:xfrm>
            <a:off x="3552552" y="833991"/>
            <a:ext cx="479986" cy="961334"/>
          </a:xfrm>
          <a:prstGeom prst="rect">
            <a:avLst/>
          </a:prstGeom>
          <a:solidFill>
            <a:schemeClr val="bg1">
              <a:lumMod val="75000"/>
              <a:alpha val="40000"/>
            </a:schemeClr>
          </a:solidFill>
          <a:ln w="76200">
            <a:solidFill>
              <a:srgbClr val="D28C0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4" name="Picture 73" descr="A picture containing drawing&#10;&#10;Description automatically generated">
            <a:extLst>
              <a:ext uri="{FF2B5EF4-FFF2-40B4-BE49-F238E27FC236}">
                <a16:creationId xmlns:a16="http://schemas.microsoft.com/office/drawing/2014/main" id="{459E2C35-EA8C-4DB3-B965-2516DB1190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588" y="3006138"/>
            <a:ext cx="1350222" cy="1350222"/>
          </a:xfrm>
          <a:prstGeom prst="rect">
            <a:avLst/>
          </a:prstGeom>
        </p:spPr>
      </p:pic>
      <p:grpSp>
        <p:nvGrpSpPr>
          <p:cNvPr id="14" name="Group 13">
            <a:extLst>
              <a:ext uri="{FF2B5EF4-FFF2-40B4-BE49-F238E27FC236}">
                <a16:creationId xmlns:a16="http://schemas.microsoft.com/office/drawing/2014/main" id="{70D77225-C8C7-443A-86DF-29D521C30FCD}"/>
              </a:ext>
            </a:extLst>
          </p:cNvPr>
          <p:cNvGrpSpPr/>
          <p:nvPr/>
        </p:nvGrpSpPr>
        <p:grpSpPr>
          <a:xfrm>
            <a:off x="2770171" y="3090175"/>
            <a:ext cx="1563289" cy="1182148"/>
            <a:chOff x="548197" y="2923349"/>
            <a:chExt cx="2284017" cy="1626377"/>
          </a:xfrm>
        </p:grpSpPr>
        <p:pic>
          <p:nvPicPr>
            <p:cNvPr id="41" name="Picture 40" descr="A picture containing building&#10;&#10;Description automatically generated">
              <a:extLst>
                <a:ext uri="{FF2B5EF4-FFF2-40B4-BE49-F238E27FC236}">
                  <a16:creationId xmlns:a16="http://schemas.microsoft.com/office/drawing/2014/main" id="{DC1BE75A-3F1E-4D95-AD17-7C7352A88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197" y="3463896"/>
              <a:ext cx="2284017" cy="1085830"/>
            </a:xfrm>
            <a:prstGeom prst="rect">
              <a:avLst/>
            </a:prstGeom>
          </p:spPr>
        </p:pic>
        <p:grpSp>
          <p:nvGrpSpPr>
            <p:cNvPr id="5" name="Group 4">
              <a:extLst>
                <a:ext uri="{FF2B5EF4-FFF2-40B4-BE49-F238E27FC236}">
                  <a16:creationId xmlns:a16="http://schemas.microsoft.com/office/drawing/2014/main" id="{41A8A55F-9C5F-4216-BD9B-8D5D597CCA8F}"/>
                </a:ext>
              </a:extLst>
            </p:cNvPr>
            <p:cNvGrpSpPr/>
            <p:nvPr/>
          </p:nvGrpSpPr>
          <p:grpSpPr>
            <a:xfrm>
              <a:off x="714553" y="2923349"/>
              <a:ext cx="1500668" cy="967855"/>
              <a:chOff x="645497" y="3160160"/>
              <a:chExt cx="1500668" cy="967855"/>
            </a:xfrm>
          </p:grpSpPr>
          <p:sp>
            <p:nvSpPr>
              <p:cNvPr id="54" name="Flowchart: Magnetic Disk 53">
                <a:extLst>
                  <a:ext uri="{FF2B5EF4-FFF2-40B4-BE49-F238E27FC236}">
                    <a16:creationId xmlns:a16="http://schemas.microsoft.com/office/drawing/2014/main" id="{8D51A87A-0072-40DE-9927-679F3703E375}"/>
                  </a:ext>
                </a:extLst>
              </p:cNvPr>
              <p:cNvSpPr/>
              <p:nvPr/>
            </p:nvSpPr>
            <p:spPr>
              <a:xfrm>
                <a:off x="1254705" y="3160160"/>
                <a:ext cx="891460" cy="756628"/>
              </a:xfrm>
              <a:prstGeom prst="flowChartMagneticDisk">
                <a:avLst/>
              </a:prstGeom>
              <a:solidFill>
                <a:srgbClr val="FFD757"/>
              </a:solidFill>
              <a:ln w="12700">
                <a:solidFill>
                  <a:schemeClr val="bg1">
                    <a:lumMod val="50000"/>
                  </a:schemeClr>
                </a:solidFill>
                <a:tailEnd type="none" w="sm"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3" name="Flowchart: Magnetic Disk 52">
                <a:extLst>
                  <a:ext uri="{FF2B5EF4-FFF2-40B4-BE49-F238E27FC236}">
                    <a16:creationId xmlns:a16="http://schemas.microsoft.com/office/drawing/2014/main" id="{173CCB90-10C0-4D81-A547-CBFDD2BD6CB0}"/>
                  </a:ext>
                </a:extLst>
              </p:cNvPr>
              <p:cNvSpPr/>
              <p:nvPr/>
            </p:nvSpPr>
            <p:spPr>
              <a:xfrm>
                <a:off x="950101" y="3265773"/>
                <a:ext cx="891460" cy="756628"/>
              </a:xfrm>
              <a:prstGeom prst="flowChartMagneticDisk">
                <a:avLst/>
              </a:prstGeom>
              <a:solidFill>
                <a:schemeClr val="bg1">
                  <a:lumMod val="75000"/>
                </a:schemeClr>
              </a:solidFill>
              <a:ln w="12700">
                <a:solidFill>
                  <a:schemeClr val="bg1">
                    <a:lumMod val="50000"/>
                  </a:schemeClr>
                </a:solidFill>
                <a:tailEnd type="none" w="sm"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3" name="Flowchart: Magnetic Disk 12">
                <a:extLst>
                  <a:ext uri="{FF2B5EF4-FFF2-40B4-BE49-F238E27FC236}">
                    <a16:creationId xmlns:a16="http://schemas.microsoft.com/office/drawing/2014/main" id="{6EFA2F77-7BDC-4823-94B0-D92485CBBE37}"/>
                  </a:ext>
                </a:extLst>
              </p:cNvPr>
              <p:cNvSpPr/>
              <p:nvPr/>
            </p:nvSpPr>
            <p:spPr>
              <a:xfrm>
                <a:off x="645497" y="3371387"/>
                <a:ext cx="891460" cy="756628"/>
              </a:xfrm>
              <a:prstGeom prst="flowChartMagneticDisk">
                <a:avLst/>
              </a:prstGeom>
              <a:solidFill>
                <a:srgbClr val="D28C00"/>
              </a:solidFill>
              <a:ln w="12700">
                <a:solidFill>
                  <a:schemeClr val="bg1">
                    <a:lumMod val="50000"/>
                  </a:schemeClr>
                </a:solidFill>
                <a:tailEnd type="none" w="sm"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1" name="Picture 10" descr="A picture containing wheel, light&#10;&#10;Description automatically generated">
              <a:extLst>
                <a:ext uri="{FF2B5EF4-FFF2-40B4-BE49-F238E27FC236}">
                  <a16:creationId xmlns:a16="http://schemas.microsoft.com/office/drawing/2014/main" id="{469BD8D8-7949-4D21-A178-C7DA0F27C8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1700" y="3376314"/>
              <a:ext cx="680515" cy="741587"/>
            </a:xfrm>
            <a:prstGeom prst="rect">
              <a:avLst/>
            </a:prstGeom>
          </p:spPr>
        </p:pic>
      </p:grpSp>
      <p:pic>
        <p:nvPicPr>
          <p:cNvPr id="6150" name="Picture 6" descr="Free Database Cliparts, Download Free Clip Art, Free Clip Art on ...">
            <a:extLst>
              <a:ext uri="{FF2B5EF4-FFF2-40B4-BE49-F238E27FC236}">
                <a16:creationId xmlns:a16="http://schemas.microsoft.com/office/drawing/2014/main" id="{8A4466B1-36B9-4FAD-A223-864B6741B6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3308" y="3221417"/>
            <a:ext cx="1115802" cy="919665"/>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BEB2A411-1685-4DDC-8445-160CBE747BE0}"/>
              </a:ext>
            </a:extLst>
          </p:cNvPr>
          <p:cNvSpPr txBox="1"/>
          <p:nvPr/>
        </p:nvSpPr>
        <p:spPr>
          <a:xfrm>
            <a:off x="1117407" y="4260066"/>
            <a:ext cx="147065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Warehouses</a:t>
            </a:r>
          </a:p>
        </p:txBody>
      </p:sp>
      <p:sp>
        <p:nvSpPr>
          <p:cNvPr id="91" name="TextBox 90">
            <a:extLst>
              <a:ext uri="{FF2B5EF4-FFF2-40B4-BE49-F238E27FC236}">
                <a16:creationId xmlns:a16="http://schemas.microsoft.com/office/drawing/2014/main" id="{AFE254AA-BCFE-44DC-B608-D37324ACB074}"/>
              </a:ext>
            </a:extLst>
          </p:cNvPr>
          <p:cNvSpPr txBox="1"/>
          <p:nvPr/>
        </p:nvSpPr>
        <p:spPr>
          <a:xfrm>
            <a:off x="2660267" y="4260066"/>
            <a:ext cx="175522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Enterprise Data Lakes</a:t>
            </a:r>
          </a:p>
        </p:txBody>
      </p:sp>
      <p:sp>
        <p:nvSpPr>
          <p:cNvPr id="92" name="TextBox 91">
            <a:extLst>
              <a:ext uri="{FF2B5EF4-FFF2-40B4-BE49-F238E27FC236}">
                <a16:creationId xmlns:a16="http://schemas.microsoft.com/office/drawing/2014/main" id="{C2C9A58B-A720-4CEF-AB58-0CA0F729ACD3}"/>
              </a:ext>
            </a:extLst>
          </p:cNvPr>
          <p:cNvSpPr txBox="1"/>
          <p:nvPr/>
        </p:nvSpPr>
        <p:spPr>
          <a:xfrm>
            <a:off x="4406621" y="4260066"/>
            <a:ext cx="159845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Other Data Sources</a:t>
            </a:r>
          </a:p>
        </p:txBody>
      </p:sp>
      <p:cxnSp>
        <p:nvCxnSpPr>
          <p:cNvPr id="32" name="Connector: Elbow 31">
            <a:extLst>
              <a:ext uri="{FF2B5EF4-FFF2-40B4-BE49-F238E27FC236}">
                <a16:creationId xmlns:a16="http://schemas.microsoft.com/office/drawing/2014/main" id="{C393AA3A-0B22-4727-875B-21A3D53F1779}"/>
              </a:ext>
            </a:extLst>
          </p:cNvPr>
          <p:cNvCxnSpPr>
            <a:cxnSpLocks/>
            <a:stCxn id="85" idx="2"/>
            <a:endCxn id="97" idx="0"/>
          </p:cNvCxnSpPr>
          <p:nvPr/>
        </p:nvCxnSpPr>
        <p:spPr>
          <a:xfrm rot="5400000">
            <a:off x="2969043" y="2058377"/>
            <a:ext cx="798117" cy="355273"/>
          </a:xfrm>
          <a:prstGeom prst="bentConnector3">
            <a:avLst>
              <a:gd name="adj1" fmla="val 42528"/>
            </a:avLst>
          </a:prstGeom>
          <a:ln w="25400">
            <a:solidFill>
              <a:srgbClr val="996600"/>
            </a:solidFill>
            <a:tailEnd type="non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81991212-9995-4135-86B7-0F374ACCAD1A}"/>
              </a:ext>
            </a:extLst>
          </p:cNvPr>
          <p:cNvGrpSpPr/>
          <p:nvPr/>
        </p:nvGrpSpPr>
        <p:grpSpPr>
          <a:xfrm>
            <a:off x="7614764" y="819154"/>
            <a:ext cx="3913305" cy="2105803"/>
            <a:chOff x="7544347" y="1836953"/>
            <a:chExt cx="3913305" cy="2105803"/>
          </a:xfrm>
        </p:grpSpPr>
        <p:grpSp>
          <p:nvGrpSpPr>
            <p:cNvPr id="51" name="Group 50">
              <a:extLst>
                <a:ext uri="{FF2B5EF4-FFF2-40B4-BE49-F238E27FC236}">
                  <a16:creationId xmlns:a16="http://schemas.microsoft.com/office/drawing/2014/main" id="{C1CEFDB4-6A9B-4BB2-B557-8C9564CB7D62}"/>
                </a:ext>
              </a:extLst>
            </p:cNvPr>
            <p:cNvGrpSpPr/>
            <p:nvPr/>
          </p:nvGrpSpPr>
          <p:grpSpPr>
            <a:xfrm>
              <a:off x="8883138" y="1836953"/>
              <a:ext cx="1235722" cy="2105803"/>
              <a:chOff x="8923150" y="1836953"/>
              <a:chExt cx="1235722" cy="2105803"/>
            </a:xfrm>
          </p:grpSpPr>
          <p:sp>
            <p:nvSpPr>
              <p:cNvPr id="120" name="Rectangle 119">
                <a:extLst>
                  <a:ext uri="{FF2B5EF4-FFF2-40B4-BE49-F238E27FC236}">
                    <a16:creationId xmlns:a16="http://schemas.microsoft.com/office/drawing/2014/main" id="{5505EFE8-1D6F-4F96-98E5-3AB91403F038}"/>
                  </a:ext>
                </a:extLst>
              </p:cNvPr>
              <p:cNvSpPr/>
              <p:nvPr/>
            </p:nvSpPr>
            <p:spPr>
              <a:xfrm>
                <a:off x="8923150" y="1836953"/>
                <a:ext cx="1235722" cy="2105803"/>
              </a:xfrm>
              <a:prstGeom prst="rect">
                <a:avLst/>
              </a:prstGeom>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 Virtualization</a:t>
                </a:r>
              </a:p>
            </p:txBody>
          </p:sp>
          <p:sp>
            <p:nvSpPr>
              <p:cNvPr id="121" name="Rectangle: Rounded Corners 120">
                <a:extLst>
                  <a:ext uri="{FF2B5EF4-FFF2-40B4-BE49-F238E27FC236}">
                    <a16:creationId xmlns:a16="http://schemas.microsoft.com/office/drawing/2014/main" id="{DAA9D6E8-9475-4C4A-AE05-907962A9A357}"/>
                  </a:ext>
                </a:extLst>
              </p:cNvPr>
              <p:cNvSpPr/>
              <p:nvPr/>
            </p:nvSpPr>
            <p:spPr>
              <a:xfrm>
                <a:off x="8986208" y="2474842"/>
                <a:ext cx="1109606" cy="396751"/>
              </a:xfrm>
              <a:prstGeom prst="roundRect">
                <a:avLst>
                  <a:gd name="adj" fmla="val 28759"/>
                </a:avLst>
              </a:prstGeom>
              <a:ln w="19050">
                <a:solidFill>
                  <a:srgbClr val="0070C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Data Access Abstraction</a:t>
                </a:r>
              </a:p>
            </p:txBody>
          </p:sp>
          <p:sp>
            <p:nvSpPr>
              <p:cNvPr id="122" name="Rectangle: Rounded Corners 121">
                <a:extLst>
                  <a:ext uri="{FF2B5EF4-FFF2-40B4-BE49-F238E27FC236}">
                    <a16:creationId xmlns:a16="http://schemas.microsoft.com/office/drawing/2014/main" id="{7DD784A9-E009-45DE-8418-235E949300B5}"/>
                  </a:ext>
                </a:extLst>
              </p:cNvPr>
              <p:cNvSpPr/>
              <p:nvPr/>
            </p:nvSpPr>
            <p:spPr>
              <a:xfrm>
                <a:off x="8986208" y="2958055"/>
                <a:ext cx="1109606" cy="396751"/>
              </a:xfrm>
              <a:prstGeom prst="roundRect">
                <a:avLst>
                  <a:gd name="adj" fmla="val 28759"/>
                </a:avLst>
              </a:prstGeom>
              <a:ln w="19050">
                <a:solidFill>
                  <a:srgbClr val="0070C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Execution Orchestration</a:t>
                </a:r>
              </a:p>
            </p:txBody>
          </p:sp>
          <p:sp>
            <p:nvSpPr>
              <p:cNvPr id="124" name="Rectangle: Rounded Corners 123">
                <a:extLst>
                  <a:ext uri="{FF2B5EF4-FFF2-40B4-BE49-F238E27FC236}">
                    <a16:creationId xmlns:a16="http://schemas.microsoft.com/office/drawing/2014/main" id="{BB5D8C83-7B91-47E9-9DDA-00DFD69EAD19}"/>
                  </a:ext>
                </a:extLst>
              </p:cNvPr>
              <p:cNvSpPr/>
              <p:nvPr/>
            </p:nvSpPr>
            <p:spPr>
              <a:xfrm>
                <a:off x="8986208" y="3441267"/>
                <a:ext cx="1109606" cy="396751"/>
              </a:xfrm>
              <a:prstGeom prst="roundRect">
                <a:avLst>
                  <a:gd name="adj" fmla="val 28759"/>
                </a:avLst>
              </a:prstGeom>
              <a:ln w="19050">
                <a:solidFill>
                  <a:srgbClr val="0070C0"/>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alibri" panose="020F0502020204030204"/>
                    <a:ea typeface="+mn-ea"/>
                    <a:cs typeface="+mn-cs"/>
                  </a:rPr>
                  <a:t>Data Orchestration</a:t>
                </a:r>
              </a:p>
            </p:txBody>
          </p:sp>
        </p:grpSp>
        <p:sp>
          <p:nvSpPr>
            <p:cNvPr id="125" name="Rectangle 124">
              <a:extLst>
                <a:ext uri="{FF2B5EF4-FFF2-40B4-BE49-F238E27FC236}">
                  <a16:creationId xmlns:a16="http://schemas.microsoft.com/office/drawing/2014/main" id="{C2E37DCA-07BF-4073-8D90-24E88C284EF3}"/>
                </a:ext>
              </a:extLst>
            </p:cNvPr>
            <p:cNvSpPr/>
            <p:nvPr/>
          </p:nvSpPr>
          <p:spPr>
            <a:xfrm>
              <a:off x="7544347" y="1836953"/>
              <a:ext cx="1235722" cy="2105803"/>
            </a:xfrm>
            <a:prstGeom prst="rect">
              <a:avLst/>
            </a:prstGeom>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Metadata Integration</a:t>
              </a:r>
            </a:p>
          </p:txBody>
        </p:sp>
        <p:sp>
          <p:nvSpPr>
            <p:cNvPr id="126" name="Rectangle 125">
              <a:extLst>
                <a:ext uri="{FF2B5EF4-FFF2-40B4-BE49-F238E27FC236}">
                  <a16:creationId xmlns:a16="http://schemas.microsoft.com/office/drawing/2014/main" id="{0B8828DE-982A-4AA5-BCA6-23FAC3B9AADF}"/>
                </a:ext>
              </a:extLst>
            </p:cNvPr>
            <p:cNvSpPr/>
            <p:nvPr/>
          </p:nvSpPr>
          <p:spPr>
            <a:xfrm>
              <a:off x="10221930" y="1836953"/>
              <a:ext cx="1235722" cy="2105803"/>
            </a:xfrm>
            <a:prstGeom prst="rect">
              <a:avLst/>
            </a:prstGeom>
            <a:ln w="25400">
              <a:solidFill>
                <a:srgbClr val="A6A6A6"/>
              </a:solidFill>
              <a:tailEnd type="none" w="sm"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Privacy Protection</a:t>
              </a:r>
            </a:p>
          </p:txBody>
        </p:sp>
      </p:grpSp>
      <p:cxnSp>
        <p:nvCxnSpPr>
          <p:cNvPr id="4123" name="Connector: Elbow 4122">
            <a:extLst>
              <a:ext uri="{FF2B5EF4-FFF2-40B4-BE49-F238E27FC236}">
                <a16:creationId xmlns:a16="http://schemas.microsoft.com/office/drawing/2014/main" id="{053AF3AA-0950-4493-B2CA-76ABE4A024B7}"/>
              </a:ext>
            </a:extLst>
          </p:cNvPr>
          <p:cNvCxnSpPr>
            <a:cxnSpLocks/>
            <a:stCxn id="21" idx="0"/>
            <a:endCxn id="87" idx="2"/>
          </p:cNvCxnSpPr>
          <p:nvPr/>
        </p:nvCxnSpPr>
        <p:spPr>
          <a:xfrm rot="5400000" flipH="1" flipV="1">
            <a:off x="3104122" y="2236160"/>
            <a:ext cx="1129257" cy="247589"/>
          </a:xfrm>
          <a:prstGeom prst="bentConnector3">
            <a:avLst>
              <a:gd name="adj1" fmla="val 56161"/>
            </a:avLst>
          </a:prstGeom>
          <a:ln w="25400">
            <a:solidFill>
              <a:srgbClr val="996600"/>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44" name="Diagram 43">
            <a:extLst>
              <a:ext uri="{FF2B5EF4-FFF2-40B4-BE49-F238E27FC236}">
                <a16:creationId xmlns:a16="http://schemas.microsoft.com/office/drawing/2014/main" id="{D0D6BDBB-307A-4158-970A-7863F7EEF3E9}"/>
              </a:ext>
            </a:extLst>
          </p:cNvPr>
          <p:cNvGraphicFramePr/>
          <p:nvPr>
            <p:extLst>
              <p:ext uri="{D42A27DB-BD31-4B8C-83A1-F6EECF244321}">
                <p14:modId xmlns:p14="http://schemas.microsoft.com/office/powerpoint/2010/main" val="870124523"/>
              </p:ext>
            </p:extLst>
          </p:nvPr>
        </p:nvGraphicFramePr>
        <p:xfrm>
          <a:off x="-27093" y="6234981"/>
          <a:ext cx="5768599" cy="3759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3445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6658-76E1-4CF5-86CB-7B4BB4BCC704}"/>
              </a:ext>
            </a:extLst>
          </p:cNvPr>
          <p:cNvSpPr>
            <a:spLocks noGrp="1"/>
          </p:cNvSpPr>
          <p:nvPr>
            <p:ph type="title"/>
          </p:nvPr>
        </p:nvSpPr>
        <p:spPr>
          <a:xfrm>
            <a:off x="1140075" y="1586448"/>
            <a:ext cx="10515600" cy="2852737"/>
          </a:xfrm>
        </p:spPr>
        <p:txBody>
          <a:bodyPr anchor="b">
            <a:normAutofit/>
          </a:bodyPr>
          <a:lstStyle/>
          <a:p>
            <a:r>
              <a:rPr lang="en-US" i="1"/>
              <a:t>Open Storage and Computing Architecture</a:t>
            </a:r>
          </a:p>
        </p:txBody>
      </p:sp>
      <p:sp>
        <p:nvSpPr>
          <p:cNvPr id="7" name="Text Placeholder 2">
            <a:extLst>
              <a:ext uri="{FF2B5EF4-FFF2-40B4-BE49-F238E27FC236}">
                <a16:creationId xmlns:a16="http://schemas.microsoft.com/office/drawing/2014/main" id="{0BA3036E-D34A-4974-B5A6-C421EA21E13D}"/>
              </a:ext>
            </a:extLst>
          </p:cNvPr>
          <p:cNvSpPr>
            <a:spLocks noGrp="1"/>
          </p:cNvSpPr>
          <p:nvPr>
            <p:ph type="body" idx="1"/>
          </p:nvPr>
        </p:nvSpPr>
        <p:spPr>
          <a:xfrm>
            <a:off x="831850" y="4589463"/>
            <a:ext cx="10515600" cy="1500187"/>
          </a:xfrm>
        </p:spPr>
        <p:txBody>
          <a:bodyPr/>
          <a:lstStyle/>
          <a:p>
            <a:endParaRPr lang="en-US"/>
          </a:p>
        </p:txBody>
      </p:sp>
    </p:spTree>
    <p:extLst>
      <p:ext uri="{BB962C8B-B14F-4D97-AF65-F5344CB8AC3E}">
        <p14:creationId xmlns:p14="http://schemas.microsoft.com/office/powerpoint/2010/main" val="46113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542441" y="-34045"/>
            <a:ext cx="10515600" cy="1134161"/>
          </a:xfrm>
        </p:spPr>
        <p:txBody>
          <a:bodyPr/>
          <a:lstStyle/>
          <a:p>
            <a:r>
              <a:rPr lang="en-US" i="1"/>
              <a:t>Open Storage and Computing Architecture</a:t>
            </a:r>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542441" y="1542840"/>
            <a:ext cx="11158779" cy="4351338"/>
          </a:xfrm>
        </p:spPr>
        <p:txBody>
          <a:bodyPr/>
          <a:lstStyle/>
          <a:p>
            <a:pPr marL="0" indent="0">
              <a:buNone/>
            </a:pPr>
            <a:r>
              <a:rPr lang="en-US" b="1" dirty="0"/>
              <a:t>Key Messages</a:t>
            </a:r>
          </a:p>
          <a:p>
            <a:r>
              <a:rPr lang="en-US" dirty="0"/>
              <a:t>IT industry landscape is changing rapidly due to 5G, AI, and Edge/IoT etc.</a:t>
            </a:r>
          </a:p>
          <a:p>
            <a:r>
              <a:rPr lang="en-US" dirty="0"/>
              <a:t>Huawei will partner with the customers to deploy our leading-edge solutions</a:t>
            </a:r>
          </a:p>
          <a:p>
            <a:r>
              <a:rPr lang="en-US" dirty="0"/>
              <a:t>Huawei will stay open minded, and endorse an open IT architecture</a:t>
            </a:r>
          </a:p>
          <a:p>
            <a:pPr marL="457200" lvl="1" indent="0">
              <a:buNone/>
            </a:pPr>
            <a:endParaRPr lang="en-US" dirty="0"/>
          </a:p>
          <a:p>
            <a:pPr marL="0" indent="0">
              <a:buNone/>
            </a:pPr>
            <a:r>
              <a:rPr lang="en-US" b="1" dirty="0"/>
              <a:t>Tips</a:t>
            </a:r>
          </a:p>
          <a:p>
            <a:r>
              <a:rPr lang="en-US" dirty="0"/>
              <a:t>Consider the audience: Industry relevance, technical vs business level</a:t>
            </a:r>
          </a:p>
          <a:p>
            <a:r>
              <a:rPr lang="en-US" dirty="0"/>
              <a:t>Here is a place where you can emphasize a major customer “pain point”</a:t>
            </a:r>
          </a:p>
          <a:p>
            <a:r>
              <a:rPr lang="en-US" dirty="0"/>
              <a:t>Customize the applications/services as appropriate</a:t>
            </a:r>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18</a:t>
            </a:fld>
            <a:endParaRPr lang="en-US"/>
          </a:p>
        </p:txBody>
      </p:sp>
      <p:graphicFrame>
        <p:nvGraphicFramePr>
          <p:cNvPr id="8" name="Diagram 7">
            <a:extLst>
              <a:ext uri="{FF2B5EF4-FFF2-40B4-BE49-F238E27FC236}">
                <a16:creationId xmlns:a16="http://schemas.microsoft.com/office/drawing/2014/main" id="{7329EFA0-E682-4CB2-A0A5-4088E7B2F196}"/>
              </a:ext>
            </a:extLst>
          </p:cNvPr>
          <p:cNvGraphicFramePr/>
          <p:nvPr>
            <p:extLst>
              <p:ext uri="{D42A27DB-BD31-4B8C-83A1-F6EECF244321}">
                <p14:modId xmlns:p14="http://schemas.microsoft.com/office/powerpoint/2010/main" val="711279989"/>
              </p:ext>
            </p:extLst>
          </p:nvPr>
        </p:nvGraphicFramePr>
        <p:xfrm>
          <a:off x="-27093" y="6234981"/>
          <a:ext cx="5777653"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8296533"/>
      </p:ext>
    </p:extLst>
  </p:cSld>
  <p:clrMapOvr>
    <a:masterClrMapping/>
  </p:clrMapOvr>
  <mc:AlternateContent xmlns:mc="http://schemas.openxmlformats.org/markup-compatibility/2006" xmlns:p14="http://schemas.microsoft.com/office/powerpoint/2010/main">
    <mc:Choice Requires="p14">
      <p:transition spd="slow" p14:dur="2000" advTm="124008"/>
    </mc:Choice>
    <mc:Fallback xmlns="">
      <p:transition spd="slow" advTm="1240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914C-324B-4D0B-9C8F-BCF6FD247FD5}"/>
              </a:ext>
            </a:extLst>
          </p:cNvPr>
          <p:cNvSpPr>
            <a:spLocks noGrp="1"/>
          </p:cNvSpPr>
          <p:nvPr>
            <p:ph type="ctrTitle" idx="4294967295"/>
          </p:nvPr>
        </p:nvSpPr>
        <p:spPr>
          <a:xfrm>
            <a:off x="2174524" y="143906"/>
            <a:ext cx="7381240" cy="735013"/>
          </a:xfrm>
        </p:spPr>
        <p:txBody>
          <a:bodyPr>
            <a:normAutofit/>
          </a:bodyPr>
          <a:lstStyle/>
          <a:p>
            <a:r>
              <a:rPr lang="en-US" b="1"/>
              <a:t>Challenges to Computing Platforms</a:t>
            </a:r>
          </a:p>
        </p:txBody>
      </p:sp>
      <p:sp>
        <p:nvSpPr>
          <p:cNvPr id="3" name="Subtitle 2">
            <a:extLst>
              <a:ext uri="{FF2B5EF4-FFF2-40B4-BE49-F238E27FC236}">
                <a16:creationId xmlns:a16="http://schemas.microsoft.com/office/drawing/2014/main" id="{80B395E9-93A4-4D84-8AFC-3E99572B7629}"/>
              </a:ext>
            </a:extLst>
          </p:cNvPr>
          <p:cNvSpPr>
            <a:spLocks noGrp="1"/>
          </p:cNvSpPr>
          <p:nvPr>
            <p:ph type="subTitle" idx="4294967295"/>
          </p:nvPr>
        </p:nvSpPr>
        <p:spPr>
          <a:xfrm>
            <a:off x="381000" y="1536541"/>
            <a:ext cx="9433560" cy="1077913"/>
          </a:xfrm>
        </p:spPr>
        <p:txBody>
          <a:bodyPr>
            <a:normAutofit fontScale="92500" lnSpcReduction="10000"/>
          </a:bodyPr>
          <a:lstStyle/>
          <a:p>
            <a:pPr algn="l"/>
            <a:r>
              <a:rPr lang="en-US" sz="2000"/>
              <a:t>IDC's proposed a new platform that is in the phase of multiplied innovation</a:t>
            </a:r>
          </a:p>
          <a:p>
            <a:pPr algn="l"/>
            <a:r>
              <a:rPr lang="en-US" sz="2000"/>
              <a:t>epitomized by intelligence, cloud computing, big data, mobility, and social</a:t>
            </a:r>
          </a:p>
          <a:p>
            <a:pPr algn="l"/>
            <a:r>
              <a:rPr lang="en-US" sz="2000"/>
              <a:t>networks.</a:t>
            </a:r>
          </a:p>
        </p:txBody>
      </p:sp>
      <p:pic>
        <p:nvPicPr>
          <p:cNvPr id="4" name="Picture 3">
            <a:extLst>
              <a:ext uri="{FF2B5EF4-FFF2-40B4-BE49-F238E27FC236}">
                <a16:creationId xmlns:a16="http://schemas.microsoft.com/office/drawing/2014/main" id="{2216970F-5169-4865-A14D-562C8128497C}"/>
              </a:ext>
            </a:extLst>
          </p:cNvPr>
          <p:cNvPicPr>
            <a:picLocks noChangeAspect="1"/>
          </p:cNvPicPr>
          <p:nvPr/>
        </p:nvPicPr>
        <p:blipFill>
          <a:blip r:embed="rId3"/>
          <a:stretch>
            <a:fillRect/>
          </a:stretch>
        </p:blipFill>
        <p:spPr>
          <a:xfrm>
            <a:off x="706596" y="2561669"/>
            <a:ext cx="6587173" cy="3494802"/>
          </a:xfrm>
          <a:prstGeom prst="rect">
            <a:avLst/>
          </a:prstGeom>
        </p:spPr>
      </p:pic>
      <p:sp>
        <p:nvSpPr>
          <p:cNvPr id="5" name="TextBox 4">
            <a:extLst>
              <a:ext uri="{FF2B5EF4-FFF2-40B4-BE49-F238E27FC236}">
                <a16:creationId xmlns:a16="http://schemas.microsoft.com/office/drawing/2014/main" id="{74B37C73-0A98-4656-9400-1A3586E800B8}"/>
              </a:ext>
            </a:extLst>
          </p:cNvPr>
          <p:cNvSpPr txBox="1"/>
          <p:nvPr/>
        </p:nvSpPr>
        <p:spPr>
          <a:xfrm>
            <a:off x="7619364" y="2390695"/>
            <a:ext cx="4191636" cy="4062651"/>
          </a:xfrm>
          <a:prstGeom prst="rect">
            <a:avLst/>
          </a:prstGeom>
          <a:noFill/>
        </p:spPr>
        <p:txBody>
          <a:bodyPr wrap="square" rtlCol="0">
            <a:spAutoFit/>
          </a:bodyPr>
          <a:lstStyle/>
          <a:p>
            <a:pPr marL="285750" indent="-285750">
              <a:buFont typeface="Arial" panose="020B0604020202020204" pitchFamily="34" charset="0"/>
              <a:buChar char="•"/>
            </a:pPr>
            <a:r>
              <a:rPr lang="en-US" sz="2000"/>
              <a:t>Collaboration across cloud-edge-devices becoming a trend</a:t>
            </a:r>
          </a:p>
          <a:p>
            <a:pPr marL="285750" indent="-285750">
              <a:buFont typeface="Arial" panose="020B0604020202020204" pitchFamily="34" charset="0"/>
              <a:buChar char="•"/>
            </a:pPr>
            <a:r>
              <a:rPr lang="en-US" sz="2000"/>
              <a:t>Explosion in number of apps</a:t>
            </a:r>
          </a:p>
          <a:p>
            <a:pPr marL="285750" indent="-285750">
              <a:buFont typeface="Arial" panose="020B0604020202020204" pitchFamily="34" charset="0"/>
              <a:buChar char="•"/>
            </a:pPr>
            <a:r>
              <a:rPr lang="en-US" sz="2000"/>
              <a:t>5G will exponentially improve connection density</a:t>
            </a:r>
          </a:p>
          <a:p>
            <a:pPr marL="285750" indent="-285750">
              <a:buFont typeface="Arial" panose="020B0604020202020204" pitchFamily="34" charset="0"/>
              <a:buChar char="•"/>
            </a:pPr>
            <a:r>
              <a:rPr lang="en-US" sz="2000"/>
              <a:t>The connection explosion and its data explosion need intelligent, real-time processing</a:t>
            </a:r>
          </a:p>
          <a:p>
            <a:pPr marL="285750" indent="-285750">
              <a:buFont typeface="Arial" panose="020B0604020202020204" pitchFamily="34" charset="0"/>
              <a:buChar char="•"/>
            </a:pPr>
            <a:r>
              <a:rPr lang="en-US" sz="2000"/>
              <a:t>Collaboration from edge to cloud involving huge amount of data and different vendors requires an open and efficient platform </a:t>
            </a:r>
          </a:p>
          <a:p>
            <a:pPr marL="285750" indent="-285750">
              <a:buFont typeface="Arial" panose="020B0604020202020204" pitchFamily="34" charset="0"/>
              <a:buChar char="•"/>
            </a:pPr>
            <a:endParaRPr lang="en-US"/>
          </a:p>
        </p:txBody>
      </p:sp>
      <p:sp>
        <p:nvSpPr>
          <p:cNvPr id="6" name="Title 1">
            <a:extLst>
              <a:ext uri="{FF2B5EF4-FFF2-40B4-BE49-F238E27FC236}">
                <a16:creationId xmlns:a16="http://schemas.microsoft.com/office/drawing/2014/main" id="{9658B098-A41F-424D-A94F-8972C24A4130}"/>
              </a:ext>
            </a:extLst>
          </p:cNvPr>
          <p:cNvSpPr txBox="1">
            <a:spLocks/>
          </p:cNvSpPr>
          <p:nvPr/>
        </p:nvSpPr>
        <p:spPr>
          <a:xfrm>
            <a:off x="2817144" y="878919"/>
            <a:ext cx="6096000" cy="530701"/>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a:solidFill>
                  <a:srgbClr val="FF0000"/>
                </a:solidFill>
              </a:rPr>
              <a:t>The IT Industry is Changing Rapidly</a:t>
            </a:r>
          </a:p>
        </p:txBody>
      </p:sp>
      <p:graphicFrame>
        <p:nvGraphicFramePr>
          <p:cNvPr id="7" name="Diagram 6">
            <a:extLst>
              <a:ext uri="{FF2B5EF4-FFF2-40B4-BE49-F238E27FC236}">
                <a16:creationId xmlns:a16="http://schemas.microsoft.com/office/drawing/2014/main" id="{6869CAB2-F68E-4CDA-B24F-28F86D35BB82}"/>
              </a:ext>
            </a:extLst>
          </p:cNvPr>
          <p:cNvGraphicFramePr/>
          <p:nvPr>
            <p:extLst>
              <p:ext uri="{D42A27DB-BD31-4B8C-83A1-F6EECF244321}">
                <p14:modId xmlns:p14="http://schemas.microsoft.com/office/powerpoint/2010/main" val="2924618614"/>
              </p:ext>
            </p:extLst>
          </p:nvPr>
        </p:nvGraphicFramePr>
        <p:xfrm>
          <a:off x="-27093" y="6234981"/>
          <a:ext cx="5777653"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32456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7FAF9C7-188D-499F-9E7C-B0D21CDC4B00}"/>
              </a:ext>
            </a:extLst>
          </p:cNvPr>
          <p:cNvGraphicFramePr/>
          <p:nvPr/>
        </p:nvGraphicFramePr>
        <p:xfrm>
          <a:off x="0" y="6261926"/>
          <a:ext cx="6716985" cy="375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9" name="TextBox 38">
            <a:extLst>
              <a:ext uri="{FF2B5EF4-FFF2-40B4-BE49-F238E27FC236}">
                <a16:creationId xmlns:a16="http://schemas.microsoft.com/office/drawing/2014/main" id="{C722BF2F-F4DC-4C36-BABD-09695C75DD59}"/>
              </a:ext>
            </a:extLst>
          </p:cNvPr>
          <p:cNvSpPr txBox="1"/>
          <p:nvPr/>
        </p:nvSpPr>
        <p:spPr>
          <a:xfrm>
            <a:off x="3883269" y="1515207"/>
            <a:ext cx="442839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tx2"/>
                </a:solidFill>
                <a:cs typeface="Arial"/>
              </a:rPr>
              <a:t>THANK YOU</a:t>
            </a:r>
          </a:p>
          <a:p>
            <a:pPr algn="ctr"/>
            <a:endParaRPr lang="en-US" dirty="0">
              <a:solidFill>
                <a:schemeClr val="tx2"/>
              </a:solidFill>
              <a:cs typeface="Arial"/>
            </a:endParaRPr>
          </a:p>
          <a:p>
            <a:pPr algn="ctr"/>
            <a:endParaRPr lang="en-US" dirty="0">
              <a:solidFill>
                <a:schemeClr val="tx2"/>
              </a:solidFill>
              <a:cs typeface="Arial"/>
            </a:endParaRPr>
          </a:p>
          <a:p>
            <a:pPr algn="ctr"/>
            <a:endParaRPr lang="en-US" dirty="0">
              <a:solidFill>
                <a:schemeClr val="tx2"/>
              </a:solidFill>
              <a:cs typeface="Arial"/>
            </a:endParaRPr>
          </a:p>
          <a:p>
            <a:pPr algn="ctr"/>
            <a:endParaRPr lang="en-US" dirty="0">
              <a:solidFill>
                <a:schemeClr val="tx2"/>
              </a:solidFill>
              <a:cs typeface="Arial"/>
            </a:endParaRPr>
          </a:p>
          <a:p>
            <a:pPr algn="ctr"/>
            <a:endParaRPr lang="en-US" sz="1200" dirty="0">
              <a:solidFill>
                <a:schemeClr val="tx2"/>
              </a:solidFill>
            </a:endParaRPr>
          </a:p>
          <a:p>
            <a:pPr algn="ctr"/>
            <a:r>
              <a:rPr lang="en-US" sz="1600" dirty="0">
                <a:solidFill>
                  <a:schemeClr val="tx2"/>
                </a:solidFill>
              </a:rPr>
              <a:t>http://www.sodafoundation.io/</a:t>
            </a:r>
            <a:endParaRPr lang="en-US" sz="1600" dirty="0">
              <a:solidFill>
                <a:schemeClr val="tx2"/>
              </a:solidFill>
              <a:cs typeface="Arial"/>
            </a:endParaRPr>
          </a:p>
          <a:p>
            <a:pPr algn="ctr"/>
            <a:endParaRPr lang="en-US" sz="2400" dirty="0">
              <a:solidFill>
                <a:schemeClr val="tx2"/>
              </a:solidFill>
              <a:cs typeface="Arial"/>
            </a:endParaRPr>
          </a:p>
          <a:p>
            <a:pPr algn="ctr"/>
            <a:r>
              <a:rPr lang="en-US" sz="1600" dirty="0">
                <a:solidFill>
                  <a:schemeClr val="tx2"/>
                </a:solidFill>
              </a:rPr>
              <a:t>https://github.com/sodafoundation</a:t>
            </a:r>
            <a:endParaRPr lang="en-US" sz="1600" dirty="0">
              <a:solidFill>
                <a:schemeClr val="tx2"/>
              </a:solidFill>
              <a:cs typeface="Arial"/>
            </a:endParaRPr>
          </a:p>
          <a:p>
            <a:pPr algn="ctr"/>
            <a:endParaRPr lang="en-US" sz="1600" dirty="0">
              <a:solidFill>
                <a:schemeClr val="tx2"/>
              </a:solidFill>
              <a:cs typeface="Arial"/>
            </a:endParaRPr>
          </a:p>
          <a:p>
            <a:pPr algn="ctr"/>
            <a:endParaRPr lang="en-US" sz="1600" dirty="0">
              <a:solidFill>
                <a:schemeClr val="tx2"/>
              </a:solidFill>
              <a:cs typeface="Arial"/>
            </a:endParaRPr>
          </a:p>
          <a:p>
            <a:pPr algn="ctr"/>
            <a:r>
              <a:rPr lang="en-US" sz="1600">
                <a:solidFill>
                  <a:schemeClr val="tx2"/>
                </a:solidFill>
                <a:cs typeface="Arial"/>
              </a:rPr>
              <a:t>Twitter: @sodafoundation</a:t>
            </a:r>
            <a:endParaRPr lang="en-US" sz="1600" dirty="0">
              <a:solidFill>
                <a:schemeClr val="tx2"/>
              </a:solidFill>
              <a:cs typeface="Arial"/>
            </a:endParaRPr>
          </a:p>
        </p:txBody>
      </p:sp>
    </p:spTree>
    <p:extLst>
      <p:ext uri="{BB962C8B-B14F-4D97-AF65-F5344CB8AC3E}">
        <p14:creationId xmlns:p14="http://schemas.microsoft.com/office/powerpoint/2010/main" val="3854381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387C-9F30-412D-98E7-431E7DCE4F2B}"/>
              </a:ext>
            </a:extLst>
          </p:cNvPr>
          <p:cNvSpPr>
            <a:spLocks noGrp="1"/>
          </p:cNvSpPr>
          <p:nvPr>
            <p:ph type="ctrTitle" idx="4294967295"/>
          </p:nvPr>
        </p:nvSpPr>
        <p:spPr>
          <a:xfrm>
            <a:off x="1144851" y="299491"/>
            <a:ext cx="10956925" cy="592138"/>
          </a:xfrm>
        </p:spPr>
        <p:txBody>
          <a:bodyPr>
            <a:normAutofit fontScale="90000"/>
          </a:bodyPr>
          <a:lstStyle/>
          <a:p>
            <a:r>
              <a:rPr lang="en-US" sz="2800" b="1"/>
              <a:t>Meeting the Challenges with Open Storage and Computing Architectures</a:t>
            </a:r>
          </a:p>
        </p:txBody>
      </p:sp>
      <p:pic>
        <p:nvPicPr>
          <p:cNvPr id="4" name="Picture 3">
            <a:extLst>
              <a:ext uri="{FF2B5EF4-FFF2-40B4-BE49-F238E27FC236}">
                <a16:creationId xmlns:a16="http://schemas.microsoft.com/office/drawing/2014/main" id="{D07F398E-E8E3-4484-AF15-1BA9E8BFD439}"/>
              </a:ext>
            </a:extLst>
          </p:cNvPr>
          <p:cNvPicPr>
            <a:picLocks noChangeAspect="1"/>
          </p:cNvPicPr>
          <p:nvPr/>
        </p:nvPicPr>
        <p:blipFill>
          <a:blip r:embed="rId3"/>
          <a:stretch>
            <a:fillRect/>
          </a:stretch>
        </p:blipFill>
        <p:spPr>
          <a:xfrm>
            <a:off x="5097780" y="1763097"/>
            <a:ext cx="6810956" cy="4168775"/>
          </a:xfrm>
          <a:prstGeom prst="rect">
            <a:avLst/>
          </a:prstGeom>
        </p:spPr>
      </p:pic>
      <p:sp>
        <p:nvSpPr>
          <p:cNvPr id="5" name="TextBox 4">
            <a:extLst>
              <a:ext uri="{FF2B5EF4-FFF2-40B4-BE49-F238E27FC236}">
                <a16:creationId xmlns:a16="http://schemas.microsoft.com/office/drawing/2014/main" id="{B77F01C5-4A1F-4287-94B3-ED1DA67533C3}"/>
              </a:ext>
            </a:extLst>
          </p:cNvPr>
          <p:cNvSpPr txBox="1"/>
          <p:nvPr/>
        </p:nvSpPr>
        <p:spPr>
          <a:xfrm>
            <a:off x="434975" y="1467028"/>
            <a:ext cx="4549140" cy="4955203"/>
          </a:xfrm>
          <a:prstGeom prst="rect">
            <a:avLst/>
          </a:prstGeom>
          <a:noFill/>
        </p:spPr>
        <p:txBody>
          <a:bodyPr wrap="square" rtlCol="0">
            <a:spAutoFit/>
          </a:bodyPr>
          <a:lstStyle/>
          <a:p>
            <a:pPr marL="285750" indent="-285750">
              <a:buFont typeface="Arial" panose="020B0604020202020204" pitchFamily="34" charset="0"/>
              <a:buChar char="•"/>
            </a:pPr>
            <a:r>
              <a:rPr lang="en-US" sz="2000"/>
              <a:t>Industry is investing heavily into upgrading the computing and storage infrastructure</a:t>
            </a:r>
          </a:p>
          <a:p>
            <a:pPr marL="285750" indent="-285750">
              <a:buFont typeface="Arial" panose="020B0604020202020204" pitchFamily="34" charset="0"/>
              <a:buChar char="•"/>
            </a:pPr>
            <a:r>
              <a:rPr lang="en-US" sz="2000"/>
              <a:t>Hardware, software, services will all evolve to adapt to the new era</a:t>
            </a:r>
          </a:p>
          <a:p>
            <a:pPr marL="285750" indent="-285750">
              <a:buFont typeface="Arial" panose="020B0604020202020204" pitchFamily="34" charset="0"/>
              <a:buChar char="•"/>
            </a:pPr>
            <a:r>
              <a:rPr lang="en-US" sz="2000"/>
              <a:t>Computing and storage industry has both challenges and opportunities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Open standards encourages competition and innovation, and most importantly, making collaboration possible across vendor boundary</a:t>
            </a:r>
          </a:p>
          <a:p>
            <a:pPr marL="285750" indent="-285750">
              <a:buFont typeface="Arial" panose="020B0604020202020204" pitchFamily="34" charset="0"/>
              <a:buChar char="•"/>
            </a:pPr>
            <a:r>
              <a:rPr lang="en-US" sz="2000"/>
              <a:t>No vendor lock-in means huge savings for enterprise customers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6" name="Title 1">
            <a:extLst>
              <a:ext uri="{FF2B5EF4-FFF2-40B4-BE49-F238E27FC236}">
                <a16:creationId xmlns:a16="http://schemas.microsoft.com/office/drawing/2014/main" id="{4D99389F-B703-4126-827A-7BB859DE05A9}"/>
              </a:ext>
            </a:extLst>
          </p:cNvPr>
          <p:cNvSpPr txBox="1">
            <a:spLocks/>
          </p:cNvSpPr>
          <p:nvPr/>
        </p:nvSpPr>
        <p:spPr>
          <a:xfrm>
            <a:off x="434975" y="926128"/>
            <a:ext cx="10956236" cy="5064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rgbClr val="00B050"/>
                </a:solidFill>
              </a:rPr>
              <a:t>One Step Forward from Open Source</a:t>
            </a:r>
          </a:p>
        </p:txBody>
      </p:sp>
      <p:graphicFrame>
        <p:nvGraphicFramePr>
          <p:cNvPr id="7" name="Diagram 6">
            <a:extLst>
              <a:ext uri="{FF2B5EF4-FFF2-40B4-BE49-F238E27FC236}">
                <a16:creationId xmlns:a16="http://schemas.microsoft.com/office/drawing/2014/main" id="{B186D5CE-B143-454F-8FAF-392C68260C2D}"/>
              </a:ext>
            </a:extLst>
          </p:cNvPr>
          <p:cNvGraphicFramePr/>
          <p:nvPr>
            <p:extLst>
              <p:ext uri="{D42A27DB-BD31-4B8C-83A1-F6EECF244321}">
                <p14:modId xmlns:p14="http://schemas.microsoft.com/office/powerpoint/2010/main" val="3650270473"/>
              </p:ext>
            </p:extLst>
          </p:nvPr>
        </p:nvGraphicFramePr>
        <p:xfrm>
          <a:off x="-27093" y="6234981"/>
          <a:ext cx="5737013"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8465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title"/>
          </p:nvPr>
        </p:nvSpPr>
        <p:spPr>
          <a:xfrm>
            <a:off x="831850" y="1709738"/>
            <a:ext cx="10515600" cy="2852737"/>
          </a:xfrm>
        </p:spPr>
        <p:txBody>
          <a:bodyPr anchor="b">
            <a:normAutofit/>
          </a:bodyPr>
          <a:lstStyle/>
          <a:p>
            <a:r>
              <a:rPr lang="en-US" i="1"/>
              <a:t>AI for Data Infrastructure</a:t>
            </a:r>
          </a:p>
        </p:txBody>
      </p:sp>
      <p:sp>
        <p:nvSpPr>
          <p:cNvPr id="17" name="Text Placeholder 2">
            <a:extLst>
              <a:ext uri="{FF2B5EF4-FFF2-40B4-BE49-F238E27FC236}">
                <a16:creationId xmlns:a16="http://schemas.microsoft.com/office/drawing/2014/main" id="{B92EA1ED-91E4-479E-AB76-3F0ADDF12672}"/>
              </a:ext>
            </a:extLst>
          </p:cNvPr>
          <p:cNvSpPr>
            <a:spLocks noGrp="1"/>
          </p:cNvSpPr>
          <p:nvPr>
            <p:ph type="body" idx="1"/>
          </p:nvPr>
        </p:nvSpPr>
        <p:spPr>
          <a:xfrm>
            <a:off x="831850" y="4589463"/>
            <a:ext cx="10515600" cy="1500187"/>
          </a:xfrm>
        </p:spPr>
        <p:txBody>
          <a:bodyPr/>
          <a:lstStyle/>
          <a:p>
            <a:endParaRPr lang="en-US"/>
          </a:p>
        </p:txBody>
      </p:sp>
      <p:sp>
        <p:nvSpPr>
          <p:cNvPr id="19" name="Footer Placeholder 3">
            <a:extLst>
              <a:ext uri="{FF2B5EF4-FFF2-40B4-BE49-F238E27FC236}">
                <a16:creationId xmlns:a16="http://schemas.microsoft.com/office/drawing/2014/main" id="{48D398E6-6B2F-4E3B-96B7-B5368EEBB593}"/>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p:txBody>
      </p:sp>
      <p:sp>
        <p:nvSpPr>
          <p:cNvPr id="21" name="Slide Number Placeholder 4">
            <a:extLst>
              <a:ext uri="{FF2B5EF4-FFF2-40B4-BE49-F238E27FC236}">
                <a16:creationId xmlns:a16="http://schemas.microsoft.com/office/drawing/2014/main" id="{AB64D805-D63D-49D4-A597-2694DAAF78A0}"/>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B917CB5-27BD-4ECA-9D86-80D4B900A204}" type="slidenum">
              <a:rPr lang="en-US" smtClean="0"/>
              <a:pPr>
                <a:spcAft>
                  <a:spcPts val="600"/>
                </a:spcAft>
              </a:pPr>
              <a:t>3</a:t>
            </a:fld>
            <a:endParaRPr lang="en-US"/>
          </a:p>
        </p:txBody>
      </p:sp>
    </p:spTree>
    <p:extLst>
      <p:ext uri="{BB962C8B-B14F-4D97-AF65-F5344CB8AC3E}">
        <p14:creationId xmlns:p14="http://schemas.microsoft.com/office/powerpoint/2010/main" val="284777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542441" y="-34045"/>
            <a:ext cx="10515600" cy="1134161"/>
          </a:xfrm>
        </p:spPr>
        <p:txBody>
          <a:bodyPr/>
          <a:lstStyle/>
          <a:p>
            <a:r>
              <a:rPr lang="en-US" i="1"/>
              <a:t>AI for Data Infrastructure</a:t>
            </a:r>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542441" y="1542840"/>
            <a:ext cx="11158779" cy="4351338"/>
          </a:xfrm>
        </p:spPr>
        <p:txBody>
          <a:bodyPr>
            <a:normAutofit/>
          </a:bodyPr>
          <a:lstStyle/>
          <a:p>
            <a:pPr marL="0" indent="0">
              <a:buNone/>
            </a:pPr>
            <a:r>
              <a:rPr lang="en-US" b="1" dirty="0"/>
              <a:t>Key Messages</a:t>
            </a:r>
          </a:p>
          <a:p>
            <a:r>
              <a:rPr lang="en-US" dirty="0"/>
              <a:t>Proliferation of data and applications imposes significant challenges for data infrastructure management</a:t>
            </a:r>
          </a:p>
          <a:p>
            <a:endParaRPr lang="en-US" dirty="0"/>
          </a:p>
          <a:p>
            <a:r>
              <a:rPr lang="en-US" dirty="0"/>
              <a:t>Huawei’s DMS solution embeds AI across the cloud, data center, and device tiers for intelligent operations and management</a:t>
            </a:r>
          </a:p>
          <a:p>
            <a:endParaRPr lang="en-US" dirty="0"/>
          </a:p>
          <a:p>
            <a:r>
              <a:rPr lang="en-US" dirty="0"/>
              <a:t>Machine learning models can be used to optimize data center operations, improve system performance, and reduce total cost of ownership</a:t>
            </a:r>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4</a:t>
            </a:fld>
            <a:endParaRPr lang="en-US"/>
          </a:p>
        </p:txBody>
      </p:sp>
      <p:graphicFrame>
        <p:nvGraphicFramePr>
          <p:cNvPr id="8" name="Diagram 7">
            <a:extLst>
              <a:ext uri="{FF2B5EF4-FFF2-40B4-BE49-F238E27FC236}">
                <a16:creationId xmlns:a16="http://schemas.microsoft.com/office/drawing/2014/main" id="{AAA4BC67-7ED4-4276-82A1-44D08F502080}"/>
              </a:ext>
            </a:extLst>
          </p:cNvPr>
          <p:cNvGraphicFramePr/>
          <p:nvPr>
            <p:extLst>
              <p:ext uri="{D42A27DB-BD31-4B8C-83A1-F6EECF244321}">
                <p14:modId xmlns:p14="http://schemas.microsoft.com/office/powerpoint/2010/main" val="1765068428"/>
              </p:ext>
            </p:extLst>
          </p:nvPr>
        </p:nvGraphicFramePr>
        <p:xfrm>
          <a:off x="-18271" y="6185192"/>
          <a:ext cx="5785958"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4873590"/>
      </p:ext>
    </p:extLst>
  </p:cSld>
  <p:clrMapOvr>
    <a:masterClrMapping/>
  </p:clrMapOvr>
  <mc:AlternateContent xmlns:mc="http://schemas.openxmlformats.org/markup-compatibility/2006" xmlns:p14="http://schemas.microsoft.com/office/powerpoint/2010/main">
    <mc:Choice Requires="p14">
      <p:transition spd="slow" p14:dur="2000" advTm="124008"/>
    </mc:Choice>
    <mc:Fallback xmlns="">
      <p:transition spd="slow" advTm="1240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A_圆角矩形 13">
            <a:extLst>
              <a:ext uri="{FF2B5EF4-FFF2-40B4-BE49-F238E27FC236}">
                <a16:creationId xmlns:a16="http://schemas.microsoft.com/office/drawing/2014/main" id="{79EFE019-71DE-4125-A2DC-FA250C6351AF}"/>
              </a:ext>
            </a:extLst>
          </p:cNvPr>
          <p:cNvSpPr/>
          <p:nvPr>
            <p:custDataLst>
              <p:tags r:id="rId1"/>
            </p:custDataLst>
          </p:nvPr>
        </p:nvSpPr>
        <p:spPr>
          <a:xfrm>
            <a:off x="8340197" y="2386233"/>
            <a:ext cx="3568401" cy="2568405"/>
          </a:xfrm>
          <a:prstGeom prst="roundRect">
            <a:avLst>
              <a:gd name="adj" fmla="val 3080"/>
            </a:avLst>
          </a:prstGeom>
          <a:solidFill>
            <a:srgbClr val="000000">
              <a:alpha val="50196"/>
            </a:srgbClr>
          </a:solidFill>
          <a:ln>
            <a:noFill/>
          </a:ln>
          <a:effectLst>
            <a:outerShdw blurRad="533400" sx="102000" sy="102000" algn="c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668" fontAlgn="ctr"/>
            <a:endParaRPr lang="en-US" altLang="zh-CN" sz="235">
              <a:solidFill>
                <a:prstClr val="white"/>
              </a:solidFill>
              <a:latin typeface="Arial" panose="020B0604020202020204" pitchFamily="34" charset="0"/>
              <a:ea typeface="微软雅黑" panose="020B0503020204020204" pitchFamily="34" charset="-122"/>
            </a:endParaRPr>
          </a:p>
        </p:txBody>
      </p:sp>
      <p:sp>
        <p:nvSpPr>
          <p:cNvPr id="19" name="PA_圆角矩形 13">
            <a:extLst>
              <a:ext uri="{FF2B5EF4-FFF2-40B4-BE49-F238E27FC236}">
                <a16:creationId xmlns:a16="http://schemas.microsoft.com/office/drawing/2014/main" id="{5D7D0AD0-83D8-494E-8EEA-AB5E436FF70D}"/>
              </a:ext>
            </a:extLst>
          </p:cNvPr>
          <p:cNvSpPr/>
          <p:nvPr>
            <p:custDataLst>
              <p:tags r:id="rId2"/>
            </p:custDataLst>
          </p:nvPr>
        </p:nvSpPr>
        <p:spPr>
          <a:xfrm>
            <a:off x="342719" y="2401067"/>
            <a:ext cx="3589117" cy="2508138"/>
          </a:xfrm>
          <a:prstGeom prst="roundRect">
            <a:avLst>
              <a:gd name="adj" fmla="val 3080"/>
            </a:avLst>
          </a:prstGeom>
          <a:solidFill>
            <a:srgbClr val="000000">
              <a:alpha val="50196"/>
            </a:srgbClr>
          </a:solidFill>
          <a:ln>
            <a:noFill/>
          </a:ln>
          <a:effectLst>
            <a:outerShdw blurRad="533400" sx="102000" sy="102000" algn="c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668" fontAlgn="ctr"/>
            <a:endParaRPr lang="en-US" altLang="zh-CN" sz="235">
              <a:solidFill>
                <a:prstClr val="white"/>
              </a:solidFill>
              <a:latin typeface="Arial" panose="020B0604020202020204" pitchFamily="34" charset="0"/>
              <a:ea typeface="微软雅黑" panose="020B0503020204020204" pitchFamily="34" charset="-122"/>
            </a:endParaRPr>
          </a:p>
        </p:txBody>
      </p:sp>
      <p:sp>
        <p:nvSpPr>
          <p:cNvPr id="37" name="PA-矩形 62">
            <a:extLst>
              <a:ext uri="{FF2B5EF4-FFF2-40B4-BE49-F238E27FC236}">
                <a16:creationId xmlns:a16="http://schemas.microsoft.com/office/drawing/2014/main" id="{F5E9C887-8AB1-4E1A-98A1-2F0835F25810}"/>
              </a:ext>
            </a:extLst>
          </p:cNvPr>
          <p:cNvSpPr/>
          <p:nvPr>
            <p:custDataLst>
              <p:tags r:id="rId3"/>
            </p:custDataLst>
          </p:nvPr>
        </p:nvSpPr>
        <p:spPr>
          <a:xfrm>
            <a:off x="755483" y="1713956"/>
            <a:ext cx="3053112" cy="338294"/>
          </a:xfrm>
          <a:prstGeom prst="rect">
            <a:avLst/>
          </a:prstGeom>
        </p:spPr>
        <p:txBody>
          <a:bodyPr wrap="square">
            <a:noAutofit/>
          </a:bodyPr>
          <a:lstStyle/>
          <a:p>
            <a:pPr algn="ctr" defTabSz="913668" fontAlgn="ctr"/>
            <a:r>
              <a:rPr lang="en-US" sz="1598" b="1">
                <a:solidFill>
                  <a:srgbClr val="0070C0"/>
                </a:solidFill>
                <a:latin typeface="Arial" panose="020B0604020202020204" pitchFamily="34" charset="0"/>
                <a:ea typeface="微软雅黑" panose="020B0503020204020204" pitchFamily="34" charset="-122"/>
                <a:cs typeface="Arial" panose="020B0604020202020204" pitchFamily="34" charset="0"/>
              </a:rPr>
              <a:t>Explosive data growth</a:t>
            </a:r>
          </a:p>
        </p:txBody>
      </p:sp>
      <p:grpSp>
        <p:nvGrpSpPr>
          <p:cNvPr id="38" name="组合 37">
            <a:extLst>
              <a:ext uri="{FF2B5EF4-FFF2-40B4-BE49-F238E27FC236}">
                <a16:creationId xmlns:a16="http://schemas.microsoft.com/office/drawing/2014/main" id="{1DE99595-0F9C-4478-90EC-5510422D3C9B}"/>
              </a:ext>
            </a:extLst>
          </p:cNvPr>
          <p:cNvGrpSpPr/>
          <p:nvPr/>
        </p:nvGrpSpPr>
        <p:grpSpPr>
          <a:xfrm>
            <a:off x="603644" y="5191051"/>
            <a:ext cx="3204950" cy="568857"/>
            <a:chOff x="1752240" y="4822373"/>
            <a:chExt cx="1392985" cy="569301"/>
          </a:xfrm>
        </p:grpSpPr>
        <p:sp>
          <p:nvSpPr>
            <p:cNvPr id="39" name="PA-圆角矩形 261">
              <a:extLst>
                <a:ext uri="{FF2B5EF4-FFF2-40B4-BE49-F238E27FC236}">
                  <a16:creationId xmlns:a16="http://schemas.microsoft.com/office/drawing/2014/main" id="{3B865B8F-5778-4043-A336-7700A639834D}"/>
                </a:ext>
              </a:extLst>
            </p:cNvPr>
            <p:cNvSpPr/>
            <p:nvPr>
              <p:custDataLst>
                <p:tags r:id="rId21"/>
              </p:custDataLst>
            </p:nvPr>
          </p:nvSpPr>
          <p:spPr bwMode="auto">
            <a:xfrm>
              <a:off x="1845971" y="4822373"/>
              <a:ext cx="1191209" cy="368752"/>
            </a:xfrm>
            <a:prstGeom prst="roundRect">
              <a:avLst>
                <a:gd name="adj" fmla="val 50000"/>
              </a:avLst>
            </a:prstGeom>
            <a:solidFill>
              <a:srgbClr val="00B0F0">
                <a:alpha val="33000"/>
              </a:srgbClr>
            </a:solidFill>
            <a:ln w="9525" cap="flat">
              <a:gradFill flip="none" rotWithShape="1">
                <a:gsLst>
                  <a:gs pos="0">
                    <a:srgbClr val="00B050"/>
                  </a:gs>
                  <a:gs pos="100000">
                    <a:srgbClr val="00B0F0"/>
                  </a:gs>
                </a:gsLst>
                <a:lin ang="13500000" scaled="1"/>
                <a:tileRect/>
              </a:gradFill>
              <a:prstDash val="solid"/>
              <a:miter lim="800000"/>
              <a:headEnd/>
              <a:tailEnd/>
            </a:ln>
          </p:spPr>
          <p:txBody>
            <a:bodyPr vert="horz" wrap="square" lIns="22858" tIns="11429" rIns="22858" bIns="11429" numCol="1" anchor="t" anchorCtr="0" compatLnSpc="1">
              <a:prstTxWarp prst="textNoShape">
                <a:avLst/>
              </a:prstTxWarp>
              <a:noAutofit/>
            </a:bodyPr>
            <a:lstStyle/>
            <a:p>
              <a:pPr algn="ctr" defTabSz="171385" fontAlgn="ctr"/>
              <a:endParaRPr lang="en-US" altLang="zh-CN" sz="1399" b="1" ker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PA-矩形 236">
              <a:extLst>
                <a:ext uri="{FF2B5EF4-FFF2-40B4-BE49-F238E27FC236}">
                  <a16:creationId xmlns:a16="http://schemas.microsoft.com/office/drawing/2014/main" id="{F4124281-0531-454A-9F1D-6DE14ABF3AD2}"/>
                </a:ext>
              </a:extLst>
            </p:cNvPr>
            <p:cNvSpPr/>
            <p:nvPr>
              <p:custDataLst>
                <p:tags r:id="rId22"/>
              </p:custDataLst>
            </p:nvPr>
          </p:nvSpPr>
          <p:spPr>
            <a:xfrm>
              <a:off x="1752240" y="4868250"/>
              <a:ext cx="1392985" cy="523424"/>
            </a:xfrm>
            <a:prstGeom prst="rect">
              <a:avLst/>
            </a:prstGeom>
          </p:spPr>
          <p:txBody>
            <a:bodyPr wrap="square">
              <a:noAutofit/>
            </a:bodyPr>
            <a:lstStyle/>
            <a:p>
              <a:pPr algn="ctr" defTabSz="913668" fontAlgn="ctr"/>
              <a:r>
                <a:rPr lang="en-US" sz="1399" b="1">
                  <a:solidFill>
                    <a:srgbClr val="000000"/>
                  </a:solidFill>
                  <a:latin typeface="Arial" panose="020B0604020202020204" pitchFamily="34" charset="0"/>
                  <a:ea typeface="微软雅黑" panose="020B0503020204020204" pitchFamily="34" charset="-122"/>
                  <a:cs typeface="Arial" panose="020B0604020202020204" pitchFamily="34" charset="0"/>
                </a:rPr>
                <a:t>Poor accessibility + utility</a:t>
              </a:r>
            </a:p>
          </p:txBody>
        </p:sp>
      </p:grpSp>
      <p:sp>
        <p:nvSpPr>
          <p:cNvPr id="42" name="PA-矩形 159">
            <a:extLst>
              <a:ext uri="{FF2B5EF4-FFF2-40B4-BE49-F238E27FC236}">
                <a16:creationId xmlns:a16="http://schemas.microsoft.com/office/drawing/2014/main" id="{D6DFFD86-859E-42DF-BF19-034EBE84913F}"/>
              </a:ext>
            </a:extLst>
          </p:cNvPr>
          <p:cNvSpPr/>
          <p:nvPr>
            <p:custDataLst>
              <p:tags r:id="rId4"/>
            </p:custDataLst>
          </p:nvPr>
        </p:nvSpPr>
        <p:spPr>
          <a:xfrm>
            <a:off x="8543887" y="1713956"/>
            <a:ext cx="2786565" cy="338294"/>
          </a:xfrm>
          <a:prstGeom prst="rect">
            <a:avLst/>
          </a:prstGeom>
        </p:spPr>
        <p:txBody>
          <a:bodyPr wrap="square">
            <a:noAutofit/>
          </a:bodyPr>
          <a:lstStyle/>
          <a:p>
            <a:pPr algn="ctr" defTabSz="913668" fontAlgn="ctr"/>
            <a:r>
              <a:rPr lang="en-US" sz="1598" b="1">
                <a:solidFill>
                  <a:srgbClr val="0070C0"/>
                </a:solidFill>
                <a:latin typeface="Arial" panose="020B0604020202020204" pitchFamily="34" charset="0"/>
                <a:ea typeface="微软雅黑" panose="020B0503020204020204" pitchFamily="34" charset="-122"/>
                <a:cs typeface="Arial" panose="020B0604020202020204" pitchFamily="34" charset="0"/>
              </a:rPr>
              <a:t>Complex O&amp;M</a:t>
            </a:r>
          </a:p>
        </p:txBody>
      </p:sp>
      <p:grpSp>
        <p:nvGrpSpPr>
          <p:cNvPr id="43" name="组合 42">
            <a:extLst>
              <a:ext uri="{FF2B5EF4-FFF2-40B4-BE49-F238E27FC236}">
                <a16:creationId xmlns:a16="http://schemas.microsoft.com/office/drawing/2014/main" id="{BF8C28BA-C0E4-4FEE-8C1F-D404A9A40B36}"/>
              </a:ext>
            </a:extLst>
          </p:cNvPr>
          <p:cNvGrpSpPr/>
          <p:nvPr/>
        </p:nvGrpSpPr>
        <p:grpSpPr>
          <a:xfrm>
            <a:off x="8789651" y="5236892"/>
            <a:ext cx="2503161" cy="568854"/>
            <a:chOff x="9018490" y="4790824"/>
            <a:chExt cx="1191210" cy="569298"/>
          </a:xfrm>
        </p:grpSpPr>
        <p:sp>
          <p:nvSpPr>
            <p:cNvPr id="44" name="PA-圆角矩形 263">
              <a:extLst>
                <a:ext uri="{FF2B5EF4-FFF2-40B4-BE49-F238E27FC236}">
                  <a16:creationId xmlns:a16="http://schemas.microsoft.com/office/drawing/2014/main" id="{48BA68B7-3A0D-4B82-92EE-CB6EFE630FC2}"/>
                </a:ext>
              </a:extLst>
            </p:cNvPr>
            <p:cNvSpPr/>
            <p:nvPr>
              <p:custDataLst>
                <p:tags r:id="rId19"/>
              </p:custDataLst>
            </p:nvPr>
          </p:nvSpPr>
          <p:spPr bwMode="auto">
            <a:xfrm>
              <a:off x="9018490" y="4790824"/>
              <a:ext cx="1191210" cy="368752"/>
            </a:xfrm>
            <a:prstGeom prst="roundRect">
              <a:avLst>
                <a:gd name="adj" fmla="val 50000"/>
              </a:avLst>
            </a:prstGeom>
            <a:solidFill>
              <a:srgbClr val="00B0F0">
                <a:alpha val="33000"/>
              </a:srgbClr>
            </a:solidFill>
            <a:ln w="9525" cap="flat">
              <a:gradFill flip="none" rotWithShape="1">
                <a:gsLst>
                  <a:gs pos="0">
                    <a:srgbClr val="00B050"/>
                  </a:gs>
                  <a:gs pos="100000">
                    <a:srgbClr val="00B0F0"/>
                  </a:gs>
                </a:gsLst>
                <a:lin ang="13500000" scaled="1"/>
                <a:tileRect/>
              </a:gradFill>
              <a:prstDash val="solid"/>
              <a:miter lim="800000"/>
              <a:headEnd/>
              <a:tailEnd/>
            </a:ln>
          </p:spPr>
          <p:txBody>
            <a:bodyPr vert="horz" wrap="square" lIns="22858" tIns="11429" rIns="22858" bIns="11429" numCol="1" anchor="t" anchorCtr="0" compatLnSpc="1">
              <a:prstTxWarp prst="textNoShape">
                <a:avLst/>
              </a:prstTxWarp>
              <a:noAutofit/>
            </a:bodyPr>
            <a:lstStyle/>
            <a:p>
              <a:pPr algn="ctr" defTabSz="171385" fontAlgn="ctr"/>
              <a:endParaRPr lang="en-US" altLang="zh-CN" sz="1399" b="1" ker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PA-矩形 238">
              <a:extLst>
                <a:ext uri="{FF2B5EF4-FFF2-40B4-BE49-F238E27FC236}">
                  <a16:creationId xmlns:a16="http://schemas.microsoft.com/office/drawing/2014/main" id="{25615C81-55C0-45C6-9397-BF4FE2ACE7A6}"/>
                </a:ext>
              </a:extLst>
            </p:cNvPr>
            <p:cNvSpPr/>
            <p:nvPr>
              <p:custDataLst>
                <p:tags r:id="rId20"/>
              </p:custDataLst>
            </p:nvPr>
          </p:nvSpPr>
          <p:spPr>
            <a:xfrm>
              <a:off x="9137312" y="4836698"/>
              <a:ext cx="953566" cy="523424"/>
            </a:xfrm>
            <a:prstGeom prst="rect">
              <a:avLst/>
            </a:prstGeom>
          </p:spPr>
          <p:txBody>
            <a:bodyPr wrap="square">
              <a:noAutofit/>
            </a:bodyPr>
            <a:lstStyle/>
            <a:p>
              <a:pPr algn="ctr" defTabSz="913668" fontAlgn="ctr"/>
              <a:r>
                <a:rPr lang="en-US" sz="1399" b="1">
                  <a:solidFill>
                    <a:srgbClr val="000000"/>
                  </a:solidFill>
                  <a:latin typeface="Arial" panose="020B0604020202020204" pitchFamily="34" charset="0"/>
                  <a:ea typeface="微软雅黑" panose="020B0503020204020204" pitchFamily="34" charset="-122"/>
                  <a:cs typeface="Arial" panose="020B0604020202020204" pitchFamily="34" charset="0"/>
                </a:rPr>
                <a:t>Low O&amp;M efficiency</a:t>
              </a:r>
            </a:p>
          </p:txBody>
        </p:sp>
      </p:grpSp>
      <p:sp>
        <p:nvSpPr>
          <p:cNvPr id="46" name="PA_圆角矩形 13">
            <a:extLst>
              <a:ext uri="{FF2B5EF4-FFF2-40B4-BE49-F238E27FC236}">
                <a16:creationId xmlns:a16="http://schemas.microsoft.com/office/drawing/2014/main" id="{45E5FAAE-2498-41F6-8D64-B0E1CA2040F0}"/>
              </a:ext>
            </a:extLst>
          </p:cNvPr>
          <p:cNvSpPr/>
          <p:nvPr>
            <p:custDataLst>
              <p:tags r:id="rId5"/>
            </p:custDataLst>
          </p:nvPr>
        </p:nvSpPr>
        <p:spPr>
          <a:xfrm>
            <a:off x="4035014" y="2397512"/>
            <a:ext cx="4191609" cy="2568405"/>
          </a:xfrm>
          <a:prstGeom prst="roundRect">
            <a:avLst>
              <a:gd name="adj" fmla="val 3080"/>
            </a:avLst>
          </a:prstGeom>
          <a:solidFill>
            <a:srgbClr val="000000">
              <a:alpha val="50196"/>
            </a:srgbClr>
          </a:solidFill>
          <a:ln>
            <a:noFill/>
          </a:ln>
          <a:effectLst>
            <a:outerShdw blurRad="533400" sx="102000" sy="102000" algn="c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668" fontAlgn="ctr"/>
            <a:endParaRPr lang="en-US" altLang="zh-CN" sz="235">
              <a:solidFill>
                <a:prstClr val="white"/>
              </a:solidFill>
              <a:latin typeface="Arial" panose="020B0604020202020204" pitchFamily="34" charset="0"/>
              <a:ea typeface="微软雅黑" panose="020B0503020204020204" pitchFamily="34" charset="-122"/>
            </a:endParaRPr>
          </a:p>
        </p:txBody>
      </p:sp>
      <p:sp>
        <p:nvSpPr>
          <p:cNvPr id="47" name="PA-矩形 155">
            <a:extLst>
              <a:ext uri="{FF2B5EF4-FFF2-40B4-BE49-F238E27FC236}">
                <a16:creationId xmlns:a16="http://schemas.microsoft.com/office/drawing/2014/main" id="{3595E5CE-1F50-40B8-8EB1-D9DAE07FC8E3}"/>
              </a:ext>
            </a:extLst>
          </p:cNvPr>
          <p:cNvSpPr/>
          <p:nvPr>
            <p:custDataLst>
              <p:tags r:id="rId6"/>
            </p:custDataLst>
          </p:nvPr>
        </p:nvSpPr>
        <p:spPr>
          <a:xfrm>
            <a:off x="4506416" y="1713956"/>
            <a:ext cx="3210287" cy="338294"/>
          </a:xfrm>
          <a:prstGeom prst="rect">
            <a:avLst/>
          </a:prstGeom>
        </p:spPr>
        <p:txBody>
          <a:bodyPr wrap="square">
            <a:noAutofit/>
          </a:bodyPr>
          <a:lstStyle/>
          <a:p>
            <a:pPr algn="ctr" defTabSz="913668" fontAlgn="ctr"/>
            <a:r>
              <a:rPr lang="en-US" sz="1598" b="1">
                <a:solidFill>
                  <a:srgbClr val="0070C0"/>
                </a:solidFill>
                <a:latin typeface="Arial" panose="020B0604020202020204" pitchFamily="34" charset="0"/>
                <a:ea typeface="微软雅黑" panose="020B0503020204020204" pitchFamily="34" charset="-122"/>
                <a:cs typeface="Arial" panose="020B0604020202020204" pitchFamily="34" charset="0"/>
              </a:rPr>
              <a:t>Diversified applications</a:t>
            </a:r>
          </a:p>
        </p:txBody>
      </p:sp>
      <p:sp>
        <p:nvSpPr>
          <p:cNvPr id="58" name="PA-文本框 55">
            <a:extLst>
              <a:ext uri="{FF2B5EF4-FFF2-40B4-BE49-F238E27FC236}">
                <a16:creationId xmlns:a16="http://schemas.microsoft.com/office/drawing/2014/main" id="{D29FE805-6D99-4570-8AE4-CFCF9D129D91}"/>
              </a:ext>
            </a:extLst>
          </p:cNvPr>
          <p:cNvSpPr txBox="1"/>
          <p:nvPr>
            <p:custDataLst>
              <p:tags r:id="rId7"/>
            </p:custDataLst>
          </p:nvPr>
        </p:nvSpPr>
        <p:spPr>
          <a:xfrm>
            <a:off x="10755227" y="3328171"/>
            <a:ext cx="1153372" cy="138391"/>
          </a:xfrm>
          <a:prstGeom prst="rect">
            <a:avLst/>
          </a:prstGeom>
          <a:noFill/>
          <a:ln>
            <a:noFill/>
          </a:ln>
        </p:spPr>
        <p:txBody>
          <a:bodyPr wrap="square" lIns="0" tIns="0" rIns="0" bIns="0" rtlCol="0">
            <a:noAutofit/>
          </a:bodyPr>
          <a:lstStyle>
            <a:defPPr>
              <a:defRPr lang="zh-CN"/>
            </a:defPPr>
            <a:lvl1pPr algn="ctr" defTabSz="1215027">
              <a:defRPr sz="1100" b="1" kern="0">
                <a:solidFill>
                  <a:prstClr val="white"/>
                </a:solidFill>
                <a:latin typeface="微软雅黑" panose="020B0503020204020204" pitchFamily="34" charset="-122"/>
                <a:ea typeface="微软雅黑" panose="020B0503020204020204" pitchFamily="34" charset="-122"/>
              </a:defRPr>
            </a:lvl1pPr>
          </a:lstStyle>
          <a:p>
            <a:pPr algn="l" defTabSz="1214541" fontAlgn="ctr"/>
            <a:r>
              <a:rPr lang="en-US" sz="900" b="0">
                <a:latin typeface="Arial" panose="020B0604020202020204" pitchFamily="34" charset="0"/>
                <a:cs typeface="Arial" panose="020B0604020202020204" pitchFamily="34" charset="0"/>
                <a:sym typeface="Arial" panose="020B0604020202020204" pitchFamily="34" charset="0"/>
              </a:rPr>
              <a:t>Continuous alarms</a:t>
            </a:r>
          </a:p>
        </p:txBody>
      </p:sp>
      <p:sp>
        <p:nvSpPr>
          <p:cNvPr id="82" name="PA-文本框 67">
            <a:extLst>
              <a:ext uri="{FF2B5EF4-FFF2-40B4-BE49-F238E27FC236}">
                <a16:creationId xmlns:a16="http://schemas.microsoft.com/office/drawing/2014/main" id="{5C4A7EDC-8FB4-473D-AF4D-0FB86AE00A9B}"/>
              </a:ext>
            </a:extLst>
          </p:cNvPr>
          <p:cNvSpPr txBox="1"/>
          <p:nvPr>
            <p:custDataLst>
              <p:tags r:id="rId8"/>
            </p:custDataLst>
          </p:nvPr>
        </p:nvSpPr>
        <p:spPr>
          <a:xfrm>
            <a:off x="10608615" y="2933388"/>
            <a:ext cx="1091199" cy="138391"/>
          </a:xfrm>
          <a:prstGeom prst="rect">
            <a:avLst/>
          </a:prstGeom>
          <a:noFill/>
          <a:ln>
            <a:noFill/>
          </a:ln>
        </p:spPr>
        <p:txBody>
          <a:bodyPr wrap="square" lIns="0" tIns="0" rIns="0" bIns="0" rtlCol="0">
            <a:noAutofit/>
          </a:bodyPr>
          <a:lstStyle/>
          <a:p>
            <a:pPr defTabSz="296712" fontAlgn="ctr">
              <a:defRPr/>
            </a:pPr>
            <a:r>
              <a:rPr lang="en-US" sz="90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Insufficient capacity</a:t>
            </a:r>
          </a:p>
        </p:txBody>
      </p:sp>
      <p:sp>
        <p:nvSpPr>
          <p:cNvPr id="120" name="PA-文本框 61">
            <a:extLst>
              <a:ext uri="{FF2B5EF4-FFF2-40B4-BE49-F238E27FC236}">
                <a16:creationId xmlns:a16="http://schemas.microsoft.com/office/drawing/2014/main" id="{4BE49253-9512-4F96-8470-5A6CF5868295}"/>
              </a:ext>
            </a:extLst>
          </p:cNvPr>
          <p:cNvSpPr txBox="1"/>
          <p:nvPr>
            <p:custDataLst>
              <p:tags r:id="rId9"/>
            </p:custDataLst>
          </p:nvPr>
        </p:nvSpPr>
        <p:spPr>
          <a:xfrm>
            <a:off x="8381156" y="3328171"/>
            <a:ext cx="714802" cy="138391"/>
          </a:xfrm>
          <a:prstGeom prst="rect">
            <a:avLst/>
          </a:prstGeom>
          <a:noFill/>
          <a:ln>
            <a:noFill/>
          </a:ln>
        </p:spPr>
        <p:txBody>
          <a:bodyPr wrap="square" lIns="0" tIns="0" rIns="0" bIns="0" rtlCol="0">
            <a:noAutofit/>
          </a:bodyPr>
          <a:lstStyle>
            <a:defPPr>
              <a:defRPr lang="zh-CN"/>
            </a:defPPr>
            <a:lvl1pPr algn="ctr" defTabSz="1215027">
              <a:defRPr sz="1100" b="1" kern="0">
                <a:solidFill>
                  <a:prstClr val="white"/>
                </a:solidFill>
                <a:latin typeface="微软雅黑" panose="020B0503020204020204" pitchFamily="34" charset="-122"/>
                <a:ea typeface="微软雅黑" panose="020B0503020204020204" pitchFamily="34" charset="-122"/>
              </a:defRPr>
            </a:lvl1pPr>
          </a:lstStyle>
          <a:p>
            <a:pPr algn="r" defTabSz="1214541" fontAlgn="ctr"/>
            <a:r>
              <a:rPr lang="en-US" sz="900" b="0">
                <a:latin typeface="Arial" panose="020B0604020202020204" pitchFamily="34" charset="0"/>
                <a:cs typeface="Arial" panose="020B0604020202020204" pitchFamily="34" charset="0"/>
                <a:sym typeface="Arial" panose="020B0604020202020204" pitchFamily="34" charset="0"/>
              </a:rPr>
              <a:t>Task change</a:t>
            </a:r>
          </a:p>
        </p:txBody>
      </p:sp>
      <p:sp>
        <p:nvSpPr>
          <p:cNvPr id="121" name="PA-文本框 71">
            <a:extLst>
              <a:ext uri="{FF2B5EF4-FFF2-40B4-BE49-F238E27FC236}">
                <a16:creationId xmlns:a16="http://schemas.microsoft.com/office/drawing/2014/main" id="{0531D283-4608-465D-80DC-8FCC3BA6F27D}"/>
              </a:ext>
            </a:extLst>
          </p:cNvPr>
          <p:cNvSpPr txBox="1"/>
          <p:nvPr>
            <p:custDataLst>
              <p:tags r:id="rId10"/>
            </p:custDataLst>
          </p:nvPr>
        </p:nvSpPr>
        <p:spPr>
          <a:xfrm>
            <a:off x="8534463" y="2933388"/>
            <a:ext cx="679897" cy="276891"/>
          </a:xfrm>
          <a:prstGeom prst="rect">
            <a:avLst/>
          </a:prstGeom>
          <a:noFill/>
          <a:ln>
            <a:noFill/>
          </a:ln>
        </p:spPr>
        <p:txBody>
          <a:bodyPr wrap="square" lIns="0" tIns="0" rIns="0" bIns="0" rtlCol="0">
            <a:noAutofit/>
          </a:bodyPr>
          <a:lstStyle>
            <a:defPPr>
              <a:defRPr lang="zh-CN"/>
            </a:defPPr>
            <a:lvl1pPr algn="ctr" defTabSz="1215027">
              <a:defRPr sz="1100" b="1" kern="0">
                <a:solidFill>
                  <a:prstClr val="white"/>
                </a:solidFill>
                <a:latin typeface="微软雅黑" panose="020B0503020204020204" pitchFamily="34" charset="-122"/>
                <a:ea typeface="微软雅黑" panose="020B0503020204020204" pitchFamily="34" charset="-122"/>
              </a:defRPr>
            </a:lvl1pPr>
          </a:lstStyle>
          <a:p>
            <a:pPr algn="r" defTabSz="1214541" fontAlgn="ctr"/>
            <a:r>
              <a:rPr lang="en-US" sz="900" b="0">
                <a:latin typeface="Arial" panose="020B0604020202020204" pitchFamily="34" charset="0"/>
                <a:cs typeface="Arial" panose="020B0604020202020204" pitchFamily="34" charset="0"/>
                <a:sym typeface="Arial" panose="020B0604020202020204" pitchFamily="34" charset="0"/>
              </a:rPr>
              <a:t>Insufficient performance</a:t>
            </a:r>
          </a:p>
        </p:txBody>
      </p:sp>
      <p:sp>
        <p:nvSpPr>
          <p:cNvPr id="122" name="PA-文本框 67">
            <a:extLst>
              <a:ext uri="{FF2B5EF4-FFF2-40B4-BE49-F238E27FC236}">
                <a16:creationId xmlns:a16="http://schemas.microsoft.com/office/drawing/2014/main" id="{848718E7-C6C7-47F4-8429-3D191F4E7A5A}"/>
              </a:ext>
            </a:extLst>
          </p:cNvPr>
          <p:cNvSpPr txBox="1"/>
          <p:nvPr>
            <p:custDataLst>
              <p:tags r:id="rId11"/>
            </p:custDataLst>
          </p:nvPr>
        </p:nvSpPr>
        <p:spPr>
          <a:xfrm>
            <a:off x="9219843" y="2501714"/>
            <a:ext cx="1442064" cy="138391"/>
          </a:xfrm>
          <a:prstGeom prst="rect">
            <a:avLst/>
          </a:prstGeom>
          <a:noFill/>
          <a:ln>
            <a:noFill/>
          </a:ln>
        </p:spPr>
        <p:txBody>
          <a:bodyPr wrap="square" lIns="0" tIns="0" rIns="0" bIns="0" rtlCol="0">
            <a:noAutofit/>
          </a:bodyPr>
          <a:lstStyle/>
          <a:p>
            <a:pPr algn="ctr" defTabSz="296712" fontAlgn="ctr">
              <a:defRPr/>
            </a:pPr>
            <a:r>
              <a:rPr lang="en-US" sz="90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Fault analytics</a:t>
            </a:r>
          </a:p>
        </p:txBody>
      </p:sp>
      <p:sp>
        <p:nvSpPr>
          <p:cNvPr id="125" name="PA-文本框 173">
            <a:extLst>
              <a:ext uri="{FF2B5EF4-FFF2-40B4-BE49-F238E27FC236}">
                <a16:creationId xmlns:a16="http://schemas.microsoft.com/office/drawing/2014/main" id="{AEB71492-F8FD-4A1A-964C-BB2B658F757E}"/>
              </a:ext>
            </a:extLst>
          </p:cNvPr>
          <p:cNvSpPr txBox="1"/>
          <p:nvPr>
            <p:custDataLst>
              <p:tags r:id="rId12"/>
            </p:custDataLst>
          </p:nvPr>
        </p:nvSpPr>
        <p:spPr>
          <a:xfrm>
            <a:off x="9004812" y="4094718"/>
            <a:ext cx="1872125" cy="230652"/>
          </a:xfrm>
          <a:prstGeom prst="rect">
            <a:avLst/>
          </a:prstGeom>
          <a:noFill/>
        </p:spPr>
        <p:txBody>
          <a:bodyPr wrap="square" rtlCol="0">
            <a:noAutofit/>
          </a:bodyPr>
          <a:lstStyle/>
          <a:p>
            <a:pPr algn="ctr" defTabSz="111674" fontAlgn="ctr"/>
            <a:r>
              <a:rPr lang="en-US" sz="90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Export report</a:t>
            </a:r>
          </a:p>
        </p:txBody>
      </p:sp>
      <p:sp>
        <p:nvSpPr>
          <p:cNvPr id="126" name="PA-文本框 52">
            <a:extLst>
              <a:ext uri="{FF2B5EF4-FFF2-40B4-BE49-F238E27FC236}">
                <a16:creationId xmlns:a16="http://schemas.microsoft.com/office/drawing/2014/main" id="{34491A8A-D1EC-4E36-94E0-638C9BF6A80C}"/>
              </a:ext>
            </a:extLst>
          </p:cNvPr>
          <p:cNvSpPr txBox="1"/>
          <p:nvPr>
            <p:custDataLst>
              <p:tags r:id="rId13"/>
            </p:custDataLst>
          </p:nvPr>
        </p:nvSpPr>
        <p:spPr>
          <a:xfrm>
            <a:off x="10595610" y="3749290"/>
            <a:ext cx="981691" cy="138391"/>
          </a:xfrm>
          <a:prstGeom prst="rect">
            <a:avLst/>
          </a:prstGeom>
          <a:noFill/>
          <a:ln>
            <a:noFill/>
          </a:ln>
        </p:spPr>
        <p:txBody>
          <a:bodyPr wrap="square" lIns="0" tIns="0" rIns="0" bIns="0" rtlCol="0">
            <a:noAutofit/>
          </a:bodyPr>
          <a:lstStyle>
            <a:defPPr>
              <a:defRPr lang="zh-CN"/>
            </a:defPPr>
            <a:lvl1pPr algn="ctr" defTabSz="1215027">
              <a:defRPr sz="1100" b="1" kern="0">
                <a:solidFill>
                  <a:prstClr val="white"/>
                </a:solidFill>
                <a:latin typeface="微软雅黑" panose="020B0503020204020204" pitchFamily="34" charset="-122"/>
                <a:ea typeface="微软雅黑" panose="020B0503020204020204" pitchFamily="34" charset="-122"/>
              </a:defRPr>
            </a:lvl1pPr>
          </a:lstStyle>
          <a:p>
            <a:pPr algn="l" defTabSz="1214541" fontAlgn="ctr"/>
            <a:r>
              <a:rPr lang="en-US" sz="900" b="0">
                <a:latin typeface="Arial" panose="020B0604020202020204" pitchFamily="34" charset="0"/>
                <a:cs typeface="Arial" panose="020B0604020202020204" pitchFamily="34" charset="0"/>
                <a:sym typeface="Arial" panose="020B0604020202020204" pitchFamily="34" charset="0"/>
              </a:rPr>
              <a:t>Fault locating</a:t>
            </a:r>
          </a:p>
        </p:txBody>
      </p:sp>
      <p:sp>
        <p:nvSpPr>
          <p:cNvPr id="127" name="PA-文本框 52">
            <a:extLst>
              <a:ext uri="{FF2B5EF4-FFF2-40B4-BE49-F238E27FC236}">
                <a16:creationId xmlns:a16="http://schemas.microsoft.com/office/drawing/2014/main" id="{A1FF4925-5C32-4BAD-9104-53DF6715B83E}"/>
              </a:ext>
            </a:extLst>
          </p:cNvPr>
          <p:cNvSpPr txBox="1"/>
          <p:nvPr>
            <p:custDataLst>
              <p:tags r:id="rId14"/>
            </p:custDataLst>
          </p:nvPr>
        </p:nvSpPr>
        <p:spPr>
          <a:xfrm>
            <a:off x="8645623" y="3749290"/>
            <a:ext cx="600353" cy="276891"/>
          </a:xfrm>
          <a:prstGeom prst="rect">
            <a:avLst/>
          </a:prstGeom>
          <a:noFill/>
          <a:ln>
            <a:noFill/>
          </a:ln>
        </p:spPr>
        <p:txBody>
          <a:bodyPr wrap="square" lIns="0" tIns="0" rIns="0" bIns="0" rtlCol="0">
            <a:noAutofit/>
          </a:bodyPr>
          <a:lstStyle>
            <a:defPPr>
              <a:defRPr lang="zh-CN"/>
            </a:defPPr>
            <a:lvl1pPr algn="ctr" defTabSz="1215027">
              <a:defRPr sz="1100" b="1" kern="0">
                <a:solidFill>
                  <a:prstClr val="white"/>
                </a:solidFill>
                <a:latin typeface="微软雅黑" panose="020B0503020204020204" pitchFamily="34" charset="-122"/>
                <a:ea typeface="微软雅黑" panose="020B0503020204020204" pitchFamily="34" charset="-122"/>
              </a:defRPr>
            </a:lvl1pPr>
          </a:lstStyle>
          <a:p>
            <a:pPr algn="r" defTabSz="1214541" fontAlgn="ctr"/>
            <a:r>
              <a:rPr lang="en-US" sz="900" b="0">
                <a:latin typeface="Arial" panose="020B0604020202020204" pitchFamily="34" charset="0"/>
                <a:cs typeface="Arial" panose="020B0604020202020204" pitchFamily="34" charset="0"/>
                <a:sym typeface="Arial" panose="020B0604020202020204" pitchFamily="34" charset="0"/>
              </a:rPr>
              <a:t>Fault reporting</a:t>
            </a:r>
          </a:p>
        </p:txBody>
      </p:sp>
      <p:sp>
        <p:nvSpPr>
          <p:cNvPr id="129" name="PA_椭圆 36">
            <a:extLst>
              <a:ext uri="{FF2B5EF4-FFF2-40B4-BE49-F238E27FC236}">
                <a16:creationId xmlns:a16="http://schemas.microsoft.com/office/drawing/2014/main" id="{9C4DF7D9-6CE6-4EA4-9038-2DAD08373C22}"/>
              </a:ext>
            </a:extLst>
          </p:cNvPr>
          <p:cNvSpPr/>
          <p:nvPr>
            <p:custDataLst>
              <p:tags r:id="rId15"/>
            </p:custDataLst>
          </p:nvPr>
        </p:nvSpPr>
        <p:spPr>
          <a:xfrm>
            <a:off x="9492258" y="2963924"/>
            <a:ext cx="848134" cy="848134"/>
          </a:xfrm>
          <a:prstGeom prst="ellipse">
            <a:avLst/>
          </a:prstGeom>
          <a:gradFill flip="none" rotWithShape="1">
            <a:gsLst>
              <a:gs pos="0">
                <a:srgbClr val="0BD0EB">
                  <a:alpha val="20000"/>
                </a:srgbClr>
              </a:gs>
              <a:gs pos="100000">
                <a:srgbClr val="111CFF">
                  <a:alpha val="5000"/>
                </a:srgbClr>
              </a:gs>
            </a:gsLst>
            <a:lin ang="8100000" scaled="1"/>
            <a:tileRect/>
          </a:gradFill>
          <a:ln w="12700" cap="rnd">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127549" fontAlgn="ctr"/>
            <a:endParaRPr lang="en-US" altLang="zh-CN" sz="10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54" name="组合 153">
            <a:extLst>
              <a:ext uri="{FF2B5EF4-FFF2-40B4-BE49-F238E27FC236}">
                <a16:creationId xmlns:a16="http://schemas.microsoft.com/office/drawing/2014/main" id="{FC4C273B-03E1-4B6E-97AA-981035C68367}"/>
              </a:ext>
            </a:extLst>
          </p:cNvPr>
          <p:cNvGrpSpPr/>
          <p:nvPr/>
        </p:nvGrpSpPr>
        <p:grpSpPr>
          <a:xfrm>
            <a:off x="4543246" y="5236892"/>
            <a:ext cx="3449382" cy="784214"/>
            <a:chOff x="5542084" y="4822373"/>
            <a:chExt cx="1191210" cy="784826"/>
          </a:xfrm>
        </p:grpSpPr>
        <p:sp>
          <p:nvSpPr>
            <p:cNvPr id="155" name="PA-圆角矩形 262">
              <a:extLst>
                <a:ext uri="{FF2B5EF4-FFF2-40B4-BE49-F238E27FC236}">
                  <a16:creationId xmlns:a16="http://schemas.microsoft.com/office/drawing/2014/main" id="{B105642E-E749-48FF-9F69-2B0A8409C196}"/>
                </a:ext>
              </a:extLst>
            </p:cNvPr>
            <p:cNvSpPr/>
            <p:nvPr>
              <p:custDataLst>
                <p:tags r:id="rId17"/>
              </p:custDataLst>
            </p:nvPr>
          </p:nvSpPr>
          <p:spPr bwMode="auto">
            <a:xfrm>
              <a:off x="5542084" y="4822373"/>
              <a:ext cx="1191210" cy="368752"/>
            </a:xfrm>
            <a:prstGeom prst="roundRect">
              <a:avLst>
                <a:gd name="adj" fmla="val 50000"/>
              </a:avLst>
            </a:prstGeom>
            <a:solidFill>
              <a:srgbClr val="00B0F0">
                <a:alpha val="33000"/>
              </a:srgbClr>
            </a:solidFill>
            <a:ln w="9525" cap="flat">
              <a:gradFill flip="none" rotWithShape="1">
                <a:gsLst>
                  <a:gs pos="0">
                    <a:srgbClr val="00B050"/>
                  </a:gs>
                  <a:gs pos="100000">
                    <a:srgbClr val="00B0F0"/>
                  </a:gs>
                </a:gsLst>
                <a:lin ang="13500000" scaled="1"/>
                <a:tileRect/>
              </a:gradFill>
              <a:prstDash val="solid"/>
              <a:miter lim="800000"/>
              <a:headEnd/>
              <a:tailEnd/>
            </a:ln>
          </p:spPr>
          <p:txBody>
            <a:bodyPr vert="horz" wrap="square" lIns="22858" tIns="11429" rIns="22858" bIns="11429" numCol="1" anchor="t" anchorCtr="0" compatLnSpc="1">
              <a:prstTxWarp prst="textNoShape">
                <a:avLst/>
              </a:prstTxWarp>
              <a:noAutofit/>
            </a:bodyPr>
            <a:lstStyle/>
            <a:p>
              <a:pPr algn="ctr" defTabSz="171385" fontAlgn="ctr"/>
              <a:endParaRPr lang="en-US" altLang="zh-CN" sz="1399" b="1" ker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PA-矩形 237">
              <a:extLst>
                <a:ext uri="{FF2B5EF4-FFF2-40B4-BE49-F238E27FC236}">
                  <a16:creationId xmlns:a16="http://schemas.microsoft.com/office/drawing/2014/main" id="{DAA616B9-97D4-4A5D-907F-C15193B5B4B4}"/>
                </a:ext>
              </a:extLst>
            </p:cNvPr>
            <p:cNvSpPr/>
            <p:nvPr>
              <p:custDataLst>
                <p:tags r:id="rId18"/>
              </p:custDataLst>
            </p:nvPr>
          </p:nvSpPr>
          <p:spPr>
            <a:xfrm>
              <a:off x="5579730" y="4868247"/>
              <a:ext cx="1115918" cy="738952"/>
            </a:xfrm>
            <a:prstGeom prst="rect">
              <a:avLst/>
            </a:prstGeom>
          </p:spPr>
          <p:txBody>
            <a:bodyPr wrap="square">
              <a:noAutofit/>
            </a:bodyPr>
            <a:lstStyle/>
            <a:p>
              <a:pPr algn="ctr" defTabSz="913668" fontAlgn="ctr"/>
              <a:r>
                <a:rPr lang="en-US" sz="1399" b="1">
                  <a:solidFill>
                    <a:srgbClr val="000000"/>
                  </a:solidFill>
                  <a:latin typeface="Arial" panose="020B0604020202020204" pitchFamily="34" charset="0"/>
                  <a:ea typeface="微软雅黑" panose="020B0503020204020204" pitchFamily="34" charset="-122"/>
                  <a:cs typeface="Arial" panose="020B0604020202020204" pitchFamily="34" charset="0"/>
                </a:rPr>
                <a:t>Insufficient management capability</a:t>
              </a:r>
            </a:p>
          </p:txBody>
        </p:sp>
      </p:grpSp>
      <p:pic>
        <p:nvPicPr>
          <p:cNvPr id="236" name="图片 23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528604" y="3084392"/>
            <a:ext cx="745037" cy="478686"/>
          </a:xfrm>
          <a:prstGeom prst="rect">
            <a:avLst/>
          </a:prstGeom>
        </p:spPr>
      </p:pic>
      <p:sp>
        <p:nvSpPr>
          <p:cNvPr id="237" name="PA-图形 11">
            <a:extLst>
              <a:ext uri="{FF2B5EF4-FFF2-40B4-BE49-F238E27FC236}">
                <a16:creationId xmlns:a16="http://schemas.microsoft.com/office/drawing/2014/main" id="{A5B57033-7927-46F9-B99F-4FFEBD29B203}"/>
              </a:ext>
            </a:extLst>
          </p:cNvPr>
          <p:cNvSpPr/>
          <p:nvPr>
            <p:custDataLst>
              <p:tags r:id="rId16"/>
            </p:custDataLst>
          </p:nvPr>
        </p:nvSpPr>
        <p:spPr>
          <a:xfrm>
            <a:off x="9342683" y="3723782"/>
            <a:ext cx="163953" cy="163953"/>
          </a:xfrm>
          <a:custGeom>
            <a:avLst/>
            <a:gdLst>
              <a:gd name="connsiteX0" fmla="*/ 232551 w 316130"/>
              <a:gd name="connsiteY0" fmla="*/ 316326 h 316130"/>
              <a:gd name="connsiteX1" fmla="*/ 167270 w 316130"/>
              <a:gd name="connsiteY1" fmla="*/ 291351 h 316130"/>
              <a:gd name="connsiteX2" fmla="*/ 92189 w 316130"/>
              <a:gd name="connsiteY2" fmla="*/ 231919 h 316130"/>
              <a:gd name="connsiteX3" fmla="*/ 92031 w 316130"/>
              <a:gd name="connsiteY3" fmla="*/ 231761 h 316130"/>
              <a:gd name="connsiteX4" fmla="*/ 84444 w 316130"/>
              <a:gd name="connsiteY4" fmla="*/ 224174 h 316130"/>
              <a:gd name="connsiteX5" fmla="*/ 25012 w 316130"/>
              <a:gd name="connsiteY5" fmla="*/ 149093 h 316130"/>
              <a:gd name="connsiteX6" fmla="*/ 196 w 316130"/>
              <a:gd name="connsiteY6" fmla="*/ 83970 h 316130"/>
              <a:gd name="connsiteX7" fmla="*/ 22483 w 316130"/>
              <a:gd name="connsiteY7" fmla="*/ 30070 h 316130"/>
              <a:gd name="connsiteX8" fmla="*/ 61525 w 316130"/>
              <a:gd name="connsiteY8" fmla="*/ 196 h 316130"/>
              <a:gd name="connsiteX9" fmla="*/ 83812 w 316130"/>
              <a:gd name="connsiteY9" fmla="*/ 13789 h 316130"/>
              <a:gd name="connsiteX10" fmla="*/ 104519 w 316130"/>
              <a:gd name="connsiteY10" fmla="*/ 39554 h 316130"/>
              <a:gd name="connsiteX11" fmla="*/ 122064 w 316130"/>
              <a:gd name="connsiteY11" fmla="*/ 68005 h 316130"/>
              <a:gd name="connsiteX12" fmla="*/ 130283 w 316130"/>
              <a:gd name="connsiteY12" fmla="*/ 91399 h 316130"/>
              <a:gd name="connsiteX13" fmla="*/ 119851 w 316130"/>
              <a:gd name="connsiteY13" fmla="*/ 108628 h 316130"/>
              <a:gd name="connsiteX14" fmla="*/ 104677 w 316130"/>
              <a:gd name="connsiteY14" fmla="*/ 116373 h 316130"/>
              <a:gd name="connsiteX15" fmla="*/ 93296 w 316130"/>
              <a:gd name="connsiteY15" fmla="*/ 122064 h 316130"/>
              <a:gd name="connsiteX16" fmla="*/ 106257 w 316130"/>
              <a:gd name="connsiteY16" fmla="*/ 146090 h 316130"/>
              <a:gd name="connsiteX17" fmla="*/ 135025 w 316130"/>
              <a:gd name="connsiteY17" fmla="*/ 181496 h 316130"/>
              <a:gd name="connsiteX18" fmla="*/ 170432 w 316130"/>
              <a:gd name="connsiteY18" fmla="*/ 210264 h 316130"/>
              <a:gd name="connsiteX19" fmla="*/ 194458 w 316130"/>
              <a:gd name="connsiteY19" fmla="*/ 223225 h 316130"/>
              <a:gd name="connsiteX20" fmla="*/ 200148 w 316130"/>
              <a:gd name="connsiteY20" fmla="*/ 211845 h 316130"/>
              <a:gd name="connsiteX21" fmla="*/ 207893 w 316130"/>
              <a:gd name="connsiteY21" fmla="*/ 196670 h 316130"/>
              <a:gd name="connsiteX22" fmla="*/ 225122 w 316130"/>
              <a:gd name="connsiteY22" fmla="*/ 186238 h 316130"/>
              <a:gd name="connsiteX23" fmla="*/ 248516 w 316130"/>
              <a:gd name="connsiteY23" fmla="*/ 194458 h 316130"/>
              <a:gd name="connsiteX24" fmla="*/ 276967 w 316130"/>
              <a:gd name="connsiteY24" fmla="*/ 212003 h 316130"/>
              <a:gd name="connsiteX25" fmla="*/ 302732 w 316130"/>
              <a:gd name="connsiteY25" fmla="*/ 232709 h 316130"/>
              <a:gd name="connsiteX26" fmla="*/ 316326 w 316130"/>
              <a:gd name="connsiteY26" fmla="*/ 254996 h 316130"/>
              <a:gd name="connsiteX27" fmla="*/ 286609 w 316130"/>
              <a:gd name="connsiteY27" fmla="*/ 294038 h 316130"/>
              <a:gd name="connsiteX28" fmla="*/ 232551 w 316130"/>
              <a:gd name="connsiteY28" fmla="*/ 316326 h 316130"/>
              <a:gd name="connsiteX29" fmla="*/ 232551 w 316130"/>
              <a:gd name="connsiteY29" fmla="*/ 316326 h 316130"/>
              <a:gd name="connsiteX30" fmla="*/ 105309 w 316130"/>
              <a:gd name="connsiteY30" fmla="*/ 218483 h 316130"/>
              <a:gd name="connsiteX31" fmla="*/ 177228 w 316130"/>
              <a:gd name="connsiteY31" fmla="*/ 275387 h 316130"/>
              <a:gd name="connsiteX32" fmla="*/ 232709 w 316130"/>
              <a:gd name="connsiteY32" fmla="*/ 297674 h 316130"/>
              <a:gd name="connsiteX33" fmla="*/ 274596 w 316130"/>
              <a:gd name="connsiteY33" fmla="*/ 279813 h 316130"/>
              <a:gd name="connsiteX34" fmla="*/ 291667 w 316130"/>
              <a:gd name="connsiteY34" fmla="*/ 264322 h 316130"/>
              <a:gd name="connsiteX35" fmla="*/ 297674 w 316130"/>
              <a:gd name="connsiteY35" fmla="*/ 255313 h 316130"/>
              <a:gd name="connsiteX36" fmla="*/ 264796 w 316130"/>
              <a:gd name="connsiteY36" fmla="*/ 226229 h 316130"/>
              <a:gd name="connsiteX37" fmla="*/ 239822 w 316130"/>
              <a:gd name="connsiteY37" fmla="*/ 210896 h 316130"/>
              <a:gd name="connsiteX38" fmla="*/ 225438 w 316130"/>
              <a:gd name="connsiteY38" fmla="*/ 204890 h 316130"/>
              <a:gd name="connsiteX39" fmla="*/ 222435 w 316130"/>
              <a:gd name="connsiteY39" fmla="*/ 208683 h 316130"/>
              <a:gd name="connsiteX40" fmla="*/ 217377 w 316130"/>
              <a:gd name="connsiteY40" fmla="*/ 219274 h 316130"/>
              <a:gd name="connsiteX41" fmla="*/ 210738 w 316130"/>
              <a:gd name="connsiteY41" fmla="*/ 232551 h 316130"/>
              <a:gd name="connsiteX42" fmla="*/ 195564 w 316130"/>
              <a:gd name="connsiteY42" fmla="*/ 242035 h 316130"/>
              <a:gd name="connsiteX43" fmla="*/ 195248 w 316130"/>
              <a:gd name="connsiteY43" fmla="*/ 242035 h 316130"/>
              <a:gd name="connsiteX44" fmla="*/ 159999 w 316130"/>
              <a:gd name="connsiteY44" fmla="*/ 225596 h 316130"/>
              <a:gd name="connsiteX45" fmla="*/ 122064 w 316130"/>
              <a:gd name="connsiteY45" fmla="*/ 194774 h 316130"/>
              <a:gd name="connsiteX46" fmla="*/ 121906 w 316130"/>
              <a:gd name="connsiteY46" fmla="*/ 194616 h 316130"/>
              <a:gd name="connsiteX47" fmla="*/ 91083 w 316130"/>
              <a:gd name="connsiteY47" fmla="*/ 156680 h 316130"/>
              <a:gd name="connsiteX48" fmla="*/ 74486 w 316130"/>
              <a:gd name="connsiteY48" fmla="*/ 121273 h 316130"/>
              <a:gd name="connsiteX49" fmla="*/ 83970 w 316130"/>
              <a:gd name="connsiteY49" fmla="*/ 105941 h 316130"/>
              <a:gd name="connsiteX50" fmla="*/ 97406 w 316130"/>
              <a:gd name="connsiteY50" fmla="*/ 99302 h 316130"/>
              <a:gd name="connsiteX51" fmla="*/ 107996 w 316130"/>
              <a:gd name="connsiteY51" fmla="*/ 94244 h 316130"/>
              <a:gd name="connsiteX52" fmla="*/ 111789 w 316130"/>
              <a:gd name="connsiteY52" fmla="*/ 91241 h 316130"/>
              <a:gd name="connsiteX53" fmla="*/ 105783 w 316130"/>
              <a:gd name="connsiteY53" fmla="*/ 76857 h 316130"/>
              <a:gd name="connsiteX54" fmla="*/ 90451 w 316130"/>
              <a:gd name="connsiteY54" fmla="*/ 51883 h 316130"/>
              <a:gd name="connsiteX55" fmla="*/ 61367 w 316130"/>
              <a:gd name="connsiteY55" fmla="*/ 19005 h 316130"/>
              <a:gd name="connsiteX56" fmla="*/ 52357 w 316130"/>
              <a:gd name="connsiteY56" fmla="*/ 25012 h 316130"/>
              <a:gd name="connsiteX57" fmla="*/ 36867 w 316130"/>
              <a:gd name="connsiteY57" fmla="*/ 42083 h 316130"/>
              <a:gd name="connsiteX58" fmla="*/ 18847 w 316130"/>
              <a:gd name="connsiteY58" fmla="*/ 83970 h 316130"/>
              <a:gd name="connsiteX59" fmla="*/ 41134 w 316130"/>
              <a:gd name="connsiteY59" fmla="*/ 139451 h 316130"/>
              <a:gd name="connsiteX60" fmla="*/ 98038 w 316130"/>
              <a:gd name="connsiteY60" fmla="*/ 211370 h 316130"/>
              <a:gd name="connsiteX61" fmla="*/ 105309 w 316130"/>
              <a:gd name="connsiteY61" fmla="*/ 218483 h 316130"/>
              <a:gd name="connsiteX62" fmla="*/ 105309 w 316130"/>
              <a:gd name="connsiteY62" fmla="*/ 218483 h 31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16130" h="316130">
                <a:moveTo>
                  <a:pt x="232551" y="316326"/>
                </a:moveTo>
                <a:cubicBezTo>
                  <a:pt x="212161" y="316326"/>
                  <a:pt x="185764" y="302732"/>
                  <a:pt x="167270" y="291351"/>
                </a:cubicBezTo>
                <a:cubicBezTo>
                  <a:pt x="142454" y="276019"/>
                  <a:pt x="115741" y="254996"/>
                  <a:pt x="92189" y="231919"/>
                </a:cubicBezTo>
                <a:lnTo>
                  <a:pt x="92031" y="231761"/>
                </a:lnTo>
                <a:lnTo>
                  <a:pt x="84444" y="224174"/>
                </a:lnTo>
                <a:cubicBezTo>
                  <a:pt x="61367" y="200464"/>
                  <a:pt x="40186" y="173751"/>
                  <a:pt x="25012" y="149093"/>
                </a:cubicBezTo>
                <a:cubicBezTo>
                  <a:pt x="13789" y="130599"/>
                  <a:pt x="196" y="104360"/>
                  <a:pt x="196" y="83970"/>
                </a:cubicBezTo>
                <a:cubicBezTo>
                  <a:pt x="196" y="62157"/>
                  <a:pt x="15844" y="38922"/>
                  <a:pt x="22483" y="30070"/>
                </a:cubicBezTo>
                <a:cubicBezTo>
                  <a:pt x="27699" y="22957"/>
                  <a:pt x="46034" y="196"/>
                  <a:pt x="61525" y="196"/>
                </a:cubicBezTo>
                <a:cubicBezTo>
                  <a:pt x="67847" y="196"/>
                  <a:pt x="74802" y="4305"/>
                  <a:pt x="83812" y="13789"/>
                </a:cubicBezTo>
                <a:cubicBezTo>
                  <a:pt x="91873" y="22009"/>
                  <a:pt x="99460" y="32283"/>
                  <a:pt x="104519" y="39554"/>
                </a:cubicBezTo>
                <a:cubicBezTo>
                  <a:pt x="111315" y="49196"/>
                  <a:pt x="117480" y="59312"/>
                  <a:pt x="122064" y="68005"/>
                </a:cubicBezTo>
                <a:cubicBezTo>
                  <a:pt x="129493" y="82073"/>
                  <a:pt x="130283" y="88080"/>
                  <a:pt x="130283" y="91399"/>
                </a:cubicBezTo>
                <a:cubicBezTo>
                  <a:pt x="130283" y="98038"/>
                  <a:pt x="126806" y="103886"/>
                  <a:pt x="119851" y="108628"/>
                </a:cubicBezTo>
                <a:cubicBezTo>
                  <a:pt x="115267" y="111789"/>
                  <a:pt x="109893" y="114160"/>
                  <a:pt x="104677" y="116373"/>
                </a:cubicBezTo>
                <a:cubicBezTo>
                  <a:pt x="101199" y="117954"/>
                  <a:pt x="95509" y="120325"/>
                  <a:pt x="93296" y="122064"/>
                </a:cubicBezTo>
                <a:cubicBezTo>
                  <a:pt x="94086" y="125225"/>
                  <a:pt x="97406" y="132970"/>
                  <a:pt x="106257" y="146090"/>
                </a:cubicBezTo>
                <a:cubicBezTo>
                  <a:pt x="114635" y="158261"/>
                  <a:pt x="125225" y="171538"/>
                  <a:pt x="135025" y="181496"/>
                </a:cubicBezTo>
                <a:cubicBezTo>
                  <a:pt x="144983" y="191138"/>
                  <a:pt x="158261" y="201887"/>
                  <a:pt x="170432" y="210264"/>
                </a:cubicBezTo>
                <a:cubicBezTo>
                  <a:pt x="183551" y="219116"/>
                  <a:pt x="191296" y="222435"/>
                  <a:pt x="194458" y="223225"/>
                </a:cubicBezTo>
                <a:cubicBezTo>
                  <a:pt x="196196" y="221012"/>
                  <a:pt x="198567" y="215322"/>
                  <a:pt x="200148" y="211845"/>
                </a:cubicBezTo>
                <a:cubicBezTo>
                  <a:pt x="202361" y="206629"/>
                  <a:pt x="204732" y="201096"/>
                  <a:pt x="207893" y="196670"/>
                </a:cubicBezTo>
                <a:cubicBezTo>
                  <a:pt x="212635" y="189716"/>
                  <a:pt x="218483" y="186238"/>
                  <a:pt x="225122" y="186238"/>
                </a:cubicBezTo>
                <a:cubicBezTo>
                  <a:pt x="228441" y="186238"/>
                  <a:pt x="234448" y="187028"/>
                  <a:pt x="248516" y="194458"/>
                </a:cubicBezTo>
                <a:cubicBezTo>
                  <a:pt x="257209" y="199041"/>
                  <a:pt x="267325" y="205206"/>
                  <a:pt x="276967" y="212003"/>
                </a:cubicBezTo>
                <a:cubicBezTo>
                  <a:pt x="284080" y="217061"/>
                  <a:pt x="294513" y="224648"/>
                  <a:pt x="302732" y="232709"/>
                </a:cubicBezTo>
                <a:cubicBezTo>
                  <a:pt x="312058" y="241719"/>
                  <a:pt x="316326" y="248674"/>
                  <a:pt x="316326" y="254996"/>
                </a:cubicBezTo>
                <a:cubicBezTo>
                  <a:pt x="316326" y="270487"/>
                  <a:pt x="293564" y="288822"/>
                  <a:pt x="286609" y="294038"/>
                </a:cubicBezTo>
                <a:cubicBezTo>
                  <a:pt x="277600" y="300677"/>
                  <a:pt x="254522" y="316326"/>
                  <a:pt x="232551" y="316326"/>
                </a:cubicBezTo>
                <a:lnTo>
                  <a:pt x="232551" y="316326"/>
                </a:lnTo>
                <a:close/>
                <a:moveTo>
                  <a:pt x="105309" y="218483"/>
                </a:moveTo>
                <a:cubicBezTo>
                  <a:pt x="128070" y="240612"/>
                  <a:pt x="153519" y="260845"/>
                  <a:pt x="177228" y="275387"/>
                </a:cubicBezTo>
                <a:cubicBezTo>
                  <a:pt x="200148" y="289455"/>
                  <a:pt x="220380" y="297674"/>
                  <a:pt x="232709" y="297674"/>
                </a:cubicBezTo>
                <a:cubicBezTo>
                  <a:pt x="243616" y="297674"/>
                  <a:pt x="259264" y="291035"/>
                  <a:pt x="274596" y="279813"/>
                </a:cubicBezTo>
                <a:cubicBezTo>
                  <a:pt x="281235" y="274913"/>
                  <a:pt x="287400" y="269380"/>
                  <a:pt x="291667" y="264322"/>
                </a:cubicBezTo>
                <a:cubicBezTo>
                  <a:pt x="295777" y="259580"/>
                  <a:pt x="297200" y="256577"/>
                  <a:pt x="297674" y="255313"/>
                </a:cubicBezTo>
                <a:cubicBezTo>
                  <a:pt x="296093" y="251993"/>
                  <a:pt x="286767" y="241245"/>
                  <a:pt x="264796" y="226229"/>
                </a:cubicBezTo>
                <a:cubicBezTo>
                  <a:pt x="256261" y="220222"/>
                  <a:pt x="247251" y="214848"/>
                  <a:pt x="239822" y="210896"/>
                </a:cubicBezTo>
                <a:cubicBezTo>
                  <a:pt x="230338" y="205996"/>
                  <a:pt x="226387" y="205048"/>
                  <a:pt x="225438" y="204890"/>
                </a:cubicBezTo>
                <a:cubicBezTo>
                  <a:pt x="225122" y="205206"/>
                  <a:pt x="224016" y="205996"/>
                  <a:pt x="222435" y="208683"/>
                </a:cubicBezTo>
                <a:cubicBezTo>
                  <a:pt x="220696" y="211687"/>
                  <a:pt x="218958" y="215480"/>
                  <a:pt x="217377" y="219274"/>
                </a:cubicBezTo>
                <a:cubicBezTo>
                  <a:pt x="215322" y="223858"/>
                  <a:pt x="213267" y="228758"/>
                  <a:pt x="210738" y="232551"/>
                </a:cubicBezTo>
                <a:cubicBezTo>
                  <a:pt x="206629" y="238874"/>
                  <a:pt x="201570" y="242035"/>
                  <a:pt x="195564" y="242035"/>
                </a:cubicBezTo>
                <a:cubicBezTo>
                  <a:pt x="195406" y="242035"/>
                  <a:pt x="195406" y="242035"/>
                  <a:pt x="195248" y="242035"/>
                </a:cubicBezTo>
                <a:cubicBezTo>
                  <a:pt x="192403" y="242035"/>
                  <a:pt x="183709" y="241719"/>
                  <a:pt x="159999" y="225596"/>
                </a:cubicBezTo>
                <a:cubicBezTo>
                  <a:pt x="146880" y="216745"/>
                  <a:pt x="132654" y="205206"/>
                  <a:pt x="122064" y="194774"/>
                </a:cubicBezTo>
                <a:lnTo>
                  <a:pt x="121906" y="194616"/>
                </a:lnTo>
                <a:cubicBezTo>
                  <a:pt x="111473" y="183867"/>
                  <a:pt x="99935" y="169641"/>
                  <a:pt x="91083" y="156680"/>
                </a:cubicBezTo>
                <a:cubicBezTo>
                  <a:pt x="74802" y="132812"/>
                  <a:pt x="74644" y="124119"/>
                  <a:pt x="74486" y="121273"/>
                </a:cubicBezTo>
                <a:cubicBezTo>
                  <a:pt x="74486" y="115267"/>
                  <a:pt x="77647" y="110051"/>
                  <a:pt x="83970" y="105941"/>
                </a:cubicBezTo>
                <a:cubicBezTo>
                  <a:pt x="87922" y="103412"/>
                  <a:pt x="92664" y="101199"/>
                  <a:pt x="97406" y="99302"/>
                </a:cubicBezTo>
                <a:cubicBezTo>
                  <a:pt x="101199" y="97722"/>
                  <a:pt x="105151" y="95983"/>
                  <a:pt x="107996" y="94244"/>
                </a:cubicBezTo>
                <a:cubicBezTo>
                  <a:pt x="110683" y="92664"/>
                  <a:pt x="111473" y="91715"/>
                  <a:pt x="111789" y="91241"/>
                </a:cubicBezTo>
                <a:cubicBezTo>
                  <a:pt x="111631" y="90293"/>
                  <a:pt x="110841" y="86341"/>
                  <a:pt x="105783" y="76857"/>
                </a:cubicBezTo>
                <a:cubicBezTo>
                  <a:pt x="101831" y="69270"/>
                  <a:pt x="96299" y="60418"/>
                  <a:pt x="90451" y="51883"/>
                </a:cubicBezTo>
                <a:cubicBezTo>
                  <a:pt x="75276" y="29912"/>
                  <a:pt x="64686" y="20586"/>
                  <a:pt x="61367" y="19005"/>
                </a:cubicBezTo>
                <a:cubicBezTo>
                  <a:pt x="60102" y="19321"/>
                  <a:pt x="57099" y="20902"/>
                  <a:pt x="52357" y="25012"/>
                </a:cubicBezTo>
                <a:cubicBezTo>
                  <a:pt x="47299" y="29438"/>
                  <a:pt x="41767" y="35444"/>
                  <a:pt x="36867" y="42083"/>
                </a:cubicBezTo>
                <a:cubicBezTo>
                  <a:pt x="25644" y="57257"/>
                  <a:pt x="18847" y="72906"/>
                  <a:pt x="18847" y="83970"/>
                </a:cubicBezTo>
                <a:cubicBezTo>
                  <a:pt x="18847" y="96299"/>
                  <a:pt x="26909" y="116531"/>
                  <a:pt x="41134" y="139451"/>
                </a:cubicBezTo>
                <a:cubicBezTo>
                  <a:pt x="55676" y="163003"/>
                  <a:pt x="75909" y="188609"/>
                  <a:pt x="98038" y="211370"/>
                </a:cubicBezTo>
                <a:lnTo>
                  <a:pt x="105309" y="218483"/>
                </a:lnTo>
                <a:lnTo>
                  <a:pt x="105309" y="218483"/>
                </a:lnTo>
                <a:close/>
              </a:path>
            </a:pathLst>
          </a:custGeom>
          <a:gradFill>
            <a:gsLst>
              <a:gs pos="92000">
                <a:srgbClr val="14B1E9"/>
              </a:gs>
              <a:gs pos="77000">
                <a:srgbClr val="32CFC2"/>
              </a:gs>
            </a:gsLst>
            <a:lin ang="12000000" scaled="0"/>
          </a:gradFill>
          <a:ln w="1572" cap="flat">
            <a:noFill/>
            <a:prstDash val="solid"/>
            <a:miter/>
          </a:ln>
        </p:spPr>
        <p:txBody>
          <a:bodyPr rtlCol="0" anchor="ctr">
            <a:noAutofit/>
          </a:bodyPr>
          <a:lstStyle/>
          <a:p>
            <a:pPr defTabSz="913668" fontAlgn="ctr"/>
            <a:endParaRPr lang="en-US" altLang="zh-CN" sz="1000">
              <a:solidFill>
                <a:prstClr val="black"/>
              </a:solidFill>
              <a:latin typeface="Arial" panose="020B0604020202020204" pitchFamily="34" charset="0"/>
              <a:ea typeface="微软雅黑" panose="020B0503020204020204" pitchFamily="34" charset="-122"/>
            </a:endParaRPr>
          </a:p>
        </p:txBody>
      </p:sp>
      <p:grpSp>
        <p:nvGrpSpPr>
          <p:cNvPr id="238" name="组合 163"/>
          <p:cNvGrpSpPr/>
          <p:nvPr/>
        </p:nvGrpSpPr>
        <p:grpSpPr>
          <a:xfrm>
            <a:off x="10338983" y="2897558"/>
            <a:ext cx="172646" cy="229684"/>
            <a:chOff x="2852738" y="3902126"/>
            <a:chExt cx="195261" cy="319279"/>
          </a:xfrm>
          <a:solidFill>
            <a:srgbClr val="278E85"/>
          </a:solidFill>
        </p:grpSpPr>
        <p:sp>
          <p:nvSpPr>
            <p:cNvPr id="239" name="Freeform 541"/>
            <p:cNvSpPr>
              <a:spLocks noEditPoints="1"/>
            </p:cNvSpPr>
            <p:nvPr/>
          </p:nvSpPr>
          <p:spPr bwMode="auto">
            <a:xfrm>
              <a:off x="2852738" y="3902126"/>
              <a:ext cx="195261" cy="319279"/>
            </a:xfrm>
            <a:custGeom>
              <a:avLst/>
              <a:gdLst/>
              <a:ahLst/>
              <a:cxnLst>
                <a:cxn ang="0">
                  <a:pos x="26" y="10"/>
                </a:cxn>
                <a:cxn ang="0">
                  <a:pos x="26" y="22"/>
                </a:cxn>
                <a:cxn ang="0">
                  <a:pos x="22" y="22"/>
                </a:cxn>
                <a:cxn ang="0">
                  <a:pos x="22" y="22"/>
                </a:cxn>
                <a:cxn ang="0">
                  <a:pos x="14" y="24"/>
                </a:cxn>
                <a:cxn ang="0">
                  <a:pos x="6" y="30"/>
                </a:cxn>
                <a:cxn ang="0">
                  <a:pos x="2" y="36"/>
                </a:cxn>
                <a:cxn ang="0">
                  <a:pos x="0" y="46"/>
                </a:cxn>
                <a:cxn ang="0">
                  <a:pos x="0" y="218"/>
                </a:cxn>
                <a:cxn ang="0">
                  <a:pos x="0" y="218"/>
                </a:cxn>
                <a:cxn ang="0">
                  <a:pos x="2" y="228"/>
                </a:cxn>
                <a:cxn ang="0">
                  <a:pos x="6" y="234"/>
                </a:cxn>
                <a:cxn ang="0">
                  <a:pos x="14" y="240"/>
                </a:cxn>
                <a:cxn ang="0">
                  <a:pos x="22" y="242"/>
                </a:cxn>
                <a:cxn ang="0">
                  <a:pos x="126" y="242"/>
                </a:cxn>
                <a:cxn ang="0">
                  <a:pos x="126" y="242"/>
                </a:cxn>
                <a:cxn ang="0">
                  <a:pos x="134" y="240"/>
                </a:cxn>
                <a:cxn ang="0">
                  <a:pos x="142" y="234"/>
                </a:cxn>
                <a:cxn ang="0">
                  <a:pos x="146" y="228"/>
                </a:cxn>
                <a:cxn ang="0">
                  <a:pos x="148" y="218"/>
                </a:cxn>
                <a:cxn ang="0">
                  <a:pos x="148" y="46"/>
                </a:cxn>
                <a:cxn ang="0">
                  <a:pos x="148" y="46"/>
                </a:cxn>
                <a:cxn ang="0">
                  <a:pos x="146" y="36"/>
                </a:cxn>
                <a:cxn ang="0">
                  <a:pos x="142" y="30"/>
                </a:cxn>
                <a:cxn ang="0">
                  <a:pos x="134" y="24"/>
                </a:cxn>
                <a:cxn ang="0">
                  <a:pos x="126" y="22"/>
                </a:cxn>
                <a:cxn ang="0">
                  <a:pos x="122" y="22"/>
                </a:cxn>
                <a:cxn ang="0">
                  <a:pos x="122" y="10"/>
                </a:cxn>
                <a:cxn ang="0">
                  <a:pos x="122" y="10"/>
                </a:cxn>
                <a:cxn ang="0">
                  <a:pos x="122" y="6"/>
                </a:cxn>
                <a:cxn ang="0">
                  <a:pos x="120" y="2"/>
                </a:cxn>
                <a:cxn ang="0">
                  <a:pos x="116" y="0"/>
                </a:cxn>
                <a:cxn ang="0">
                  <a:pos x="112" y="0"/>
                </a:cxn>
                <a:cxn ang="0">
                  <a:pos x="36" y="0"/>
                </a:cxn>
                <a:cxn ang="0">
                  <a:pos x="36" y="0"/>
                </a:cxn>
                <a:cxn ang="0">
                  <a:pos x="32" y="0"/>
                </a:cxn>
                <a:cxn ang="0">
                  <a:pos x="28" y="2"/>
                </a:cxn>
                <a:cxn ang="0">
                  <a:pos x="26" y="6"/>
                </a:cxn>
                <a:cxn ang="0">
                  <a:pos x="26" y="10"/>
                </a:cxn>
                <a:cxn ang="0">
                  <a:pos x="26" y="10"/>
                </a:cxn>
                <a:cxn ang="0">
                  <a:pos x="124" y="48"/>
                </a:cxn>
                <a:cxn ang="0">
                  <a:pos x="124" y="216"/>
                </a:cxn>
                <a:cxn ang="0">
                  <a:pos x="24" y="216"/>
                </a:cxn>
                <a:cxn ang="0">
                  <a:pos x="24" y="48"/>
                </a:cxn>
                <a:cxn ang="0">
                  <a:pos x="124" y="48"/>
                </a:cxn>
              </a:cxnLst>
              <a:rect l="0" t="0" r="r" b="b"/>
              <a:pathLst>
                <a:path w="148" h="242">
                  <a:moveTo>
                    <a:pt x="26" y="10"/>
                  </a:moveTo>
                  <a:lnTo>
                    <a:pt x="26" y="22"/>
                  </a:lnTo>
                  <a:lnTo>
                    <a:pt x="22" y="22"/>
                  </a:lnTo>
                  <a:lnTo>
                    <a:pt x="22" y="22"/>
                  </a:lnTo>
                  <a:lnTo>
                    <a:pt x="14" y="24"/>
                  </a:lnTo>
                  <a:lnTo>
                    <a:pt x="6" y="30"/>
                  </a:lnTo>
                  <a:lnTo>
                    <a:pt x="2" y="36"/>
                  </a:lnTo>
                  <a:lnTo>
                    <a:pt x="0" y="46"/>
                  </a:lnTo>
                  <a:lnTo>
                    <a:pt x="0" y="218"/>
                  </a:lnTo>
                  <a:lnTo>
                    <a:pt x="0" y="218"/>
                  </a:lnTo>
                  <a:lnTo>
                    <a:pt x="2" y="228"/>
                  </a:lnTo>
                  <a:lnTo>
                    <a:pt x="6" y="234"/>
                  </a:lnTo>
                  <a:lnTo>
                    <a:pt x="14" y="240"/>
                  </a:lnTo>
                  <a:lnTo>
                    <a:pt x="22" y="242"/>
                  </a:lnTo>
                  <a:lnTo>
                    <a:pt x="126" y="242"/>
                  </a:lnTo>
                  <a:lnTo>
                    <a:pt x="126" y="242"/>
                  </a:lnTo>
                  <a:lnTo>
                    <a:pt x="134" y="240"/>
                  </a:lnTo>
                  <a:lnTo>
                    <a:pt x="142" y="234"/>
                  </a:lnTo>
                  <a:lnTo>
                    <a:pt x="146" y="228"/>
                  </a:lnTo>
                  <a:lnTo>
                    <a:pt x="148" y="218"/>
                  </a:lnTo>
                  <a:lnTo>
                    <a:pt x="148" y="46"/>
                  </a:lnTo>
                  <a:lnTo>
                    <a:pt x="148" y="46"/>
                  </a:lnTo>
                  <a:lnTo>
                    <a:pt x="146" y="36"/>
                  </a:lnTo>
                  <a:lnTo>
                    <a:pt x="142" y="30"/>
                  </a:lnTo>
                  <a:lnTo>
                    <a:pt x="134" y="24"/>
                  </a:lnTo>
                  <a:lnTo>
                    <a:pt x="126" y="22"/>
                  </a:lnTo>
                  <a:lnTo>
                    <a:pt x="122" y="22"/>
                  </a:lnTo>
                  <a:lnTo>
                    <a:pt x="122" y="10"/>
                  </a:lnTo>
                  <a:lnTo>
                    <a:pt x="122" y="10"/>
                  </a:lnTo>
                  <a:lnTo>
                    <a:pt x="122" y="6"/>
                  </a:lnTo>
                  <a:lnTo>
                    <a:pt x="120" y="2"/>
                  </a:lnTo>
                  <a:lnTo>
                    <a:pt x="116" y="0"/>
                  </a:lnTo>
                  <a:lnTo>
                    <a:pt x="112" y="0"/>
                  </a:lnTo>
                  <a:lnTo>
                    <a:pt x="36" y="0"/>
                  </a:lnTo>
                  <a:lnTo>
                    <a:pt x="36" y="0"/>
                  </a:lnTo>
                  <a:lnTo>
                    <a:pt x="32" y="0"/>
                  </a:lnTo>
                  <a:lnTo>
                    <a:pt x="28" y="2"/>
                  </a:lnTo>
                  <a:lnTo>
                    <a:pt x="26" y="6"/>
                  </a:lnTo>
                  <a:lnTo>
                    <a:pt x="26" y="10"/>
                  </a:lnTo>
                  <a:lnTo>
                    <a:pt x="26" y="10"/>
                  </a:lnTo>
                  <a:close/>
                  <a:moveTo>
                    <a:pt x="124" y="48"/>
                  </a:moveTo>
                  <a:lnTo>
                    <a:pt x="124" y="216"/>
                  </a:lnTo>
                  <a:lnTo>
                    <a:pt x="24" y="216"/>
                  </a:lnTo>
                  <a:lnTo>
                    <a:pt x="24" y="48"/>
                  </a:lnTo>
                  <a:lnTo>
                    <a:pt x="124" y="48"/>
                  </a:lnTo>
                  <a:close/>
                </a:path>
              </a:pathLst>
            </a:custGeom>
            <a:solidFill>
              <a:srgbClr val="0098AB"/>
            </a:solid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40" name="矩形 239"/>
            <p:cNvSpPr/>
            <p:nvPr/>
          </p:nvSpPr>
          <p:spPr bwMode="auto">
            <a:xfrm>
              <a:off x="2885384" y="4122472"/>
              <a:ext cx="130240" cy="61385"/>
            </a:xfrm>
            <a:prstGeom prst="rect">
              <a:avLst/>
            </a:prstGeom>
            <a:solidFill>
              <a:srgbClr val="FFC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noAutofit/>
            </a:bodyPr>
            <a:lstStyle/>
            <a:p>
              <a:pPr defTabSz="914034" fontAlgn="ctr">
                <a:spcBef>
                  <a:spcPct val="0"/>
                </a:spcBef>
                <a:spcAft>
                  <a:spcPct val="0"/>
                </a:spcAft>
                <a:buClr>
                  <a:srgbClr val="CC9900"/>
                </a:buClr>
                <a:buFont typeface="Wingdings" pitchFamily="2" charset="2"/>
                <a:buChar char="n"/>
              </a:pPr>
              <a:endParaRPr lang="en-US" altLang="zh-CN" sz="1799">
                <a:solidFill>
                  <a:srgbClr val="1D1D1A"/>
                </a:solidFill>
                <a:latin typeface="Arial" panose="020B0604020202020204" pitchFamily="34" charset="0"/>
                <a:ea typeface="微软雅黑" panose="020B0503020204020204" pitchFamily="34" charset="-122"/>
              </a:endParaRPr>
            </a:p>
          </p:txBody>
        </p:sp>
      </p:grpSp>
      <p:grpSp>
        <p:nvGrpSpPr>
          <p:cNvPr id="241" name="组合 240"/>
          <p:cNvGrpSpPr/>
          <p:nvPr/>
        </p:nvGrpSpPr>
        <p:grpSpPr>
          <a:xfrm>
            <a:off x="10471373" y="3269220"/>
            <a:ext cx="215916" cy="215916"/>
            <a:chOff x="5271848" y="3969944"/>
            <a:chExt cx="677650" cy="604610"/>
          </a:xfrm>
        </p:grpSpPr>
        <p:sp>
          <p:nvSpPr>
            <p:cNvPr id="242" name="Freeform 38"/>
            <p:cNvSpPr>
              <a:spLocks noEditPoints="1"/>
            </p:cNvSpPr>
            <p:nvPr/>
          </p:nvSpPr>
          <p:spPr bwMode="auto">
            <a:xfrm>
              <a:off x="5271848" y="3969944"/>
              <a:ext cx="677650" cy="604610"/>
            </a:xfrm>
            <a:custGeom>
              <a:avLst/>
              <a:gdLst/>
              <a:ahLst/>
              <a:cxnLst>
                <a:cxn ang="0">
                  <a:pos x="206" y="28"/>
                </a:cxn>
                <a:cxn ang="0">
                  <a:pos x="196" y="16"/>
                </a:cxn>
                <a:cxn ang="0">
                  <a:pos x="178" y="2"/>
                </a:cxn>
                <a:cxn ang="0">
                  <a:pos x="156" y="2"/>
                </a:cxn>
                <a:cxn ang="0">
                  <a:pos x="138" y="16"/>
                </a:cxn>
                <a:cxn ang="0">
                  <a:pos x="10" y="232"/>
                </a:cxn>
                <a:cxn ang="0">
                  <a:pos x="4" y="246"/>
                </a:cxn>
                <a:cxn ang="0">
                  <a:pos x="0" y="270"/>
                </a:cxn>
                <a:cxn ang="0">
                  <a:pos x="12" y="288"/>
                </a:cxn>
                <a:cxn ang="0">
                  <a:pos x="32" y="298"/>
                </a:cxn>
                <a:cxn ang="0">
                  <a:pos x="286" y="298"/>
                </a:cxn>
                <a:cxn ang="0">
                  <a:pos x="302" y="298"/>
                </a:cxn>
                <a:cxn ang="0">
                  <a:pos x="322" y="288"/>
                </a:cxn>
                <a:cxn ang="0">
                  <a:pos x="332" y="270"/>
                </a:cxn>
                <a:cxn ang="0">
                  <a:pos x="330" y="246"/>
                </a:cxn>
                <a:cxn ang="0">
                  <a:pos x="324" y="232"/>
                </a:cxn>
                <a:cxn ang="0">
                  <a:pos x="316" y="272"/>
                </a:cxn>
                <a:cxn ang="0">
                  <a:pos x="306" y="280"/>
                </a:cxn>
                <a:cxn ang="0">
                  <a:pos x="286" y="284"/>
                </a:cxn>
                <a:cxn ang="0">
                  <a:pos x="48" y="284"/>
                </a:cxn>
                <a:cxn ang="0">
                  <a:pos x="28" y="280"/>
                </a:cxn>
                <a:cxn ang="0">
                  <a:pos x="18" y="272"/>
                </a:cxn>
                <a:cxn ang="0">
                  <a:pos x="16" y="266"/>
                </a:cxn>
                <a:cxn ang="0">
                  <a:pos x="18" y="250"/>
                </a:cxn>
                <a:cxn ang="0">
                  <a:pos x="142" y="36"/>
                </a:cxn>
                <a:cxn ang="0">
                  <a:pos x="148" y="26"/>
                </a:cxn>
                <a:cxn ang="0">
                  <a:pos x="160" y="16"/>
                </a:cxn>
                <a:cxn ang="0">
                  <a:pos x="166" y="16"/>
                </a:cxn>
                <a:cxn ang="0">
                  <a:pos x="180" y="20"/>
                </a:cxn>
                <a:cxn ang="0">
                  <a:pos x="192" y="36"/>
                </a:cxn>
                <a:cxn ang="0">
                  <a:pos x="312" y="240"/>
                </a:cxn>
                <a:cxn ang="0">
                  <a:pos x="318" y="258"/>
                </a:cxn>
                <a:cxn ang="0">
                  <a:pos x="316" y="272"/>
                </a:cxn>
              </a:cxnLst>
              <a:rect l="0" t="0" r="r" b="b"/>
              <a:pathLst>
                <a:path w="334" h="298">
                  <a:moveTo>
                    <a:pt x="324" y="232"/>
                  </a:moveTo>
                  <a:lnTo>
                    <a:pt x="206" y="28"/>
                  </a:lnTo>
                  <a:lnTo>
                    <a:pt x="206" y="28"/>
                  </a:lnTo>
                  <a:lnTo>
                    <a:pt x="196" y="16"/>
                  </a:lnTo>
                  <a:lnTo>
                    <a:pt x="188" y="8"/>
                  </a:lnTo>
                  <a:lnTo>
                    <a:pt x="178" y="2"/>
                  </a:lnTo>
                  <a:lnTo>
                    <a:pt x="166" y="0"/>
                  </a:lnTo>
                  <a:lnTo>
                    <a:pt x="156" y="2"/>
                  </a:lnTo>
                  <a:lnTo>
                    <a:pt x="146" y="8"/>
                  </a:lnTo>
                  <a:lnTo>
                    <a:pt x="138" y="16"/>
                  </a:lnTo>
                  <a:lnTo>
                    <a:pt x="128" y="28"/>
                  </a:lnTo>
                  <a:lnTo>
                    <a:pt x="10" y="232"/>
                  </a:lnTo>
                  <a:lnTo>
                    <a:pt x="10" y="232"/>
                  </a:lnTo>
                  <a:lnTo>
                    <a:pt x="4" y="246"/>
                  </a:lnTo>
                  <a:lnTo>
                    <a:pt x="0" y="258"/>
                  </a:lnTo>
                  <a:lnTo>
                    <a:pt x="0" y="270"/>
                  </a:lnTo>
                  <a:lnTo>
                    <a:pt x="4" y="280"/>
                  </a:lnTo>
                  <a:lnTo>
                    <a:pt x="12" y="288"/>
                  </a:lnTo>
                  <a:lnTo>
                    <a:pt x="20" y="294"/>
                  </a:lnTo>
                  <a:lnTo>
                    <a:pt x="32" y="298"/>
                  </a:lnTo>
                  <a:lnTo>
                    <a:pt x="48" y="298"/>
                  </a:lnTo>
                  <a:lnTo>
                    <a:pt x="286" y="298"/>
                  </a:lnTo>
                  <a:lnTo>
                    <a:pt x="286" y="298"/>
                  </a:lnTo>
                  <a:lnTo>
                    <a:pt x="302" y="298"/>
                  </a:lnTo>
                  <a:lnTo>
                    <a:pt x="314" y="294"/>
                  </a:lnTo>
                  <a:lnTo>
                    <a:pt x="322" y="288"/>
                  </a:lnTo>
                  <a:lnTo>
                    <a:pt x="330" y="280"/>
                  </a:lnTo>
                  <a:lnTo>
                    <a:pt x="332" y="270"/>
                  </a:lnTo>
                  <a:lnTo>
                    <a:pt x="334" y="258"/>
                  </a:lnTo>
                  <a:lnTo>
                    <a:pt x="330" y="246"/>
                  </a:lnTo>
                  <a:lnTo>
                    <a:pt x="324" y="232"/>
                  </a:lnTo>
                  <a:lnTo>
                    <a:pt x="324" y="232"/>
                  </a:lnTo>
                  <a:close/>
                  <a:moveTo>
                    <a:pt x="316" y="272"/>
                  </a:moveTo>
                  <a:lnTo>
                    <a:pt x="316" y="272"/>
                  </a:lnTo>
                  <a:lnTo>
                    <a:pt x="312" y="276"/>
                  </a:lnTo>
                  <a:lnTo>
                    <a:pt x="306" y="280"/>
                  </a:lnTo>
                  <a:lnTo>
                    <a:pt x="296" y="282"/>
                  </a:lnTo>
                  <a:lnTo>
                    <a:pt x="286" y="284"/>
                  </a:lnTo>
                  <a:lnTo>
                    <a:pt x="48" y="284"/>
                  </a:lnTo>
                  <a:lnTo>
                    <a:pt x="48" y="284"/>
                  </a:lnTo>
                  <a:lnTo>
                    <a:pt x="38" y="282"/>
                  </a:lnTo>
                  <a:lnTo>
                    <a:pt x="28" y="280"/>
                  </a:lnTo>
                  <a:lnTo>
                    <a:pt x="22" y="276"/>
                  </a:lnTo>
                  <a:lnTo>
                    <a:pt x="18" y="272"/>
                  </a:lnTo>
                  <a:lnTo>
                    <a:pt x="18" y="272"/>
                  </a:lnTo>
                  <a:lnTo>
                    <a:pt x="16" y="266"/>
                  </a:lnTo>
                  <a:lnTo>
                    <a:pt x="16" y="258"/>
                  </a:lnTo>
                  <a:lnTo>
                    <a:pt x="18" y="250"/>
                  </a:lnTo>
                  <a:lnTo>
                    <a:pt x="22" y="240"/>
                  </a:lnTo>
                  <a:lnTo>
                    <a:pt x="142" y="36"/>
                  </a:lnTo>
                  <a:lnTo>
                    <a:pt x="142" y="36"/>
                  </a:lnTo>
                  <a:lnTo>
                    <a:pt x="148" y="26"/>
                  </a:lnTo>
                  <a:lnTo>
                    <a:pt x="154" y="20"/>
                  </a:lnTo>
                  <a:lnTo>
                    <a:pt x="160" y="16"/>
                  </a:lnTo>
                  <a:lnTo>
                    <a:pt x="166" y="16"/>
                  </a:lnTo>
                  <a:lnTo>
                    <a:pt x="166" y="16"/>
                  </a:lnTo>
                  <a:lnTo>
                    <a:pt x="174" y="16"/>
                  </a:lnTo>
                  <a:lnTo>
                    <a:pt x="180" y="20"/>
                  </a:lnTo>
                  <a:lnTo>
                    <a:pt x="186" y="26"/>
                  </a:lnTo>
                  <a:lnTo>
                    <a:pt x="192" y="36"/>
                  </a:lnTo>
                  <a:lnTo>
                    <a:pt x="312" y="240"/>
                  </a:lnTo>
                  <a:lnTo>
                    <a:pt x="312" y="240"/>
                  </a:lnTo>
                  <a:lnTo>
                    <a:pt x="316" y="250"/>
                  </a:lnTo>
                  <a:lnTo>
                    <a:pt x="318" y="258"/>
                  </a:lnTo>
                  <a:lnTo>
                    <a:pt x="318" y="266"/>
                  </a:lnTo>
                  <a:lnTo>
                    <a:pt x="316" y="272"/>
                  </a:lnTo>
                  <a:lnTo>
                    <a:pt x="316" y="272"/>
                  </a:lnTo>
                  <a:close/>
                </a:path>
              </a:pathLst>
            </a:custGeom>
            <a:solidFill>
              <a:schemeClr val="tx1">
                <a:lumMod val="50000"/>
                <a:lumOff val="50000"/>
              </a:schemeClr>
            </a:solid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43" name="Freeform 39"/>
            <p:cNvSpPr>
              <a:spLocks noEditPoints="1"/>
            </p:cNvSpPr>
            <p:nvPr/>
          </p:nvSpPr>
          <p:spPr bwMode="auto">
            <a:xfrm>
              <a:off x="5336773" y="4038926"/>
              <a:ext cx="543743" cy="470703"/>
            </a:xfrm>
            <a:custGeom>
              <a:avLst/>
              <a:gdLst/>
              <a:ahLst/>
              <a:cxnLst>
                <a:cxn ang="0">
                  <a:pos x="144" y="10"/>
                </a:cxn>
                <a:cxn ang="0">
                  <a:pos x="138" y="2"/>
                </a:cxn>
                <a:cxn ang="0">
                  <a:pos x="136" y="0"/>
                </a:cxn>
                <a:cxn ang="0">
                  <a:pos x="124" y="10"/>
                </a:cxn>
                <a:cxn ang="0">
                  <a:pos x="6" y="216"/>
                </a:cxn>
                <a:cxn ang="0">
                  <a:pos x="0" y="228"/>
                </a:cxn>
                <a:cxn ang="0">
                  <a:pos x="4" y="230"/>
                </a:cxn>
                <a:cxn ang="0">
                  <a:pos x="254" y="232"/>
                </a:cxn>
                <a:cxn ang="0">
                  <a:pos x="266" y="230"/>
                </a:cxn>
                <a:cxn ang="0">
                  <a:pos x="268" y="230"/>
                </a:cxn>
                <a:cxn ang="0">
                  <a:pos x="264" y="216"/>
                </a:cxn>
                <a:cxn ang="0">
                  <a:pos x="134" y="70"/>
                </a:cxn>
                <a:cxn ang="0">
                  <a:pos x="142" y="72"/>
                </a:cxn>
                <a:cxn ang="0">
                  <a:pos x="150" y="86"/>
                </a:cxn>
                <a:cxn ang="0">
                  <a:pos x="150" y="94"/>
                </a:cxn>
                <a:cxn ang="0">
                  <a:pos x="144" y="150"/>
                </a:cxn>
                <a:cxn ang="0">
                  <a:pos x="138" y="160"/>
                </a:cxn>
                <a:cxn ang="0">
                  <a:pos x="134" y="162"/>
                </a:cxn>
                <a:cxn ang="0">
                  <a:pos x="128" y="158"/>
                </a:cxn>
                <a:cxn ang="0">
                  <a:pos x="126" y="150"/>
                </a:cxn>
                <a:cxn ang="0">
                  <a:pos x="120" y="94"/>
                </a:cxn>
                <a:cxn ang="0">
                  <a:pos x="122" y="78"/>
                </a:cxn>
                <a:cxn ang="0">
                  <a:pos x="134" y="70"/>
                </a:cxn>
                <a:cxn ang="0">
                  <a:pos x="134" y="206"/>
                </a:cxn>
                <a:cxn ang="0">
                  <a:pos x="128" y="206"/>
                </a:cxn>
                <a:cxn ang="0">
                  <a:pos x="120" y="196"/>
                </a:cxn>
                <a:cxn ang="0">
                  <a:pos x="118" y="190"/>
                </a:cxn>
                <a:cxn ang="0">
                  <a:pos x="122" y="178"/>
                </a:cxn>
                <a:cxn ang="0">
                  <a:pos x="134" y="172"/>
                </a:cxn>
                <a:cxn ang="0">
                  <a:pos x="142" y="174"/>
                </a:cxn>
                <a:cxn ang="0">
                  <a:pos x="150" y="184"/>
                </a:cxn>
                <a:cxn ang="0">
                  <a:pos x="152" y="190"/>
                </a:cxn>
                <a:cxn ang="0">
                  <a:pos x="146" y="202"/>
                </a:cxn>
                <a:cxn ang="0">
                  <a:pos x="134" y="206"/>
                </a:cxn>
              </a:cxnLst>
              <a:rect l="0" t="0" r="r" b="b"/>
              <a:pathLst>
                <a:path w="268" h="232">
                  <a:moveTo>
                    <a:pt x="264" y="216"/>
                  </a:moveTo>
                  <a:lnTo>
                    <a:pt x="144" y="10"/>
                  </a:lnTo>
                  <a:lnTo>
                    <a:pt x="144" y="10"/>
                  </a:lnTo>
                  <a:lnTo>
                    <a:pt x="138" y="2"/>
                  </a:lnTo>
                  <a:lnTo>
                    <a:pt x="136" y="0"/>
                  </a:lnTo>
                  <a:lnTo>
                    <a:pt x="136" y="0"/>
                  </a:lnTo>
                  <a:lnTo>
                    <a:pt x="132" y="2"/>
                  </a:lnTo>
                  <a:lnTo>
                    <a:pt x="124" y="10"/>
                  </a:lnTo>
                  <a:lnTo>
                    <a:pt x="6" y="216"/>
                  </a:lnTo>
                  <a:lnTo>
                    <a:pt x="6" y="216"/>
                  </a:lnTo>
                  <a:lnTo>
                    <a:pt x="2" y="224"/>
                  </a:lnTo>
                  <a:lnTo>
                    <a:pt x="0" y="228"/>
                  </a:lnTo>
                  <a:lnTo>
                    <a:pt x="0" y="228"/>
                  </a:lnTo>
                  <a:lnTo>
                    <a:pt x="4" y="230"/>
                  </a:lnTo>
                  <a:lnTo>
                    <a:pt x="16" y="232"/>
                  </a:lnTo>
                  <a:lnTo>
                    <a:pt x="254" y="232"/>
                  </a:lnTo>
                  <a:lnTo>
                    <a:pt x="254" y="232"/>
                  </a:lnTo>
                  <a:lnTo>
                    <a:pt x="266" y="230"/>
                  </a:lnTo>
                  <a:lnTo>
                    <a:pt x="268" y="230"/>
                  </a:lnTo>
                  <a:lnTo>
                    <a:pt x="268" y="230"/>
                  </a:lnTo>
                  <a:lnTo>
                    <a:pt x="268" y="224"/>
                  </a:lnTo>
                  <a:lnTo>
                    <a:pt x="264" y="216"/>
                  </a:lnTo>
                  <a:lnTo>
                    <a:pt x="264" y="216"/>
                  </a:lnTo>
                  <a:close/>
                  <a:moveTo>
                    <a:pt x="134" y="70"/>
                  </a:moveTo>
                  <a:lnTo>
                    <a:pt x="134" y="70"/>
                  </a:lnTo>
                  <a:lnTo>
                    <a:pt x="142" y="72"/>
                  </a:lnTo>
                  <a:lnTo>
                    <a:pt x="148" y="78"/>
                  </a:lnTo>
                  <a:lnTo>
                    <a:pt x="150" y="86"/>
                  </a:lnTo>
                  <a:lnTo>
                    <a:pt x="150" y="94"/>
                  </a:lnTo>
                  <a:lnTo>
                    <a:pt x="150" y="94"/>
                  </a:lnTo>
                  <a:lnTo>
                    <a:pt x="144" y="150"/>
                  </a:lnTo>
                  <a:lnTo>
                    <a:pt x="144" y="150"/>
                  </a:lnTo>
                  <a:lnTo>
                    <a:pt x="142" y="158"/>
                  </a:lnTo>
                  <a:lnTo>
                    <a:pt x="138" y="160"/>
                  </a:lnTo>
                  <a:lnTo>
                    <a:pt x="134" y="162"/>
                  </a:lnTo>
                  <a:lnTo>
                    <a:pt x="134" y="162"/>
                  </a:lnTo>
                  <a:lnTo>
                    <a:pt x="130" y="160"/>
                  </a:lnTo>
                  <a:lnTo>
                    <a:pt x="128" y="158"/>
                  </a:lnTo>
                  <a:lnTo>
                    <a:pt x="126" y="150"/>
                  </a:lnTo>
                  <a:lnTo>
                    <a:pt x="126" y="150"/>
                  </a:lnTo>
                  <a:lnTo>
                    <a:pt x="120" y="94"/>
                  </a:lnTo>
                  <a:lnTo>
                    <a:pt x="120" y="94"/>
                  </a:lnTo>
                  <a:lnTo>
                    <a:pt x="120" y="86"/>
                  </a:lnTo>
                  <a:lnTo>
                    <a:pt x="122" y="78"/>
                  </a:lnTo>
                  <a:lnTo>
                    <a:pt x="128" y="74"/>
                  </a:lnTo>
                  <a:lnTo>
                    <a:pt x="134" y="70"/>
                  </a:lnTo>
                  <a:lnTo>
                    <a:pt x="134" y="70"/>
                  </a:lnTo>
                  <a:close/>
                  <a:moveTo>
                    <a:pt x="134" y="206"/>
                  </a:moveTo>
                  <a:lnTo>
                    <a:pt x="134" y="206"/>
                  </a:lnTo>
                  <a:lnTo>
                    <a:pt x="128" y="206"/>
                  </a:lnTo>
                  <a:lnTo>
                    <a:pt x="122" y="202"/>
                  </a:lnTo>
                  <a:lnTo>
                    <a:pt x="120" y="196"/>
                  </a:lnTo>
                  <a:lnTo>
                    <a:pt x="118" y="190"/>
                  </a:lnTo>
                  <a:lnTo>
                    <a:pt x="118" y="190"/>
                  </a:lnTo>
                  <a:lnTo>
                    <a:pt x="120" y="184"/>
                  </a:lnTo>
                  <a:lnTo>
                    <a:pt x="122" y="178"/>
                  </a:lnTo>
                  <a:lnTo>
                    <a:pt x="128" y="174"/>
                  </a:lnTo>
                  <a:lnTo>
                    <a:pt x="134" y="172"/>
                  </a:lnTo>
                  <a:lnTo>
                    <a:pt x="134" y="172"/>
                  </a:lnTo>
                  <a:lnTo>
                    <a:pt x="142" y="174"/>
                  </a:lnTo>
                  <a:lnTo>
                    <a:pt x="146" y="178"/>
                  </a:lnTo>
                  <a:lnTo>
                    <a:pt x="150" y="184"/>
                  </a:lnTo>
                  <a:lnTo>
                    <a:pt x="152" y="190"/>
                  </a:lnTo>
                  <a:lnTo>
                    <a:pt x="152" y="190"/>
                  </a:lnTo>
                  <a:lnTo>
                    <a:pt x="150" y="196"/>
                  </a:lnTo>
                  <a:lnTo>
                    <a:pt x="146" y="202"/>
                  </a:lnTo>
                  <a:lnTo>
                    <a:pt x="142" y="206"/>
                  </a:lnTo>
                  <a:lnTo>
                    <a:pt x="134" y="206"/>
                  </a:lnTo>
                  <a:lnTo>
                    <a:pt x="134" y="206"/>
                  </a:lnTo>
                  <a:close/>
                </a:path>
              </a:pathLst>
            </a:custGeom>
            <a:solidFill>
              <a:srgbClr val="0098AB"/>
            </a:solid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grpSp>
      <p:sp>
        <p:nvSpPr>
          <p:cNvPr id="244" name="Freeform 24"/>
          <p:cNvSpPr>
            <a:spLocks noEditPoints="1"/>
          </p:cNvSpPr>
          <p:nvPr/>
        </p:nvSpPr>
        <p:spPr bwMode="auto">
          <a:xfrm>
            <a:off x="9279796" y="2879082"/>
            <a:ext cx="251902" cy="251902"/>
          </a:xfrm>
          <a:custGeom>
            <a:avLst/>
            <a:gdLst/>
            <a:ahLst/>
            <a:cxnLst>
              <a:cxn ang="0">
                <a:pos x="368" y="2"/>
              </a:cxn>
              <a:cxn ang="0">
                <a:pos x="252" y="30"/>
              </a:cxn>
              <a:cxn ang="0">
                <a:pos x="150" y="92"/>
              </a:cxn>
              <a:cxn ang="0">
                <a:pos x="92" y="150"/>
              </a:cxn>
              <a:cxn ang="0">
                <a:pos x="30" y="252"/>
              </a:cxn>
              <a:cxn ang="0">
                <a:pos x="2" y="368"/>
              </a:cxn>
              <a:cxn ang="0">
                <a:pos x="2" y="450"/>
              </a:cxn>
              <a:cxn ang="0">
                <a:pos x="32" y="566"/>
              </a:cxn>
              <a:cxn ang="0">
                <a:pos x="94" y="668"/>
              </a:cxn>
              <a:cxn ang="0">
                <a:pos x="180" y="746"/>
              </a:cxn>
              <a:cxn ang="0">
                <a:pos x="288" y="798"/>
              </a:cxn>
              <a:cxn ang="0">
                <a:pos x="408" y="816"/>
              </a:cxn>
              <a:cxn ang="0">
                <a:pos x="490" y="808"/>
              </a:cxn>
              <a:cxn ang="0">
                <a:pos x="602" y="768"/>
              </a:cxn>
              <a:cxn ang="0">
                <a:pos x="696" y="696"/>
              </a:cxn>
              <a:cxn ang="0">
                <a:pos x="768" y="602"/>
              </a:cxn>
              <a:cxn ang="0">
                <a:pos x="808" y="490"/>
              </a:cxn>
              <a:cxn ang="0">
                <a:pos x="816" y="408"/>
              </a:cxn>
              <a:cxn ang="0">
                <a:pos x="798" y="288"/>
              </a:cxn>
              <a:cxn ang="0">
                <a:pos x="746" y="180"/>
              </a:cxn>
              <a:cxn ang="0">
                <a:pos x="668" y="94"/>
              </a:cxn>
              <a:cxn ang="0">
                <a:pos x="566" y="32"/>
              </a:cxn>
              <a:cxn ang="0">
                <a:pos x="450" y="2"/>
              </a:cxn>
              <a:cxn ang="0">
                <a:pos x="406" y="188"/>
              </a:cxn>
              <a:cxn ang="0">
                <a:pos x="428" y="192"/>
              </a:cxn>
              <a:cxn ang="0">
                <a:pos x="454" y="212"/>
              </a:cxn>
              <a:cxn ang="0">
                <a:pos x="462" y="244"/>
              </a:cxn>
              <a:cxn ang="0">
                <a:pos x="458" y="266"/>
              </a:cxn>
              <a:cxn ang="0">
                <a:pos x="438" y="290"/>
              </a:cxn>
              <a:cxn ang="0">
                <a:pos x="406" y="300"/>
              </a:cxn>
              <a:cxn ang="0">
                <a:pos x="384" y="296"/>
              </a:cxn>
              <a:cxn ang="0">
                <a:pos x="360" y="276"/>
              </a:cxn>
              <a:cxn ang="0">
                <a:pos x="350" y="244"/>
              </a:cxn>
              <a:cxn ang="0">
                <a:pos x="354" y="222"/>
              </a:cxn>
              <a:cxn ang="0">
                <a:pos x="376" y="196"/>
              </a:cxn>
              <a:cxn ang="0">
                <a:pos x="406" y="188"/>
              </a:cxn>
              <a:cxn ang="0">
                <a:pos x="320" y="630"/>
              </a:cxn>
              <a:cxn ang="0">
                <a:pos x="340" y="600"/>
              </a:cxn>
              <a:cxn ang="0">
                <a:pos x="354" y="588"/>
              </a:cxn>
              <a:cxn ang="0">
                <a:pos x="358" y="422"/>
              </a:cxn>
              <a:cxn ang="0">
                <a:pos x="356" y="390"/>
              </a:cxn>
              <a:cxn ang="0">
                <a:pos x="340" y="380"/>
              </a:cxn>
              <a:cxn ang="0">
                <a:pos x="320" y="354"/>
              </a:cxn>
              <a:cxn ang="0">
                <a:pos x="460" y="560"/>
              </a:cxn>
              <a:cxn ang="0">
                <a:pos x="462" y="588"/>
              </a:cxn>
              <a:cxn ang="0">
                <a:pos x="476" y="600"/>
              </a:cxn>
            </a:cxnLst>
            <a:rect l="0" t="0" r="r" b="b"/>
            <a:pathLst>
              <a:path w="816" h="816">
                <a:moveTo>
                  <a:pt x="408" y="0"/>
                </a:moveTo>
                <a:lnTo>
                  <a:pt x="408" y="0"/>
                </a:lnTo>
                <a:lnTo>
                  <a:pt x="368" y="2"/>
                </a:lnTo>
                <a:lnTo>
                  <a:pt x="328" y="8"/>
                </a:lnTo>
                <a:lnTo>
                  <a:pt x="290" y="18"/>
                </a:lnTo>
                <a:lnTo>
                  <a:pt x="252" y="30"/>
                </a:lnTo>
                <a:lnTo>
                  <a:pt x="216" y="48"/>
                </a:lnTo>
                <a:lnTo>
                  <a:pt x="182" y="68"/>
                </a:lnTo>
                <a:lnTo>
                  <a:pt x="150" y="92"/>
                </a:lnTo>
                <a:lnTo>
                  <a:pt x="120" y="120"/>
                </a:lnTo>
                <a:lnTo>
                  <a:pt x="120" y="120"/>
                </a:lnTo>
                <a:lnTo>
                  <a:pt x="92" y="150"/>
                </a:lnTo>
                <a:lnTo>
                  <a:pt x="68" y="182"/>
                </a:lnTo>
                <a:lnTo>
                  <a:pt x="48" y="216"/>
                </a:lnTo>
                <a:lnTo>
                  <a:pt x="30" y="252"/>
                </a:lnTo>
                <a:lnTo>
                  <a:pt x="18" y="290"/>
                </a:lnTo>
                <a:lnTo>
                  <a:pt x="8" y="328"/>
                </a:lnTo>
                <a:lnTo>
                  <a:pt x="2" y="368"/>
                </a:lnTo>
                <a:lnTo>
                  <a:pt x="0" y="408"/>
                </a:lnTo>
                <a:lnTo>
                  <a:pt x="0" y="408"/>
                </a:lnTo>
                <a:lnTo>
                  <a:pt x="2" y="450"/>
                </a:lnTo>
                <a:lnTo>
                  <a:pt x="8" y="490"/>
                </a:lnTo>
                <a:lnTo>
                  <a:pt x="18" y="530"/>
                </a:lnTo>
                <a:lnTo>
                  <a:pt x="32" y="566"/>
                </a:lnTo>
                <a:lnTo>
                  <a:pt x="50" y="602"/>
                </a:lnTo>
                <a:lnTo>
                  <a:pt x="70" y="636"/>
                </a:lnTo>
                <a:lnTo>
                  <a:pt x="94" y="668"/>
                </a:lnTo>
                <a:lnTo>
                  <a:pt x="120" y="696"/>
                </a:lnTo>
                <a:lnTo>
                  <a:pt x="148" y="724"/>
                </a:lnTo>
                <a:lnTo>
                  <a:pt x="180" y="746"/>
                </a:lnTo>
                <a:lnTo>
                  <a:pt x="214" y="768"/>
                </a:lnTo>
                <a:lnTo>
                  <a:pt x="250" y="784"/>
                </a:lnTo>
                <a:lnTo>
                  <a:pt x="288" y="798"/>
                </a:lnTo>
                <a:lnTo>
                  <a:pt x="326" y="808"/>
                </a:lnTo>
                <a:lnTo>
                  <a:pt x="366" y="814"/>
                </a:lnTo>
                <a:lnTo>
                  <a:pt x="408" y="816"/>
                </a:lnTo>
                <a:lnTo>
                  <a:pt x="408" y="816"/>
                </a:lnTo>
                <a:lnTo>
                  <a:pt x="450" y="814"/>
                </a:lnTo>
                <a:lnTo>
                  <a:pt x="490" y="808"/>
                </a:lnTo>
                <a:lnTo>
                  <a:pt x="530" y="798"/>
                </a:lnTo>
                <a:lnTo>
                  <a:pt x="566" y="784"/>
                </a:lnTo>
                <a:lnTo>
                  <a:pt x="602" y="768"/>
                </a:lnTo>
                <a:lnTo>
                  <a:pt x="636" y="746"/>
                </a:lnTo>
                <a:lnTo>
                  <a:pt x="668" y="724"/>
                </a:lnTo>
                <a:lnTo>
                  <a:pt x="696" y="696"/>
                </a:lnTo>
                <a:lnTo>
                  <a:pt x="724" y="668"/>
                </a:lnTo>
                <a:lnTo>
                  <a:pt x="746" y="636"/>
                </a:lnTo>
                <a:lnTo>
                  <a:pt x="768" y="602"/>
                </a:lnTo>
                <a:lnTo>
                  <a:pt x="784" y="566"/>
                </a:lnTo>
                <a:lnTo>
                  <a:pt x="798" y="530"/>
                </a:lnTo>
                <a:lnTo>
                  <a:pt x="808" y="490"/>
                </a:lnTo>
                <a:lnTo>
                  <a:pt x="814" y="450"/>
                </a:lnTo>
                <a:lnTo>
                  <a:pt x="816" y="408"/>
                </a:lnTo>
                <a:lnTo>
                  <a:pt x="816" y="408"/>
                </a:lnTo>
                <a:lnTo>
                  <a:pt x="814" y="366"/>
                </a:lnTo>
                <a:lnTo>
                  <a:pt x="808" y="326"/>
                </a:lnTo>
                <a:lnTo>
                  <a:pt x="798" y="288"/>
                </a:lnTo>
                <a:lnTo>
                  <a:pt x="784" y="250"/>
                </a:lnTo>
                <a:lnTo>
                  <a:pt x="768" y="214"/>
                </a:lnTo>
                <a:lnTo>
                  <a:pt x="746" y="180"/>
                </a:lnTo>
                <a:lnTo>
                  <a:pt x="724" y="148"/>
                </a:lnTo>
                <a:lnTo>
                  <a:pt x="696" y="120"/>
                </a:lnTo>
                <a:lnTo>
                  <a:pt x="668" y="94"/>
                </a:lnTo>
                <a:lnTo>
                  <a:pt x="636" y="70"/>
                </a:lnTo>
                <a:lnTo>
                  <a:pt x="602" y="50"/>
                </a:lnTo>
                <a:lnTo>
                  <a:pt x="566" y="32"/>
                </a:lnTo>
                <a:lnTo>
                  <a:pt x="530" y="18"/>
                </a:lnTo>
                <a:lnTo>
                  <a:pt x="490" y="8"/>
                </a:lnTo>
                <a:lnTo>
                  <a:pt x="450" y="2"/>
                </a:lnTo>
                <a:lnTo>
                  <a:pt x="408" y="0"/>
                </a:lnTo>
                <a:lnTo>
                  <a:pt x="408" y="0"/>
                </a:lnTo>
                <a:close/>
                <a:moveTo>
                  <a:pt x="406" y="188"/>
                </a:moveTo>
                <a:lnTo>
                  <a:pt x="406" y="188"/>
                </a:lnTo>
                <a:lnTo>
                  <a:pt x="418" y="188"/>
                </a:lnTo>
                <a:lnTo>
                  <a:pt x="428" y="192"/>
                </a:lnTo>
                <a:lnTo>
                  <a:pt x="438" y="196"/>
                </a:lnTo>
                <a:lnTo>
                  <a:pt x="446" y="204"/>
                </a:lnTo>
                <a:lnTo>
                  <a:pt x="454" y="212"/>
                </a:lnTo>
                <a:lnTo>
                  <a:pt x="458" y="222"/>
                </a:lnTo>
                <a:lnTo>
                  <a:pt x="462" y="232"/>
                </a:lnTo>
                <a:lnTo>
                  <a:pt x="462" y="244"/>
                </a:lnTo>
                <a:lnTo>
                  <a:pt x="462" y="244"/>
                </a:lnTo>
                <a:lnTo>
                  <a:pt x="462" y="256"/>
                </a:lnTo>
                <a:lnTo>
                  <a:pt x="458" y="266"/>
                </a:lnTo>
                <a:lnTo>
                  <a:pt x="454" y="276"/>
                </a:lnTo>
                <a:lnTo>
                  <a:pt x="446" y="284"/>
                </a:lnTo>
                <a:lnTo>
                  <a:pt x="438" y="290"/>
                </a:lnTo>
                <a:lnTo>
                  <a:pt x="428" y="296"/>
                </a:lnTo>
                <a:lnTo>
                  <a:pt x="418" y="298"/>
                </a:lnTo>
                <a:lnTo>
                  <a:pt x="406" y="300"/>
                </a:lnTo>
                <a:lnTo>
                  <a:pt x="406" y="300"/>
                </a:lnTo>
                <a:lnTo>
                  <a:pt x="396" y="298"/>
                </a:lnTo>
                <a:lnTo>
                  <a:pt x="384" y="296"/>
                </a:lnTo>
                <a:lnTo>
                  <a:pt x="376" y="290"/>
                </a:lnTo>
                <a:lnTo>
                  <a:pt x="366" y="284"/>
                </a:lnTo>
                <a:lnTo>
                  <a:pt x="360" y="276"/>
                </a:lnTo>
                <a:lnTo>
                  <a:pt x="354" y="266"/>
                </a:lnTo>
                <a:lnTo>
                  <a:pt x="352" y="256"/>
                </a:lnTo>
                <a:lnTo>
                  <a:pt x="350" y="244"/>
                </a:lnTo>
                <a:lnTo>
                  <a:pt x="350" y="244"/>
                </a:lnTo>
                <a:lnTo>
                  <a:pt x="352" y="232"/>
                </a:lnTo>
                <a:lnTo>
                  <a:pt x="354" y="222"/>
                </a:lnTo>
                <a:lnTo>
                  <a:pt x="360" y="212"/>
                </a:lnTo>
                <a:lnTo>
                  <a:pt x="366" y="204"/>
                </a:lnTo>
                <a:lnTo>
                  <a:pt x="376" y="196"/>
                </a:lnTo>
                <a:lnTo>
                  <a:pt x="384" y="192"/>
                </a:lnTo>
                <a:lnTo>
                  <a:pt x="396" y="188"/>
                </a:lnTo>
                <a:lnTo>
                  <a:pt x="406" y="188"/>
                </a:lnTo>
                <a:lnTo>
                  <a:pt x="406" y="188"/>
                </a:lnTo>
                <a:close/>
                <a:moveTo>
                  <a:pt x="496" y="630"/>
                </a:moveTo>
                <a:lnTo>
                  <a:pt x="320" y="630"/>
                </a:lnTo>
                <a:lnTo>
                  <a:pt x="320" y="604"/>
                </a:lnTo>
                <a:lnTo>
                  <a:pt x="320" y="604"/>
                </a:lnTo>
                <a:lnTo>
                  <a:pt x="340" y="600"/>
                </a:lnTo>
                <a:lnTo>
                  <a:pt x="346" y="598"/>
                </a:lnTo>
                <a:lnTo>
                  <a:pt x="352" y="594"/>
                </a:lnTo>
                <a:lnTo>
                  <a:pt x="354" y="588"/>
                </a:lnTo>
                <a:lnTo>
                  <a:pt x="356" y="582"/>
                </a:lnTo>
                <a:lnTo>
                  <a:pt x="358" y="560"/>
                </a:lnTo>
                <a:lnTo>
                  <a:pt x="358" y="422"/>
                </a:lnTo>
                <a:lnTo>
                  <a:pt x="358" y="422"/>
                </a:lnTo>
                <a:lnTo>
                  <a:pt x="356" y="398"/>
                </a:lnTo>
                <a:lnTo>
                  <a:pt x="356" y="390"/>
                </a:lnTo>
                <a:lnTo>
                  <a:pt x="352" y="386"/>
                </a:lnTo>
                <a:lnTo>
                  <a:pt x="348" y="382"/>
                </a:lnTo>
                <a:lnTo>
                  <a:pt x="340" y="380"/>
                </a:lnTo>
                <a:lnTo>
                  <a:pt x="320" y="376"/>
                </a:lnTo>
                <a:lnTo>
                  <a:pt x="320" y="354"/>
                </a:lnTo>
                <a:lnTo>
                  <a:pt x="320" y="354"/>
                </a:lnTo>
                <a:lnTo>
                  <a:pt x="386" y="344"/>
                </a:lnTo>
                <a:lnTo>
                  <a:pt x="460" y="332"/>
                </a:lnTo>
                <a:lnTo>
                  <a:pt x="460" y="560"/>
                </a:lnTo>
                <a:lnTo>
                  <a:pt x="460" y="560"/>
                </a:lnTo>
                <a:lnTo>
                  <a:pt x="460" y="582"/>
                </a:lnTo>
                <a:lnTo>
                  <a:pt x="462" y="588"/>
                </a:lnTo>
                <a:lnTo>
                  <a:pt x="464" y="594"/>
                </a:lnTo>
                <a:lnTo>
                  <a:pt x="470" y="598"/>
                </a:lnTo>
                <a:lnTo>
                  <a:pt x="476" y="600"/>
                </a:lnTo>
                <a:lnTo>
                  <a:pt x="496" y="604"/>
                </a:lnTo>
                <a:lnTo>
                  <a:pt x="496" y="630"/>
                </a:lnTo>
                <a:close/>
              </a:path>
            </a:pathLst>
          </a:custGeom>
          <a:solidFill>
            <a:srgbClr val="0098AB"/>
          </a:solid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grpSp>
        <p:nvGrpSpPr>
          <p:cNvPr id="245" name="组合 111"/>
          <p:cNvGrpSpPr/>
          <p:nvPr/>
        </p:nvGrpSpPr>
        <p:grpSpPr>
          <a:xfrm>
            <a:off x="9775172" y="2704068"/>
            <a:ext cx="251902" cy="251902"/>
            <a:chOff x="4754563" y="3711575"/>
            <a:chExt cx="1973262" cy="1493838"/>
          </a:xfrm>
          <a:solidFill>
            <a:srgbClr val="0098AB"/>
          </a:solidFill>
        </p:grpSpPr>
        <p:sp>
          <p:nvSpPr>
            <p:cNvPr id="246" name="Freeform 95"/>
            <p:cNvSpPr>
              <a:spLocks noEditPoints="1"/>
            </p:cNvSpPr>
            <p:nvPr/>
          </p:nvSpPr>
          <p:spPr bwMode="auto">
            <a:xfrm>
              <a:off x="4754563" y="4014788"/>
              <a:ext cx="1446212" cy="1190625"/>
            </a:xfrm>
            <a:custGeom>
              <a:avLst/>
              <a:gdLst/>
              <a:ahLst/>
              <a:cxnLst>
                <a:cxn ang="0">
                  <a:pos x="11776" y="2814"/>
                </a:cxn>
                <a:cxn ang="0">
                  <a:pos x="11383" y="1767"/>
                </a:cxn>
                <a:cxn ang="0">
                  <a:pos x="10729" y="916"/>
                </a:cxn>
                <a:cxn ang="0">
                  <a:pos x="9748" y="263"/>
                </a:cxn>
                <a:cxn ang="0">
                  <a:pos x="8766" y="0"/>
                </a:cxn>
                <a:cxn ang="0">
                  <a:pos x="7785" y="66"/>
                </a:cxn>
                <a:cxn ang="0">
                  <a:pos x="6738" y="459"/>
                </a:cxn>
                <a:cxn ang="0">
                  <a:pos x="5888" y="1113"/>
                </a:cxn>
                <a:cxn ang="0">
                  <a:pos x="5299" y="2094"/>
                </a:cxn>
                <a:cxn ang="0">
                  <a:pos x="5038" y="3010"/>
                </a:cxn>
                <a:cxn ang="0">
                  <a:pos x="5038" y="3860"/>
                </a:cxn>
                <a:cxn ang="0">
                  <a:pos x="5103" y="4319"/>
                </a:cxn>
                <a:cxn ang="0">
                  <a:pos x="458" y="7654"/>
                </a:cxn>
                <a:cxn ang="0">
                  <a:pos x="130" y="8047"/>
                </a:cxn>
                <a:cxn ang="0">
                  <a:pos x="0" y="8505"/>
                </a:cxn>
                <a:cxn ang="0">
                  <a:pos x="0" y="8505"/>
                </a:cxn>
                <a:cxn ang="0">
                  <a:pos x="196" y="9094"/>
                </a:cxn>
                <a:cxn ang="0">
                  <a:pos x="523" y="9486"/>
                </a:cxn>
                <a:cxn ang="0">
                  <a:pos x="982" y="9682"/>
                </a:cxn>
                <a:cxn ang="0">
                  <a:pos x="1505" y="9682"/>
                </a:cxn>
                <a:cxn ang="0">
                  <a:pos x="1962" y="9421"/>
                </a:cxn>
                <a:cxn ang="0">
                  <a:pos x="6477" y="6215"/>
                </a:cxn>
                <a:cxn ang="0">
                  <a:pos x="7066" y="6543"/>
                </a:cxn>
                <a:cxn ang="0">
                  <a:pos x="8047" y="6804"/>
                </a:cxn>
                <a:cxn ang="0">
                  <a:pos x="8962" y="6804"/>
                </a:cxn>
                <a:cxn ang="0">
                  <a:pos x="10009" y="6411"/>
                </a:cxn>
                <a:cxn ang="0">
                  <a:pos x="10926" y="5692"/>
                </a:cxn>
                <a:cxn ang="0">
                  <a:pos x="11514" y="4776"/>
                </a:cxn>
                <a:cxn ang="0">
                  <a:pos x="11776" y="3795"/>
                </a:cxn>
                <a:cxn ang="0">
                  <a:pos x="3598" y="7786"/>
                </a:cxn>
                <a:cxn ang="0">
                  <a:pos x="3598" y="7786"/>
                </a:cxn>
                <a:cxn ang="0">
                  <a:pos x="1635" y="9094"/>
                </a:cxn>
                <a:cxn ang="0">
                  <a:pos x="1243" y="9094"/>
                </a:cxn>
                <a:cxn ang="0">
                  <a:pos x="982" y="8963"/>
                </a:cxn>
                <a:cxn ang="0">
                  <a:pos x="785" y="8636"/>
                </a:cxn>
                <a:cxn ang="0">
                  <a:pos x="785" y="8243"/>
                </a:cxn>
                <a:cxn ang="0">
                  <a:pos x="916" y="7982"/>
                </a:cxn>
                <a:cxn ang="0">
                  <a:pos x="2878" y="6674"/>
                </a:cxn>
                <a:cxn ang="0">
                  <a:pos x="3271" y="6543"/>
                </a:cxn>
                <a:cxn ang="0">
                  <a:pos x="3533" y="6608"/>
                </a:cxn>
                <a:cxn ang="0">
                  <a:pos x="3794" y="6870"/>
                </a:cxn>
                <a:cxn ang="0">
                  <a:pos x="3926" y="7197"/>
                </a:cxn>
                <a:cxn ang="0">
                  <a:pos x="3860" y="7524"/>
                </a:cxn>
                <a:cxn ang="0">
                  <a:pos x="3598" y="7786"/>
                </a:cxn>
                <a:cxn ang="0">
                  <a:pos x="7982" y="5561"/>
                </a:cxn>
                <a:cxn ang="0">
                  <a:pos x="7196" y="5235"/>
                </a:cxn>
                <a:cxn ang="0">
                  <a:pos x="6607" y="4580"/>
                </a:cxn>
                <a:cxn ang="0">
                  <a:pos x="6281" y="3795"/>
                </a:cxn>
                <a:cxn ang="0">
                  <a:pos x="6281" y="2880"/>
                </a:cxn>
                <a:cxn ang="0">
                  <a:pos x="6607" y="2094"/>
                </a:cxn>
                <a:cxn ang="0">
                  <a:pos x="7196" y="1505"/>
                </a:cxn>
                <a:cxn ang="0">
                  <a:pos x="7982" y="1113"/>
                </a:cxn>
                <a:cxn ang="0">
                  <a:pos x="8898" y="1113"/>
                </a:cxn>
                <a:cxn ang="0">
                  <a:pos x="9748" y="1505"/>
                </a:cxn>
                <a:cxn ang="0">
                  <a:pos x="10337" y="2094"/>
                </a:cxn>
                <a:cxn ang="0">
                  <a:pos x="10664" y="2880"/>
                </a:cxn>
                <a:cxn ang="0">
                  <a:pos x="10664" y="3795"/>
                </a:cxn>
                <a:cxn ang="0">
                  <a:pos x="10337" y="4580"/>
                </a:cxn>
                <a:cxn ang="0">
                  <a:pos x="9748" y="5235"/>
                </a:cxn>
                <a:cxn ang="0">
                  <a:pos x="8898" y="5561"/>
                </a:cxn>
              </a:cxnLst>
              <a:rect l="0" t="0" r="r" b="b"/>
              <a:pathLst>
                <a:path w="11842" h="9748">
                  <a:moveTo>
                    <a:pt x="11842" y="3403"/>
                  </a:moveTo>
                  <a:lnTo>
                    <a:pt x="11776" y="2814"/>
                  </a:lnTo>
                  <a:lnTo>
                    <a:pt x="11645" y="2291"/>
                  </a:lnTo>
                  <a:lnTo>
                    <a:pt x="11383" y="1767"/>
                  </a:lnTo>
                  <a:lnTo>
                    <a:pt x="11056" y="1309"/>
                  </a:lnTo>
                  <a:lnTo>
                    <a:pt x="10729" y="916"/>
                  </a:lnTo>
                  <a:lnTo>
                    <a:pt x="10271" y="525"/>
                  </a:lnTo>
                  <a:lnTo>
                    <a:pt x="9748" y="263"/>
                  </a:lnTo>
                  <a:lnTo>
                    <a:pt x="9159" y="132"/>
                  </a:lnTo>
                  <a:lnTo>
                    <a:pt x="8766" y="0"/>
                  </a:lnTo>
                  <a:lnTo>
                    <a:pt x="8373" y="0"/>
                  </a:lnTo>
                  <a:lnTo>
                    <a:pt x="7785" y="66"/>
                  </a:lnTo>
                  <a:lnTo>
                    <a:pt x="7261" y="197"/>
                  </a:lnTo>
                  <a:lnTo>
                    <a:pt x="6738" y="459"/>
                  </a:lnTo>
                  <a:lnTo>
                    <a:pt x="6281" y="720"/>
                  </a:lnTo>
                  <a:lnTo>
                    <a:pt x="5888" y="1113"/>
                  </a:lnTo>
                  <a:lnTo>
                    <a:pt x="5561" y="1571"/>
                  </a:lnTo>
                  <a:lnTo>
                    <a:pt x="5299" y="2094"/>
                  </a:lnTo>
                  <a:lnTo>
                    <a:pt x="5103" y="2617"/>
                  </a:lnTo>
                  <a:lnTo>
                    <a:pt x="5038" y="3010"/>
                  </a:lnTo>
                  <a:lnTo>
                    <a:pt x="4972" y="3403"/>
                  </a:lnTo>
                  <a:lnTo>
                    <a:pt x="5038" y="3860"/>
                  </a:lnTo>
                  <a:lnTo>
                    <a:pt x="5103" y="4253"/>
                  </a:lnTo>
                  <a:lnTo>
                    <a:pt x="5103" y="4319"/>
                  </a:lnTo>
                  <a:lnTo>
                    <a:pt x="3860" y="5235"/>
                  </a:lnTo>
                  <a:lnTo>
                    <a:pt x="458" y="7654"/>
                  </a:lnTo>
                  <a:lnTo>
                    <a:pt x="262" y="7786"/>
                  </a:lnTo>
                  <a:lnTo>
                    <a:pt x="130" y="8047"/>
                  </a:lnTo>
                  <a:lnTo>
                    <a:pt x="66" y="8243"/>
                  </a:lnTo>
                  <a:lnTo>
                    <a:pt x="0" y="8505"/>
                  </a:lnTo>
                  <a:lnTo>
                    <a:pt x="66" y="8505"/>
                  </a:lnTo>
                  <a:lnTo>
                    <a:pt x="0" y="8505"/>
                  </a:lnTo>
                  <a:lnTo>
                    <a:pt x="66" y="8832"/>
                  </a:lnTo>
                  <a:lnTo>
                    <a:pt x="196" y="9094"/>
                  </a:lnTo>
                  <a:lnTo>
                    <a:pt x="327" y="9291"/>
                  </a:lnTo>
                  <a:lnTo>
                    <a:pt x="523" y="9486"/>
                  </a:lnTo>
                  <a:lnTo>
                    <a:pt x="720" y="9617"/>
                  </a:lnTo>
                  <a:lnTo>
                    <a:pt x="982" y="9682"/>
                  </a:lnTo>
                  <a:lnTo>
                    <a:pt x="1243" y="9748"/>
                  </a:lnTo>
                  <a:lnTo>
                    <a:pt x="1505" y="9682"/>
                  </a:lnTo>
                  <a:lnTo>
                    <a:pt x="1832" y="9552"/>
                  </a:lnTo>
                  <a:lnTo>
                    <a:pt x="1962" y="9421"/>
                  </a:lnTo>
                  <a:lnTo>
                    <a:pt x="4841" y="7393"/>
                  </a:lnTo>
                  <a:lnTo>
                    <a:pt x="6477" y="6215"/>
                  </a:lnTo>
                  <a:lnTo>
                    <a:pt x="6542" y="6281"/>
                  </a:lnTo>
                  <a:lnTo>
                    <a:pt x="7066" y="6543"/>
                  </a:lnTo>
                  <a:lnTo>
                    <a:pt x="7654" y="6738"/>
                  </a:lnTo>
                  <a:lnTo>
                    <a:pt x="8047" y="6804"/>
                  </a:lnTo>
                  <a:lnTo>
                    <a:pt x="8439" y="6804"/>
                  </a:lnTo>
                  <a:lnTo>
                    <a:pt x="8962" y="6804"/>
                  </a:lnTo>
                  <a:lnTo>
                    <a:pt x="9551" y="6608"/>
                  </a:lnTo>
                  <a:lnTo>
                    <a:pt x="10009" y="6411"/>
                  </a:lnTo>
                  <a:lnTo>
                    <a:pt x="10533" y="6085"/>
                  </a:lnTo>
                  <a:lnTo>
                    <a:pt x="10926" y="5692"/>
                  </a:lnTo>
                  <a:lnTo>
                    <a:pt x="11253" y="5299"/>
                  </a:lnTo>
                  <a:lnTo>
                    <a:pt x="11514" y="4776"/>
                  </a:lnTo>
                  <a:lnTo>
                    <a:pt x="11710" y="4187"/>
                  </a:lnTo>
                  <a:lnTo>
                    <a:pt x="11776" y="3795"/>
                  </a:lnTo>
                  <a:lnTo>
                    <a:pt x="11842" y="3403"/>
                  </a:lnTo>
                  <a:close/>
                  <a:moveTo>
                    <a:pt x="3598" y="7786"/>
                  </a:moveTo>
                  <a:lnTo>
                    <a:pt x="3598" y="7720"/>
                  </a:lnTo>
                  <a:lnTo>
                    <a:pt x="3598" y="7786"/>
                  </a:lnTo>
                  <a:lnTo>
                    <a:pt x="1832" y="9028"/>
                  </a:lnTo>
                  <a:lnTo>
                    <a:pt x="1635" y="9094"/>
                  </a:lnTo>
                  <a:lnTo>
                    <a:pt x="1439" y="9094"/>
                  </a:lnTo>
                  <a:lnTo>
                    <a:pt x="1243" y="9094"/>
                  </a:lnTo>
                  <a:lnTo>
                    <a:pt x="1112" y="9028"/>
                  </a:lnTo>
                  <a:lnTo>
                    <a:pt x="982" y="8963"/>
                  </a:lnTo>
                  <a:lnTo>
                    <a:pt x="850" y="8832"/>
                  </a:lnTo>
                  <a:lnTo>
                    <a:pt x="785" y="8636"/>
                  </a:lnTo>
                  <a:lnTo>
                    <a:pt x="720" y="8439"/>
                  </a:lnTo>
                  <a:lnTo>
                    <a:pt x="785" y="8243"/>
                  </a:lnTo>
                  <a:lnTo>
                    <a:pt x="850" y="8113"/>
                  </a:lnTo>
                  <a:lnTo>
                    <a:pt x="916" y="7982"/>
                  </a:lnTo>
                  <a:lnTo>
                    <a:pt x="1046" y="7850"/>
                  </a:lnTo>
                  <a:lnTo>
                    <a:pt x="2878" y="6674"/>
                  </a:lnTo>
                  <a:lnTo>
                    <a:pt x="3075" y="6543"/>
                  </a:lnTo>
                  <a:lnTo>
                    <a:pt x="3271" y="6543"/>
                  </a:lnTo>
                  <a:lnTo>
                    <a:pt x="3401" y="6543"/>
                  </a:lnTo>
                  <a:lnTo>
                    <a:pt x="3533" y="6608"/>
                  </a:lnTo>
                  <a:lnTo>
                    <a:pt x="3663" y="6738"/>
                  </a:lnTo>
                  <a:lnTo>
                    <a:pt x="3794" y="6870"/>
                  </a:lnTo>
                  <a:lnTo>
                    <a:pt x="3926" y="7000"/>
                  </a:lnTo>
                  <a:lnTo>
                    <a:pt x="3926" y="7197"/>
                  </a:lnTo>
                  <a:lnTo>
                    <a:pt x="3926" y="7393"/>
                  </a:lnTo>
                  <a:lnTo>
                    <a:pt x="3860" y="7524"/>
                  </a:lnTo>
                  <a:lnTo>
                    <a:pt x="3729" y="7654"/>
                  </a:lnTo>
                  <a:lnTo>
                    <a:pt x="3598" y="7786"/>
                  </a:lnTo>
                  <a:close/>
                  <a:moveTo>
                    <a:pt x="8439" y="5561"/>
                  </a:moveTo>
                  <a:lnTo>
                    <a:pt x="7982" y="5561"/>
                  </a:lnTo>
                  <a:lnTo>
                    <a:pt x="7589" y="5431"/>
                  </a:lnTo>
                  <a:lnTo>
                    <a:pt x="7196" y="5235"/>
                  </a:lnTo>
                  <a:lnTo>
                    <a:pt x="6870" y="4908"/>
                  </a:lnTo>
                  <a:lnTo>
                    <a:pt x="6607" y="4580"/>
                  </a:lnTo>
                  <a:lnTo>
                    <a:pt x="6411" y="4187"/>
                  </a:lnTo>
                  <a:lnTo>
                    <a:pt x="6281" y="3795"/>
                  </a:lnTo>
                  <a:lnTo>
                    <a:pt x="6215" y="3337"/>
                  </a:lnTo>
                  <a:lnTo>
                    <a:pt x="6281" y="2880"/>
                  </a:lnTo>
                  <a:lnTo>
                    <a:pt x="6411" y="2487"/>
                  </a:lnTo>
                  <a:lnTo>
                    <a:pt x="6607" y="2094"/>
                  </a:lnTo>
                  <a:lnTo>
                    <a:pt x="6870" y="1767"/>
                  </a:lnTo>
                  <a:lnTo>
                    <a:pt x="7196" y="1505"/>
                  </a:lnTo>
                  <a:lnTo>
                    <a:pt x="7589" y="1244"/>
                  </a:lnTo>
                  <a:lnTo>
                    <a:pt x="7982" y="1113"/>
                  </a:lnTo>
                  <a:lnTo>
                    <a:pt x="8439" y="1113"/>
                  </a:lnTo>
                  <a:lnTo>
                    <a:pt x="8898" y="1113"/>
                  </a:lnTo>
                  <a:lnTo>
                    <a:pt x="9355" y="1244"/>
                  </a:lnTo>
                  <a:lnTo>
                    <a:pt x="9748" y="1505"/>
                  </a:lnTo>
                  <a:lnTo>
                    <a:pt x="10075" y="1767"/>
                  </a:lnTo>
                  <a:lnTo>
                    <a:pt x="10337" y="2094"/>
                  </a:lnTo>
                  <a:lnTo>
                    <a:pt x="10533" y="2487"/>
                  </a:lnTo>
                  <a:lnTo>
                    <a:pt x="10664" y="2880"/>
                  </a:lnTo>
                  <a:lnTo>
                    <a:pt x="10729" y="3337"/>
                  </a:lnTo>
                  <a:lnTo>
                    <a:pt x="10664" y="3795"/>
                  </a:lnTo>
                  <a:lnTo>
                    <a:pt x="10533" y="4187"/>
                  </a:lnTo>
                  <a:lnTo>
                    <a:pt x="10337" y="4580"/>
                  </a:lnTo>
                  <a:lnTo>
                    <a:pt x="10075" y="4908"/>
                  </a:lnTo>
                  <a:lnTo>
                    <a:pt x="9748" y="5235"/>
                  </a:lnTo>
                  <a:lnTo>
                    <a:pt x="9355" y="5431"/>
                  </a:lnTo>
                  <a:lnTo>
                    <a:pt x="8898" y="5561"/>
                  </a:lnTo>
                  <a:lnTo>
                    <a:pt x="8439" y="5561"/>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47" name="Freeform 96"/>
            <p:cNvSpPr>
              <a:spLocks/>
            </p:cNvSpPr>
            <p:nvPr/>
          </p:nvSpPr>
          <p:spPr bwMode="auto">
            <a:xfrm>
              <a:off x="5665788" y="4486275"/>
              <a:ext cx="319087" cy="160338"/>
            </a:xfrm>
            <a:custGeom>
              <a:avLst/>
              <a:gdLst/>
              <a:ahLst/>
              <a:cxnLst>
                <a:cxn ang="0">
                  <a:pos x="2551" y="0"/>
                </a:cxn>
                <a:cxn ang="0">
                  <a:pos x="2356" y="0"/>
                </a:cxn>
                <a:cxn ang="0">
                  <a:pos x="2290" y="132"/>
                </a:cxn>
                <a:cxn ang="0">
                  <a:pos x="2093" y="459"/>
                </a:cxn>
                <a:cxn ang="0">
                  <a:pos x="1767" y="720"/>
                </a:cxn>
                <a:cxn ang="0">
                  <a:pos x="1374" y="916"/>
                </a:cxn>
                <a:cxn ang="0">
                  <a:pos x="915" y="916"/>
                </a:cxn>
                <a:cxn ang="0">
                  <a:pos x="589" y="916"/>
                </a:cxn>
                <a:cxn ang="0">
                  <a:pos x="262" y="786"/>
                </a:cxn>
                <a:cxn ang="0">
                  <a:pos x="131" y="786"/>
                </a:cxn>
                <a:cxn ang="0">
                  <a:pos x="0" y="916"/>
                </a:cxn>
                <a:cxn ang="0">
                  <a:pos x="0" y="1048"/>
                </a:cxn>
                <a:cxn ang="0">
                  <a:pos x="131" y="1178"/>
                </a:cxn>
                <a:cxn ang="0">
                  <a:pos x="524" y="1309"/>
                </a:cxn>
                <a:cxn ang="0">
                  <a:pos x="915" y="1309"/>
                </a:cxn>
                <a:cxn ang="0">
                  <a:pos x="1504" y="1243"/>
                </a:cxn>
                <a:cxn ang="0">
                  <a:pos x="1963" y="1048"/>
                </a:cxn>
                <a:cxn ang="0">
                  <a:pos x="2159" y="916"/>
                </a:cxn>
                <a:cxn ang="0">
                  <a:pos x="2356" y="720"/>
                </a:cxn>
                <a:cxn ang="0">
                  <a:pos x="2486" y="523"/>
                </a:cxn>
                <a:cxn ang="0">
                  <a:pos x="2617" y="262"/>
                </a:cxn>
                <a:cxn ang="0">
                  <a:pos x="2617" y="132"/>
                </a:cxn>
                <a:cxn ang="0">
                  <a:pos x="2551" y="0"/>
                </a:cxn>
              </a:cxnLst>
              <a:rect l="0" t="0" r="r" b="b"/>
              <a:pathLst>
                <a:path w="2617" h="1309">
                  <a:moveTo>
                    <a:pt x="2551" y="0"/>
                  </a:moveTo>
                  <a:lnTo>
                    <a:pt x="2356" y="0"/>
                  </a:lnTo>
                  <a:lnTo>
                    <a:pt x="2290" y="132"/>
                  </a:lnTo>
                  <a:lnTo>
                    <a:pt x="2093" y="459"/>
                  </a:lnTo>
                  <a:lnTo>
                    <a:pt x="1767" y="720"/>
                  </a:lnTo>
                  <a:lnTo>
                    <a:pt x="1374" y="916"/>
                  </a:lnTo>
                  <a:lnTo>
                    <a:pt x="915" y="916"/>
                  </a:lnTo>
                  <a:lnTo>
                    <a:pt x="589" y="916"/>
                  </a:lnTo>
                  <a:lnTo>
                    <a:pt x="262" y="786"/>
                  </a:lnTo>
                  <a:lnTo>
                    <a:pt x="131" y="786"/>
                  </a:lnTo>
                  <a:lnTo>
                    <a:pt x="0" y="916"/>
                  </a:lnTo>
                  <a:lnTo>
                    <a:pt x="0" y="1048"/>
                  </a:lnTo>
                  <a:lnTo>
                    <a:pt x="131" y="1178"/>
                  </a:lnTo>
                  <a:lnTo>
                    <a:pt x="524" y="1309"/>
                  </a:lnTo>
                  <a:lnTo>
                    <a:pt x="915" y="1309"/>
                  </a:lnTo>
                  <a:lnTo>
                    <a:pt x="1504" y="1243"/>
                  </a:lnTo>
                  <a:lnTo>
                    <a:pt x="1963" y="1048"/>
                  </a:lnTo>
                  <a:lnTo>
                    <a:pt x="2159" y="916"/>
                  </a:lnTo>
                  <a:lnTo>
                    <a:pt x="2356" y="720"/>
                  </a:lnTo>
                  <a:lnTo>
                    <a:pt x="2486" y="523"/>
                  </a:lnTo>
                  <a:lnTo>
                    <a:pt x="2617" y="262"/>
                  </a:lnTo>
                  <a:lnTo>
                    <a:pt x="2617" y="132"/>
                  </a:lnTo>
                  <a:lnTo>
                    <a:pt x="2551"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48" name="Freeform 97"/>
            <p:cNvSpPr>
              <a:spLocks/>
            </p:cNvSpPr>
            <p:nvPr/>
          </p:nvSpPr>
          <p:spPr bwMode="auto">
            <a:xfrm>
              <a:off x="5218113" y="3711575"/>
              <a:ext cx="1509712" cy="1214438"/>
            </a:xfrm>
            <a:custGeom>
              <a:avLst/>
              <a:gdLst/>
              <a:ahLst/>
              <a:cxnLst>
                <a:cxn ang="0">
                  <a:pos x="5823" y="1178"/>
                </a:cxn>
                <a:cxn ang="0">
                  <a:pos x="5431" y="457"/>
                </a:cxn>
                <a:cxn ang="0">
                  <a:pos x="4842" y="66"/>
                </a:cxn>
                <a:cxn ang="0">
                  <a:pos x="1178" y="66"/>
                </a:cxn>
                <a:cxn ang="0">
                  <a:pos x="262" y="850"/>
                </a:cxn>
                <a:cxn ang="0">
                  <a:pos x="0" y="1635"/>
                </a:cxn>
                <a:cxn ang="0">
                  <a:pos x="0" y="4121"/>
                </a:cxn>
                <a:cxn ang="0">
                  <a:pos x="791" y="6902"/>
                </a:cxn>
                <a:cxn ang="0">
                  <a:pos x="744" y="6708"/>
                </a:cxn>
                <a:cxn ang="0">
                  <a:pos x="707" y="6510"/>
                </a:cxn>
                <a:cxn ang="0">
                  <a:pos x="680" y="6310"/>
                </a:cxn>
                <a:cxn ang="0">
                  <a:pos x="664" y="6106"/>
                </a:cxn>
                <a:cxn ang="0">
                  <a:pos x="659" y="5899"/>
                </a:cxn>
                <a:cxn ang="0">
                  <a:pos x="704" y="5303"/>
                </a:cxn>
                <a:cxn ang="0">
                  <a:pos x="838" y="4735"/>
                </a:cxn>
                <a:cxn ang="0">
                  <a:pos x="1052" y="4202"/>
                </a:cxn>
                <a:cxn ang="0">
                  <a:pos x="1340" y="3709"/>
                </a:cxn>
                <a:cxn ang="0">
                  <a:pos x="1694" y="3265"/>
                </a:cxn>
                <a:cxn ang="0">
                  <a:pos x="2109" y="2875"/>
                </a:cxn>
                <a:cxn ang="0">
                  <a:pos x="2577" y="2547"/>
                </a:cxn>
                <a:cxn ang="0">
                  <a:pos x="3092" y="2287"/>
                </a:cxn>
                <a:cxn ang="0">
                  <a:pos x="3645" y="2102"/>
                </a:cxn>
                <a:cxn ang="0">
                  <a:pos x="4232" y="1999"/>
                </a:cxn>
                <a:cxn ang="0">
                  <a:pos x="4842" y="1983"/>
                </a:cxn>
                <a:cxn ang="0">
                  <a:pos x="5438" y="2058"/>
                </a:cxn>
                <a:cxn ang="0">
                  <a:pos x="6003" y="2217"/>
                </a:cxn>
                <a:cxn ang="0">
                  <a:pos x="6532" y="2452"/>
                </a:cxn>
                <a:cxn ang="0">
                  <a:pos x="7016" y="2759"/>
                </a:cxn>
                <a:cxn ang="0">
                  <a:pos x="7450" y="3129"/>
                </a:cxn>
                <a:cxn ang="0">
                  <a:pos x="7824" y="3556"/>
                </a:cxn>
                <a:cxn ang="0">
                  <a:pos x="8135" y="4033"/>
                </a:cxn>
                <a:cxn ang="0">
                  <a:pos x="8375" y="4554"/>
                </a:cxn>
                <a:cxn ang="0">
                  <a:pos x="8536" y="5110"/>
                </a:cxn>
                <a:cxn ang="0">
                  <a:pos x="8612" y="5698"/>
                </a:cxn>
                <a:cxn ang="0">
                  <a:pos x="8596" y="6299"/>
                </a:cxn>
                <a:cxn ang="0">
                  <a:pos x="8491" y="6877"/>
                </a:cxn>
                <a:cxn ang="0">
                  <a:pos x="8303" y="7423"/>
                </a:cxn>
                <a:cxn ang="0">
                  <a:pos x="8039" y="7930"/>
                </a:cxn>
                <a:cxn ang="0">
                  <a:pos x="7706" y="8390"/>
                </a:cxn>
                <a:cxn ang="0">
                  <a:pos x="7311" y="8799"/>
                </a:cxn>
                <a:cxn ang="0">
                  <a:pos x="6860" y="9149"/>
                </a:cxn>
                <a:cxn ang="0">
                  <a:pos x="6360" y="9433"/>
                </a:cxn>
                <a:cxn ang="0">
                  <a:pos x="5819" y="9644"/>
                </a:cxn>
                <a:cxn ang="0">
                  <a:pos x="5242" y="9775"/>
                </a:cxn>
                <a:cxn ang="0">
                  <a:pos x="4638" y="9820"/>
                </a:cxn>
                <a:cxn ang="0">
                  <a:pos x="4409" y="9813"/>
                </a:cxn>
                <a:cxn ang="0">
                  <a:pos x="4182" y="9794"/>
                </a:cxn>
                <a:cxn ang="0">
                  <a:pos x="3960" y="9763"/>
                </a:cxn>
                <a:cxn ang="0">
                  <a:pos x="3742" y="9719"/>
                </a:cxn>
                <a:cxn ang="0">
                  <a:pos x="3529" y="9665"/>
                </a:cxn>
                <a:cxn ang="0">
                  <a:pos x="3320" y="9598"/>
                </a:cxn>
                <a:cxn ang="0">
                  <a:pos x="3116" y="9521"/>
                </a:cxn>
                <a:cxn ang="0">
                  <a:pos x="2918" y="9434"/>
                </a:cxn>
                <a:cxn ang="0">
                  <a:pos x="2725" y="9336"/>
                </a:cxn>
                <a:cxn ang="0">
                  <a:pos x="2539" y="9228"/>
                </a:cxn>
                <a:cxn ang="0">
                  <a:pos x="1309" y="9944"/>
                </a:cxn>
                <a:cxn ang="0">
                  <a:pos x="11253" y="9944"/>
                </a:cxn>
                <a:cxn ang="0">
                  <a:pos x="11972" y="9551"/>
                </a:cxn>
                <a:cxn ang="0">
                  <a:pos x="12365" y="8832"/>
                </a:cxn>
                <a:cxn ang="0">
                  <a:pos x="12365" y="2617"/>
                </a:cxn>
                <a:cxn ang="0">
                  <a:pos x="11972" y="1898"/>
                </a:cxn>
                <a:cxn ang="0">
                  <a:pos x="11253" y="1505"/>
                </a:cxn>
              </a:cxnLst>
              <a:rect l="0" t="0" r="r" b="b"/>
              <a:pathLst>
                <a:path w="12365" h="9944">
                  <a:moveTo>
                    <a:pt x="10991" y="1505"/>
                  </a:moveTo>
                  <a:lnTo>
                    <a:pt x="5888" y="1505"/>
                  </a:lnTo>
                  <a:lnTo>
                    <a:pt x="5823" y="1178"/>
                  </a:lnTo>
                  <a:lnTo>
                    <a:pt x="5757" y="916"/>
                  </a:lnTo>
                  <a:lnTo>
                    <a:pt x="5627" y="654"/>
                  </a:lnTo>
                  <a:lnTo>
                    <a:pt x="5431" y="457"/>
                  </a:lnTo>
                  <a:lnTo>
                    <a:pt x="5234" y="262"/>
                  </a:lnTo>
                  <a:lnTo>
                    <a:pt x="5038" y="131"/>
                  </a:lnTo>
                  <a:lnTo>
                    <a:pt x="4842" y="66"/>
                  </a:lnTo>
                  <a:lnTo>
                    <a:pt x="4645" y="0"/>
                  </a:lnTo>
                  <a:lnTo>
                    <a:pt x="1636" y="0"/>
                  </a:lnTo>
                  <a:lnTo>
                    <a:pt x="1178" y="66"/>
                  </a:lnTo>
                  <a:lnTo>
                    <a:pt x="785" y="262"/>
                  </a:lnTo>
                  <a:lnTo>
                    <a:pt x="459" y="523"/>
                  </a:lnTo>
                  <a:lnTo>
                    <a:pt x="262" y="850"/>
                  </a:lnTo>
                  <a:lnTo>
                    <a:pt x="66" y="1178"/>
                  </a:lnTo>
                  <a:lnTo>
                    <a:pt x="0" y="1570"/>
                  </a:lnTo>
                  <a:lnTo>
                    <a:pt x="0" y="1635"/>
                  </a:lnTo>
                  <a:lnTo>
                    <a:pt x="0" y="1766"/>
                  </a:lnTo>
                  <a:lnTo>
                    <a:pt x="0" y="1962"/>
                  </a:lnTo>
                  <a:lnTo>
                    <a:pt x="0" y="4121"/>
                  </a:lnTo>
                  <a:lnTo>
                    <a:pt x="66" y="7523"/>
                  </a:lnTo>
                  <a:lnTo>
                    <a:pt x="809" y="6965"/>
                  </a:lnTo>
                  <a:lnTo>
                    <a:pt x="791" y="6902"/>
                  </a:lnTo>
                  <a:lnTo>
                    <a:pt x="774" y="6838"/>
                  </a:lnTo>
                  <a:lnTo>
                    <a:pt x="759" y="6773"/>
                  </a:lnTo>
                  <a:lnTo>
                    <a:pt x="744" y="6708"/>
                  </a:lnTo>
                  <a:lnTo>
                    <a:pt x="731" y="6642"/>
                  </a:lnTo>
                  <a:lnTo>
                    <a:pt x="718" y="6577"/>
                  </a:lnTo>
                  <a:lnTo>
                    <a:pt x="707" y="6510"/>
                  </a:lnTo>
                  <a:lnTo>
                    <a:pt x="697" y="6443"/>
                  </a:lnTo>
                  <a:lnTo>
                    <a:pt x="688" y="6377"/>
                  </a:lnTo>
                  <a:lnTo>
                    <a:pt x="680" y="6310"/>
                  </a:lnTo>
                  <a:lnTo>
                    <a:pt x="674" y="6242"/>
                  </a:lnTo>
                  <a:lnTo>
                    <a:pt x="668" y="6174"/>
                  </a:lnTo>
                  <a:lnTo>
                    <a:pt x="664" y="6106"/>
                  </a:lnTo>
                  <a:lnTo>
                    <a:pt x="661" y="6037"/>
                  </a:lnTo>
                  <a:lnTo>
                    <a:pt x="659" y="5969"/>
                  </a:lnTo>
                  <a:lnTo>
                    <a:pt x="659" y="5899"/>
                  </a:lnTo>
                  <a:lnTo>
                    <a:pt x="664" y="5698"/>
                  </a:lnTo>
                  <a:lnTo>
                    <a:pt x="679" y="5499"/>
                  </a:lnTo>
                  <a:lnTo>
                    <a:pt x="704" y="5303"/>
                  </a:lnTo>
                  <a:lnTo>
                    <a:pt x="740" y="5110"/>
                  </a:lnTo>
                  <a:lnTo>
                    <a:pt x="784" y="4921"/>
                  </a:lnTo>
                  <a:lnTo>
                    <a:pt x="838" y="4735"/>
                  </a:lnTo>
                  <a:lnTo>
                    <a:pt x="900" y="4554"/>
                  </a:lnTo>
                  <a:lnTo>
                    <a:pt x="972" y="4375"/>
                  </a:lnTo>
                  <a:lnTo>
                    <a:pt x="1052" y="4202"/>
                  </a:lnTo>
                  <a:lnTo>
                    <a:pt x="1140" y="4033"/>
                  </a:lnTo>
                  <a:lnTo>
                    <a:pt x="1236" y="3869"/>
                  </a:lnTo>
                  <a:lnTo>
                    <a:pt x="1340" y="3709"/>
                  </a:lnTo>
                  <a:lnTo>
                    <a:pt x="1451" y="3556"/>
                  </a:lnTo>
                  <a:lnTo>
                    <a:pt x="1569" y="3407"/>
                  </a:lnTo>
                  <a:lnTo>
                    <a:pt x="1694" y="3265"/>
                  </a:lnTo>
                  <a:lnTo>
                    <a:pt x="1826" y="3129"/>
                  </a:lnTo>
                  <a:lnTo>
                    <a:pt x="1965" y="2998"/>
                  </a:lnTo>
                  <a:lnTo>
                    <a:pt x="2109" y="2875"/>
                  </a:lnTo>
                  <a:lnTo>
                    <a:pt x="2260" y="2759"/>
                  </a:lnTo>
                  <a:lnTo>
                    <a:pt x="2415" y="2649"/>
                  </a:lnTo>
                  <a:lnTo>
                    <a:pt x="2577" y="2547"/>
                  </a:lnTo>
                  <a:lnTo>
                    <a:pt x="2743" y="2452"/>
                  </a:lnTo>
                  <a:lnTo>
                    <a:pt x="2915" y="2366"/>
                  </a:lnTo>
                  <a:lnTo>
                    <a:pt x="3092" y="2287"/>
                  </a:lnTo>
                  <a:lnTo>
                    <a:pt x="3272" y="2217"/>
                  </a:lnTo>
                  <a:lnTo>
                    <a:pt x="3456" y="2155"/>
                  </a:lnTo>
                  <a:lnTo>
                    <a:pt x="3645" y="2102"/>
                  </a:lnTo>
                  <a:lnTo>
                    <a:pt x="3837" y="2058"/>
                  </a:lnTo>
                  <a:lnTo>
                    <a:pt x="4033" y="2024"/>
                  </a:lnTo>
                  <a:lnTo>
                    <a:pt x="4232" y="1999"/>
                  </a:lnTo>
                  <a:lnTo>
                    <a:pt x="4434" y="1983"/>
                  </a:lnTo>
                  <a:lnTo>
                    <a:pt x="4638" y="1978"/>
                  </a:lnTo>
                  <a:lnTo>
                    <a:pt x="4842" y="1983"/>
                  </a:lnTo>
                  <a:lnTo>
                    <a:pt x="5044" y="1999"/>
                  </a:lnTo>
                  <a:lnTo>
                    <a:pt x="5242" y="2024"/>
                  </a:lnTo>
                  <a:lnTo>
                    <a:pt x="5438" y="2058"/>
                  </a:lnTo>
                  <a:lnTo>
                    <a:pt x="5630" y="2102"/>
                  </a:lnTo>
                  <a:lnTo>
                    <a:pt x="5819" y="2155"/>
                  </a:lnTo>
                  <a:lnTo>
                    <a:pt x="6003" y="2217"/>
                  </a:lnTo>
                  <a:lnTo>
                    <a:pt x="6184" y="2287"/>
                  </a:lnTo>
                  <a:lnTo>
                    <a:pt x="6360" y="2366"/>
                  </a:lnTo>
                  <a:lnTo>
                    <a:pt x="6532" y="2452"/>
                  </a:lnTo>
                  <a:lnTo>
                    <a:pt x="6698" y="2547"/>
                  </a:lnTo>
                  <a:lnTo>
                    <a:pt x="6860" y="2649"/>
                  </a:lnTo>
                  <a:lnTo>
                    <a:pt x="7016" y="2759"/>
                  </a:lnTo>
                  <a:lnTo>
                    <a:pt x="7167" y="2875"/>
                  </a:lnTo>
                  <a:lnTo>
                    <a:pt x="7311" y="2998"/>
                  </a:lnTo>
                  <a:lnTo>
                    <a:pt x="7450" y="3129"/>
                  </a:lnTo>
                  <a:lnTo>
                    <a:pt x="7581" y="3265"/>
                  </a:lnTo>
                  <a:lnTo>
                    <a:pt x="7706" y="3407"/>
                  </a:lnTo>
                  <a:lnTo>
                    <a:pt x="7824" y="3556"/>
                  </a:lnTo>
                  <a:lnTo>
                    <a:pt x="7935" y="3709"/>
                  </a:lnTo>
                  <a:lnTo>
                    <a:pt x="8039" y="3869"/>
                  </a:lnTo>
                  <a:lnTo>
                    <a:pt x="8135" y="4033"/>
                  </a:lnTo>
                  <a:lnTo>
                    <a:pt x="8223" y="4202"/>
                  </a:lnTo>
                  <a:lnTo>
                    <a:pt x="8303" y="4375"/>
                  </a:lnTo>
                  <a:lnTo>
                    <a:pt x="8375" y="4554"/>
                  </a:lnTo>
                  <a:lnTo>
                    <a:pt x="8437" y="4735"/>
                  </a:lnTo>
                  <a:lnTo>
                    <a:pt x="8491" y="4921"/>
                  </a:lnTo>
                  <a:lnTo>
                    <a:pt x="8536" y="5110"/>
                  </a:lnTo>
                  <a:lnTo>
                    <a:pt x="8571" y="5303"/>
                  </a:lnTo>
                  <a:lnTo>
                    <a:pt x="8596" y="5499"/>
                  </a:lnTo>
                  <a:lnTo>
                    <a:pt x="8612" y="5698"/>
                  </a:lnTo>
                  <a:lnTo>
                    <a:pt x="8617" y="5899"/>
                  </a:lnTo>
                  <a:lnTo>
                    <a:pt x="8612" y="6100"/>
                  </a:lnTo>
                  <a:lnTo>
                    <a:pt x="8596" y="6299"/>
                  </a:lnTo>
                  <a:lnTo>
                    <a:pt x="8571" y="6495"/>
                  </a:lnTo>
                  <a:lnTo>
                    <a:pt x="8536" y="6688"/>
                  </a:lnTo>
                  <a:lnTo>
                    <a:pt x="8491" y="6877"/>
                  </a:lnTo>
                  <a:lnTo>
                    <a:pt x="8437" y="7063"/>
                  </a:lnTo>
                  <a:lnTo>
                    <a:pt x="8375" y="7245"/>
                  </a:lnTo>
                  <a:lnTo>
                    <a:pt x="8303" y="7423"/>
                  </a:lnTo>
                  <a:lnTo>
                    <a:pt x="8223" y="7597"/>
                  </a:lnTo>
                  <a:lnTo>
                    <a:pt x="8135" y="7765"/>
                  </a:lnTo>
                  <a:lnTo>
                    <a:pt x="8039" y="7930"/>
                  </a:lnTo>
                  <a:lnTo>
                    <a:pt x="7935" y="8088"/>
                  </a:lnTo>
                  <a:lnTo>
                    <a:pt x="7824" y="8243"/>
                  </a:lnTo>
                  <a:lnTo>
                    <a:pt x="7706" y="8390"/>
                  </a:lnTo>
                  <a:lnTo>
                    <a:pt x="7581" y="8533"/>
                  </a:lnTo>
                  <a:lnTo>
                    <a:pt x="7450" y="8669"/>
                  </a:lnTo>
                  <a:lnTo>
                    <a:pt x="7311" y="8799"/>
                  </a:lnTo>
                  <a:lnTo>
                    <a:pt x="7167" y="8923"/>
                  </a:lnTo>
                  <a:lnTo>
                    <a:pt x="7016" y="9040"/>
                  </a:lnTo>
                  <a:lnTo>
                    <a:pt x="6860" y="9149"/>
                  </a:lnTo>
                  <a:lnTo>
                    <a:pt x="6698" y="9251"/>
                  </a:lnTo>
                  <a:lnTo>
                    <a:pt x="6532" y="9346"/>
                  </a:lnTo>
                  <a:lnTo>
                    <a:pt x="6360" y="9433"/>
                  </a:lnTo>
                  <a:lnTo>
                    <a:pt x="6184" y="9511"/>
                  </a:lnTo>
                  <a:lnTo>
                    <a:pt x="6003" y="9582"/>
                  </a:lnTo>
                  <a:lnTo>
                    <a:pt x="5819" y="9644"/>
                  </a:lnTo>
                  <a:lnTo>
                    <a:pt x="5630" y="9696"/>
                  </a:lnTo>
                  <a:lnTo>
                    <a:pt x="5438" y="9741"/>
                  </a:lnTo>
                  <a:lnTo>
                    <a:pt x="5242" y="9775"/>
                  </a:lnTo>
                  <a:lnTo>
                    <a:pt x="5044" y="9800"/>
                  </a:lnTo>
                  <a:lnTo>
                    <a:pt x="4842" y="9815"/>
                  </a:lnTo>
                  <a:lnTo>
                    <a:pt x="4638" y="9820"/>
                  </a:lnTo>
                  <a:lnTo>
                    <a:pt x="4561" y="9819"/>
                  </a:lnTo>
                  <a:lnTo>
                    <a:pt x="4484" y="9817"/>
                  </a:lnTo>
                  <a:lnTo>
                    <a:pt x="4409" y="9813"/>
                  </a:lnTo>
                  <a:lnTo>
                    <a:pt x="4333" y="9808"/>
                  </a:lnTo>
                  <a:lnTo>
                    <a:pt x="4257" y="9802"/>
                  </a:lnTo>
                  <a:lnTo>
                    <a:pt x="4182" y="9794"/>
                  </a:lnTo>
                  <a:lnTo>
                    <a:pt x="4108" y="9785"/>
                  </a:lnTo>
                  <a:lnTo>
                    <a:pt x="4034" y="9775"/>
                  </a:lnTo>
                  <a:lnTo>
                    <a:pt x="3960" y="9763"/>
                  </a:lnTo>
                  <a:lnTo>
                    <a:pt x="3888" y="9750"/>
                  </a:lnTo>
                  <a:lnTo>
                    <a:pt x="3815" y="9736"/>
                  </a:lnTo>
                  <a:lnTo>
                    <a:pt x="3742" y="9719"/>
                  </a:lnTo>
                  <a:lnTo>
                    <a:pt x="3670" y="9702"/>
                  </a:lnTo>
                  <a:lnTo>
                    <a:pt x="3600" y="9684"/>
                  </a:lnTo>
                  <a:lnTo>
                    <a:pt x="3529" y="9665"/>
                  </a:lnTo>
                  <a:lnTo>
                    <a:pt x="3458" y="9644"/>
                  </a:lnTo>
                  <a:lnTo>
                    <a:pt x="3389" y="9621"/>
                  </a:lnTo>
                  <a:lnTo>
                    <a:pt x="3320" y="9598"/>
                  </a:lnTo>
                  <a:lnTo>
                    <a:pt x="3251" y="9574"/>
                  </a:lnTo>
                  <a:lnTo>
                    <a:pt x="3184" y="9548"/>
                  </a:lnTo>
                  <a:lnTo>
                    <a:pt x="3116" y="9521"/>
                  </a:lnTo>
                  <a:lnTo>
                    <a:pt x="3049" y="9493"/>
                  </a:lnTo>
                  <a:lnTo>
                    <a:pt x="2983" y="9464"/>
                  </a:lnTo>
                  <a:lnTo>
                    <a:pt x="2918" y="9434"/>
                  </a:lnTo>
                  <a:lnTo>
                    <a:pt x="2852" y="9402"/>
                  </a:lnTo>
                  <a:lnTo>
                    <a:pt x="2789" y="9369"/>
                  </a:lnTo>
                  <a:lnTo>
                    <a:pt x="2725" y="9336"/>
                  </a:lnTo>
                  <a:lnTo>
                    <a:pt x="2663" y="9301"/>
                  </a:lnTo>
                  <a:lnTo>
                    <a:pt x="2601" y="9265"/>
                  </a:lnTo>
                  <a:lnTo>
                    <a:pt x="2539" y="9228"/>
                  </a:lnTo>
                  <a:lnTo>
                    <a:pt x="2479" y="9190"/>
                  </a:lnTo>
                  <a:lnTo>
                    <a:pt x="2419" y="9151"/>
                  </a:lnTo>
                  <a:lnTo>
                    <a:pt x="1309" y="9944"/>
                  </a:lnTo>
                  <a:lnTo>
                    <a:pt x="1439" y="9944"/>
                  </a:lnTo>
                  <a:lnTo>
                    <a:pt x="10991" y="9944"/>
                  </a:lnTo>
                  <a:lnTo>
                    <a:pt x="11253" y="9944"/>
                  </a:lnTo>
                  <a:lnTo>
                    <a:pt x="11515" y="9878"/>
                  </a:lnTo>
                  <a:lnTo>
                    <a:pt x="11776" y="9748"/>
                  </a:lnTo>
                  <a:lnTo>
                    <a:pt x="11972" y="9551"/>
                  </a:lnTo>
                  <a:lnTo>
                    <a:pt x="12169" y="9355"/>
                  </a:lnTo>
                  <a:lnTo>
                    <a:pt x="12299" y="9093"/>
                  </a:lnTo>
                  <a:lnTo>
                    <a:pt x="12365" y="8832"/>
                  </a:lnTo>
                  <a:lnTo>
                    <a:pt x="12365" y="8570"/>
                  </a:lnTo>
                  <a:lnTo>
                    <a:pt x="12365" y="2878"/>
                  </a:lnTo>
                  <a:lnTo>
                    <a:pt x="12365" y="2617"/>
                  </a:lnTo>
                  <a:lnTo>
                    <a:pt x="12299" y="2355"/>
                  </a:lnTo>
                  <a:lnTo>
                    <a:pt x="12169" y="2094"/>
                  </a:lnTo>
                  <a:lnTo>
                    <a:pt x="11972" y="1898"/>
                  </a:lnTo>
                  <a:lnTo>
                    <a:pt x="11776" y="1701"/>
                  </a:lnTo>
                  <a:lnTo>
                    <a:pt x="11515" y="1570"/>
                  </a:lnTo>
                  <a:lnTo>
                    <a:pt x="11253" y="1505"/>
                  </a:lnTo>
                  <a:lnTo>
                    <a:pt x="10991" y="1505"/>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grpSp>
      <p:sp>
        <p:nvSpPr>
          <p:cNvPr id="249" name="Freeform 123"/>
          <p:cNvSpPr>
            <a:spLocks noEditPoints="1"/>
          </p:cNvSpPr>
          <p:nvPr/>
        </p:nvSpPr>
        <p:spPr bwMode="auto">
          <a:xfrm>
            <a:off x="9833841" y="3817265"/>
            <a:ext cx="251902" cy="251902"/>
          </a:xfrm>
          <a:custGeom>
            <a:avLst/>
            <a:gdLst/>
            <a:ahLst/>
            <a:cxnLst>
              <a:cxn ang="0">
                <a:pos x="10128" y="1103"/>
              </a:cxn>
              <a:cxn ang="0">
                <a:pos x="11280" y="1965"/>
              </a:cxn>
              <a:cxn ang="0">
                <a:pos x="11664" y="9251"/>
              </a:cxn>
              <a:cxn ang="0">
                <a:pos x="10656" y="2636"/>
              </a:cxn>
              <a:cxn ang="0">
                <a:pos x="9792" y="1918"/>
              </a:cxn>
              <a:cxn ang="0">
                <a:pos x="1776" y="1965"/>
              </a:cxn>
              <a:cxn ang="0">
                <a:pos x="1104" y="2444"/>
              </a:cxn>
              <a:cxn ang="0">
                <a:pos x="912" y="13085"/>
              </a:cxn>
              <a:cxn ang="0">
                <a:pos x="1248" y="13948"/>
              </a:cxn>
              <a:cxn ang="0">
                <a:pos x="2112" y="14283"/>
              </a:cxn>
              <a:cxn ang="0">
                <a:pos x="1728" y="15146"/>
              </a:cxn>
              <a:cxn ang="0">
                <a:pos x="384" y="14283"/>
              </a:cxn>
              <a:cxn ang="0">
                <a:pos x="0" y="3116"/>
              </a:cxn>
              <a:cxn ang="0">
                <a:pos x="624" y="1629"/>
              </a:cxn>
              <a:cxn ang="0">
                <a:pos x="1968" y="1006"/>
              </a:cxn>
              <a:cxn ang="0">
                <a:pos x="8880" y="10353"/>
              </a:cxn>
              <a:cxn ang="0">
                <a:pos x="8352" y="10688"/>
              </a:cxn>
              <a:cxn ang="0">
                <a:pos x="8208" y="15769"/>
              </a:cxn>
              <a:cxn ang="0">
                <a:pos x="8448" y="16345"/>
              </a:cxn>
              <a:cxn ang="0">
                <a:pos x="9024" y="16584"/>
              </a:cxn>
              <a:cxn ang="0">
                <a:pos x="14208" y="16440"/>
              </a:cxn>
              <a:cxn ang="0">
                <a:pos x="14544" y="15913"/>
              </a:cxn>
              <a:cxn ang="0">
                <a:pos x="14497" y="10832"/>
              </a:cxn>
              <a:cxn ang="0">
                <a:pos x="14064" y="10401"/>
              </a:cxn>
              <a:cxn ang="0">
                <a:pos x="7152" y="11743"/>
              </a:cxn>
              <a:cxn ang="0">
                <a:pos x="7680" y="9826"/>
              </a:cxn>
              <a:cxn ang="0">
                <a:pos x="8304" y="9395"/>
              </a:cxn>
              <a:cxn ang="0">
                <a:pos x="7680" y="9826"/>
              </a:cxn>
              <a:cxn ang="0">
                <a:pos x="1824" y="12701"/>
              </a:cxn>
              <a:cxn ang="0">
                <a:pos x="3696" y="12942"/>
              </a:cxn>
              <a:cxn ang="0">
                <a:pos x="3456" y="11072"/>
              </a:cxn>
              <a:cxn ang="0">
                <a:pos x="2304" y="12462"/>
              </a:cxn>
              <a:cxn ang="0">
                <a:pos x="1824" y="8676"/>
              </a:cxn>
              <a:cxn ang="0">
                <a:pos x="2064" y="10544"/>
              </a:cxn>
              <a:cxn ang="0">
                <a:pos x="3696" y="8915"/>
              </a:cxn>
              <a:cxn ang="0">
                <a:pos x="3264" y="9107"/>
              </a:cxn>
              <a:cxn ang="0">
                <a:pos x="3264" y="9107"/>
              </a:cxn>
              <a:cxn ang="0">
                <a:pos x="9167" y="6854"/>
              </a:cxn>
              <a:cxn ang="0">
                <a:pos x="1824" y="6423"/>
              </a:cxn>
              <a:cxn ang="0">
                <a:pos x="3456" y="8053"/>
              </a:cxn>
              <a:cxn ang="0">
                <a:pos x="3696" y="6183"/>
              </a:cxn>
              <a:cxn ang="0">
                <a:pos x="2304" y="6663"/>
              </a:cxn>
              <a:cxn ang="0">
                <a:pos x="4128" y="4506"/>
              </a:cxn>
              <a:cxn ang="0">
                <a:pos x="4128" y="4506"/>
              </a:cxn>
              <a:cxn ang="0">
                <a:pos x="1824" y="5512"/>
              </a:cxn>
              <a:cxn ang="0">
                <a:pos x="3696" y="5704"/>
              </a:cxn>
              <a:cxn ang="0">
                <a:pos x="3456" y="3883"/>
              </a:cxn>
              <a:cxn ang="0">
                <a:pos x="2304" y="5273"/>
              </a:cxn>
              <a:cxn ang="0">
                <a:pos x="10608" y="15961"/>
              </a:cxn>
              <a:cxn ang="0">
                <a:pos x="11520" y="16105"/>
              </a:cxn>
              <a:cxn ang="0">
                <a:pos x="14112" y="11503"/>
              </a:cxn>
              <a:cxn ang="0">
                <a:pos x="13536" y="10785"/>
              </a:cxn>
              <a:cxn ang="0">
                <a:pos x="11040" y="14332"/>
              </a:cxn>
              <a:cxn ang="0">
                <a:pos x="9167" y="12462"/>
              </a:cxn>
              <a:cxn ang="0">
                <a:pos x="8688" y="13277"/>
              </a:cxn>
            </a:cxnLst>
            <a:rect l="0" t="0" r="r" b="b"/>
            <a:pathLst>
              <a:path w="14592" h="16584">
                <a:moveTo>
                  <a:pt x="1968" y="0"/>
                </a:moveTo>
                <a:lnTo>
                  <a:pt x="9792" y="0"/>
                </a:lnTo>
                <a:lnTo>
                  <a:pt x="9792" y="1006"/>
                </a:lnTo>
                <a:lnTo>
                  <a:pt x="10128" y="1103"/>
                </a:lnTo>
                <a:lnTo>
                  <a:pt x="10464" y="1246"/>
                </a:lnTo>
                <a:lnTo>
                  <a:pt x="10752" y="1390"/>
                </a:lnTo>
                <a:lnTo>
                  <a:pt x="11040" y="1629"/>
                </a:lnTo>
                <a:lnTo>
                  <a:pt x="11280" y="1965"/>
                </a:lnTo>
                <a:lnTo>
                  <a:pt x="11472" y="2301"/>
                </a:lnTo>
                <a:lnTo>
                  <a:pt x="11616" y="2685"/>
                </a:lnTo>
                <a:lnTo>
                  <a:pt x="11664" y="3116"/>
                </a:lnTo>
                <a:lnTo>
                  <a:pt x="11664" y="9251"/>
                </a:lnTo>
                <a:lnTo>
                  <a:pt x="10752" y="9251"/>
                </a:lnTo>
                <a:lnTo>
                  <a:pt x="10752" y="3116"/>
                </a:lnTo>
                <a:lnTo>
                  <a:pt x="10704" y="2876"/>
                </a:lnTo>
                <a:lnTo>
                  <a:pt x="10656" y="2636"/>
                </a:lnTo>
                <a:lnTo>
                  <a:pt x="10560" y="2444"/>
                </a:lnTo>
                <a:lnTo>
                  <a:pt x="10368" y="2252"/>
                </a:lnTo>
                <a:lnTo>
                  <a:pt x="10128" y="2061"/>
                </a:lnTo>
                <a:lnTo>
                  <a:pt x="9792" y="1918"/>
                </a:lnTo>
                <a:lnTo>
                  <a:pt x="9792" y="2972"/>
                </a:lnTo>
                <a:lnTo>
                  <a:pt x="1968" y="2972"/>
                </a:lnTo>
                <a:lnTo>
                  <a:pt x="1968" y="1918"/>
                </a:lnTo>
                <a:lnTo>
                  <a:pt x="1776" y="1965"/>
                </a:lnTo>
                <a:lnTo>
                  <a:pt x="1584" y="2013"/>
                </a:lnTo>
                <a:lnTo>
                  <a:pt x="1392" y="2157"/>
                </a:lnTo>
                <a:lnTo>
                  <a:pt x="1248" y="2252"/>
                </a:lnTo>
                <a:lnTo>
                  <a:pt x="1104" y="2444"/>
                </a:lnTo>
                <a:lnTo>
                  <a:pt x="1008" y="2636"/>
                </a:lnTo>
                <a:lnTo>
                  <a:pt x="912" y="2876"/>
                </a:lnTo>
                <a:lnTo>
                  <a:pt x="912" y="3116"/>
                </a:lnTo>
                <a:lnTo>
                  <a:pt x="912" y="13085"/>
                </a:lnTo>
                <a:lnTo>
                  <a:pt x="912" y="13325"/>
                </a:lnTo>
                <a:lnTo>
                  <a:pt x="1008" y="13565"/>
                </a:lnTo>
                <a:lnTo>
                  <a:pt x="1104" y="13756"/>
                </a:lnTo>
                <a:lnTo>
                  <a:pt x="1248" y="13948"/>
                </a:lnTo>
                <a:lnTo>
                  <a:pt x="1440" y="14091"/>
                </a:lnTo>
                <a:lnTo>
                  <a:pt x="1680" y="14188"/>
                </a:lnTo>
                <a:lnTo>
                  <a:pt x="1873" y="14283"/>
                </a:lnTo>
                <a:lnTo>
                  <a:pt x="2112" y="14283"/>
                </a:lnTo>
                <a:lnTo>
                  <a:pt x="7152" y="14283"/>
                </a:lnTo>
                <a:lnTo>
                  <a:pt x="7152" y="15194"/>
                </a:lnTo>
                <a:lnTo>
                  <a:pt x="2112" y="15194"/>
                </a:lnTo>
                <a:lnTo>
                  <a:pt x="1728" y="15146"/>
                </a:lnTo>
                <a:lnTo>
                  <a:pt x="1296" y="15050"/>
                </a:lnTo>
                <a:lnTo>
                  <a:pt x="960" y="14858"/>
                </a:lnTo>
                <a:lnTo>
                  <a:pt x="624" y="14571"/>
                </a:lnTo>
                <a:lnTo>
                  <a:pt x="384" y="14283"/>
                </a:lnTo>
                <a:lnTo>
                  <a:pt x="192" y="13899"/>
                </a:lnTo>
                <a:lnTo>
                  <a:pt x="48" y="13516"/>
                </a:lnTo>
                <a:lnTo>
                  <a:pt x="0" y="13085"/>
                </a:lnTo>
                <a:lnTo>
                  <a:pt x="0" y="3116"/>
                </a:lnTo>
                <a:lnTo>
                  <a:pt x="48" y="2685"/>
                </a:lnTo>
                <a:lnTo>
                  <a:pt x="192" y="2301"/>
                </a:lnTo>
                <a:lnTo>
                  <a:pt x="384" y="1965"/>
                </a:lnTo>
                <a:lnTo>
                  <a:pt x="624" y="1629"/>
                </a:lnTo>
                <a:lnTo>
                  <a:pt x="912" y="1390"/>
                </a:lnTo>
                <a:lnTo>
                  <a:pt x="1248" y="1198"/>
                </a:lnTo>
                <a:lnTo>
                  <a:pt x="1584" y="1054"/>
                </a:lnTo>
                <a:lnTo>
                  <a:pt x="1968" y="1006"/>
                </a:lnTo>
                <a:lnTo>
                  <a:pt x="1968" y="0"/>
                </a:lnTo>
                <a:close/>
                <a:moveTo>
                  <a:pt x="13776" y="10305"/>
                </a:moveTo>
                <a:lnTo>
                  <a:pt x="9024" y="10305"/>
                </a:lnTo>
                <a:lnTo>
                  <a:pt x="8880" y="10353"/>
                </a:lnTo>
                <a:lnTo>
                  <a:pt x="8688" y="10401"/>
                </a:lnTo>
                <a:lnTo>
                  <a:pt x="8544" y="10449"/>
                </a:lnTo>
                <a:lnTo>
                  <a:pt x="8448" y="10544"/>
                </a:lnTo>
                <a:lnTo>
                  <a:pt x="8352" y="10688"/>
                </a:lnTo>
                <a:lnTo>
                  <a:pt x="8256" y="10832"/>
                </a:lnTo>
                <a:lnTo>
                  <a:pt x="8208" y="10977"/>
                </a:lnTo>
                <a:lnTo>
                  <a:pt x="8208" y="11120"/>
                </a:lnTo>
                <a:lnTo>
                  <a:pt x="8208" y="15769"/>
                </a:lnTo>
                <a:lnTo>
                  <a:pt x="8208" y="15913"/>
                </a:lnTo>
                <a:lnTo>
                  <a:pt x="8256" y="16056"/>
                </a:lnTo>
                <a:lnTo>
                  <a:pt x="8352" y="16200"/>
                </a:lnTo>
                <a:lnTo>
                  <a:pt x="8448" y="16345"/>
                </a:lnTo>
                <a:lnTo>
                  <a:pt x="8544" y="16440"/>
                </a:lnTo>
                <a:lnTo>
                  <a:pt x="8688" y="16489"/>
                </a:lnTo>
                <a:lnTo>
                  <a:pt x="8880" y="16536"/>
                </a:lnTo>
                <a:lnTo>
                  <a:pt x="9024" y="16584"/>
                </a:lnTo>
                <a:lnTo>
                  <a:pt x="13776" y="16584"/>
                </a:lnTo>
                <a:lnTo>
                  <a:pt x="13920" y="16536"/>
                </a:lnTo>
                <a:lnTo>
                  <a:pt x="14064" y="16489"/>
                </a:lnTo>
                <a:lnTo>
                  <a:pt x="14208" y="16440"/>
                </a:lnTo>
                <a:lnTo>
                  <a:pt x="14352" y="16345"/>
                </a:lnTo>
                <a:lnTo>
                  <a:pt x="14448" y="16200"/>
                </a:lnTo>
                <a:lnTo>
                  <a:pt x="14497" y="16056"/>
                </a:lnTo>
                <a:lnTo>
                  <a:pt x="14544" y="15913"/>
                </a:lnTo>
                <a:lnTo>
                  <a:pt x="14592" y="15769"/>
                </a:lnTo>
                <a:lnTo>
                  <a:pt x="14592" y="11120"/>
                </a:lnTo>
                <a:lnTo>
                  <a:pt x="14544" y="10977"/>
                </a:lnTo>
                <a:lnTo>
                  <a:pt x="14497" y="10832"/>
                </a:lnTo>
                <a:lnTo>
                  <a:pt x="14448" y="10688"/>
                </a:lnTo>
                <a:lnTo>
                  <a:pt x="14352" y="10544"/>
                </a:lnTo>
                <a:lnTo>
                  <a:pt x="14208" y="10449"/>
                </a:lnTo>
                <a:lnTo>
                  <a:pt x="14064" y="10401"/>
                </a:lnTo>
                <a:lnTo>
                  <a:pt x="13920" y="10353"/>
                </a:lnTo>
                <a:lnTo>
                  <a:pt x="13776" y="10305"/>
                </a:lnTo>
                <a:close/>
                <a:moveTo>
                  <a:pt x="7152" y="12222"/>
                </a:moveTo>
                <a:lnTo>
                  <a:pt x="7152" y="11743"/>
                </a:lnTo>
                <a:lnTo>
                  <a:pt x="4128" y="11743"/>
                </a:lnTo>
                <a:lnTo>
                  <a:pt x="4128" y="12222"/>
                </a:lnTo>
                <a:lnTo>
                  <a:pt x="7152" y="12222"/>
                </a:lnTo>
                <a:close/>
                <a:moveTo>
                  <a:pt x="7680" y="9826"/>
                </a:moveTo>
                <a:lnTo>
                  <a:pt x="7728" y="9826"/>
                </a:lnTo>
                <a:lnTo>
                  <a:pt x="7872" y="9634"/>
                </a:lnTo>
                <a:lnTo>
                  <a:pt x="8112" y="9538"/>
                </a:lnTo>
                <a:lnTo>
                  <a:pt x="8304" y="9395"/>
                </a:lnTo>
                <a:lnTo>
                  <a:pt x="8544" y="9346"/>
                </a:lnTo>
                <a:lnTo>
                  <a:pt x="4128" y="9346"/>
                </a:lnTo>
                <a:lnTo>
                  <a:pt x="4128" y="9826"/>
                </a:lnTo>
                <a:lnTo>
                  <a:pt x="7680" y="9826"/>
                </a:lnTo>
                <a:close/>
                <a:moveTo>
                  <a:pt x="2064" y="11072"/>
                </a:moveTo>
                <a:lnTo>
                  <a:pt x="1824" y="11072"/>
                </a:lnTo>
                <a:lnTo>
                  <a:pt x="1824" y="11311"/>
                </a:lnTo>
                <a:lnTo>
                  <a:pt x="1824" y="12701"/>
                </a:lnTo>
                <a:lnTo>
                  <a:pt x="1824" y="12942"/>
                </a:lnTo>
                <a:lnTo>
                  <a:pt x="2064" y="12942"/>
                </a:lnTo>
                <a:lnTo>
                  <a:pt x="3456" y="12942"/>
                </a:lnTo>
                <a:lnTo>
                  <a:pt x="3696" y="12942"/>
                </a:lnTo>
                <a:lnTo>
                  <a:pt x="3696" y="12701"/>
                </a:lnTo>
                <a:lnTo>
                  <a:pt x="3696" y="11311"/>
                </a:lnTo>
                <a:lnTo>
                  <a:pt x="3696" y="11072"/>
                </a:lnTo>
                <a:lnTo>
                  <a:pt x="3456" y="11072"/>
                </a:lnTo>
                <a:lnTo>
                  <a:pt x="2064" y="11072"/>
                </a:lnTo>
                <a:close/>
                <a:moveTo>
                  <a:pt x="3264" y="11503"/>
                </a:moveTo>
                <a:lnTo>
                  <a:pt x="2304" y="11503"/>
                </a:lnTo>
                <a:lnTo>
                  <a:pt x="2304" y="12462"/>
                </a:lnTo>
                <a:lnTo>
                  <a:pt x="3264" y="12462"/>
                </a:lnTo>
                <a:lnTo>
                  <a:pt x="3264" y="11503"/>
                </a:lnTo>
                <a:close/>
                <a:moveTo>
                  <a:pt x="2064" y="8676"/>
                </a:moveTo>
                <a:lnTo>
                  <a:pt x="1824" y="8676"/>
                </a:lnTo>
                <a:lnTo>
                  <a:pt x="1824" y="8915"/>
                </a:lnTo>
                <a:lnTo>
                  <a:pt x="1824" y="10305"/>
                </a:lnTo>
                <a:lnTo>
                  <a:pt x="1824" y="10544"/>
                </a:lnTo>
                <a:lnTo>
                  <a:pt x="2064" y="10544"/>
                </a:lnTo>
                <a:lnTo>
                  <a:pt x="3456" y="10544"/>
                </a:lnTo>
                <a:lnTo>
                  <a:pt x="3696" y="10544"/>
                </a:lnTo>
                <a:lnTo>
                  <a:pt x="3696" y="10305"/>
                </a:lnTo>
                <a:lnTo>
                  <a:pt x="3696" y="8915"/>
                </a:lnTo>
                <a:lnTo>
                  <a:pt x="3696" y="8676"/>
                </a:lnTo>
                <a:lnTo>
                  <a:pt x="3456" y="8676"/>
                </a:lnTo>
                <a:lnTo>
                  <a:pt x="2064" y="8676"/>
                </a:lnTo>
                <a:close/>
                <a:moveTo>
                  <a:pt x="3264" y="9107"/>
                </a:moveTo>
                <a:lnTo>
                  <a:pt x="2304" y="9107"/>
                </a:lnTo>
                <a:lnTo>
                  <a:pt x="2304" y="10065"/>
                </a:lnTo>
                <a:lnTo>
                  <a:pt x="3264" y="10065"/>
                </a:lnTo>
                <a:lnTo>
                  <a:pt x="3264" y="9107"/>
                </a:lnTo>
                <a:close/>
                <a:moveTo>
                  <a:pt x="4128" y="6854"/>
                </a:moveTo>
                <a:lnTo>
                  <a:pt x="4128" y="7381"/>
                </a:lnTo>
                <a:lnTo>
                  <a:pt x="9167" y="7381"/>
                </a:lnTo>
                <a:lnTo>
                  <a:pt x="9167" y="6854"/>
                </a:lnTo>
                <a:lnTo>
                  <a:pt x="4128" y="6854"/>
                </a:lnTo>
                <a:close/>
                <a:moveTo>
                  <a:pt x="2064" y="6183"/>
                </a:moveTo>
                <a:lnTo>
                  <a:pt x="1824" y="6183"/>
                </a:lnTo>
                <a:lnTo>
                  <a:pt x="1824" y="6423"/>
                </a:lnTo>
                <a:lnTo>
                  <a:pt x="1824" y="7813"/>
                </a:lnTo>
                <a:lnTo>
                  <a:pt x="1824" y="8053"/>
                </a:lnTo>
                <a:lnTo>
                  <a:pt x="2064" y="8053"/>
                </a:lnTo>
                <a:lnTo>
                  <a:pt x="3456" y="8053"/>
                </a:lnTo>
                <a:lnTo>
                  <a:pt x="3696" y="8053"/>
                </a:lnTo>
                <a:lnTo>
                  <a:pt x="3696" y="7813"/>
                </a:lnTo>
                <a:lnTo>
                  <a:pt x="3696" y="6423"/>
                </a:lnTo>
                <a:lnTo>
                  <a:pt x="3696" y="6183"/>
                </a:lnTo>
                <a:lnTo>
                  <a:pt x="3456" y="6183"/>
                </a:lnTo>
                <a:lnTo>
                  <a:pt x="2064" y="6183"/>
                </a:lnTo>
                <a:close/>
                <a:moveTo>
                  <a:pt x="3264" y="6663"/>
                </a:moveTo>
                <a:lnTo>
                  <a:pt x="2304" y="6663"/>
                </a:lnTo>
                <a:lnTo>
                  <a:pt x="2304" y="7621"/>
                </a:lnTo>
                <a:lnTo>
                  <a:pt x="3264" y="7621"/>
                </a:lnTo>
                <a:lnTo>
                  <a:pt x="3264" y="6663"/>
                </a:lnTo>
                <a:close/>
                <a:moveTo>
                  <a:pt x="4128" y="4506"/>
                </a:moveTo>
                <a:lnTo>
                  <a:pt x="4128" y="5032"/>
                </a:lnTo>
                <a:lnTo>
                  <a:pt x="9167" y="5032"/>
                </a:lnTo>
                <a:lnTo>
                  <a:pt x="9167" y="4506"/>
                </a:lnTo>
                <a:lnTo>
                  <a:pt x="4128" y="4506"/>
                </a:lnTo>
                <a:close/>
                <a:moveTo>
                  <a:pt x="2064" y="3883"/>
                </a:moveTo>
                <a:lnTo>
                  <a:pt x="1824" y="3883"/>
                </a:lnTo>
                <a:lnTo>
                  <a:pt x="1824" y="4074"/>
                </a:lnTo>
                <a:lnTo>
                  <a:pt x="1824" y="5512"/>
                </a:lnTo>
                <a:lnTo>
                  <a:pt x="1824" y="5704"/>
                </a:lnTo>
                <a:lnTo>
                  <a:pt x="2064" y="5704"/>
                </a:lnTo>
                <a:lnTo>
                  <a:pt x="3456" y="5704"/>
                </a:lnTo>
                <a:lnTo>
                  <a:pt x="3696" y="5704"/>
                </a:lnTo>
                <a:lnTo>
                  <a:pt x="3696" y="5512"/>
                </a:lnTo>
                <a:lnTo>
                  <a:pt x="3696" y="4074"/>
                </a:lnTo>
                <a:lnTo>
                  <a:pt x="3696" y="3883"/>
                </a:lnTo>
                <a:lnTo>
                  <a:pt x="3456" y="3883"/>
                </a:lnTo>
                <a:lnTo>
                  <a:pt x="2064" y="3883"/>
                </a:lnTo>
                <a:close/>
                <a:moveTo>
                  <a:pt x="3264" y="4314"/>
                </a:moveTo>
                <a:lnTo>
                  <a:pt x="2304" y="4314"/>
                </a:lnTo>
                <a:lnTo>
                  <a:pt x="2304" y="5273"/>
                </a:lnTo>
                <a:lnTo>
                  <a:pt x="3264" y="5273"/>
                </a:lnTo>
                <a:lnTo>
                  <a:pt x="3264" y="4314"/>
                </a:lnTo>
                <a:close/>
                <a:moveTo>
                  <a:pt x="8784" y="13516"/>
                </a:moveTo>
                <a:lnTo>
                  <a:pt x="10608" y="15961"/>
                </a:lnTo>
                <a:lnTo>
                  <a:pt x="10800" y="16153"/>
                </a:lnTo>
                <a:lnTo>
                  <a:pt x="11040" y="16248"/>
                </a:lnTo>
                <a:lnTo>
                  <a:pt x="11280" y="16200"/>
                </a:lnTo>
                <a:lnTo>
                  <a:pt x="11520" y="16105"/>
                </a:lnTo>
                <a:lnTo>
                  <a:pt x="11664" y="16009"/>
                </a:lnTo>
                <a:lnTo>
                  <a:pt x="11760" y="15865"/>
                </a:lnTo>
                <a:lnTo>
                  <a:pt x="14064" y="11743"/>
                </a:lnTo>
                <a:lnTo>
                  <a:pt x="14112" y="11503"/>
                </a:lnTo>
                <a:lnTo>
                  <a:pt x="14112" y="11264"/>
                </a:lnTo>
                <a:lnTo>
                  <a:pt x="13968" y="11024"/>
                </a:lnTo>
                <a:lnTo>
                  <a:pt x="13776" y="10832"/>
                </a:lnTo>
                <a:lnTo>
                  <a:pt x="13536" y="10785"/>
                </a:lnTo>
                <a:lnTo>
                  <a:pt x="13296" y="10785"/>
                </a:lnTo>
                <a:lnTo>
                  <a:pt x="13056" y="10880"/>
                </a:lnTo>
                <a:lnTo>
                  <a:pt x="12864" y="11120"/>
                </a:lnTo>
                <a:lnTo>
                  <a:pt x="11040" y="14332"/>
                </a:lnTo>
                <a:lnTo>
                  <a:pt x="9888" y="12750"/>
                </a:lnTo>
                <a:lnTo>
                  <a:pt x="9696" y="12558"/>
                </a:lnTo>
                <a:lnTo>
                  <a:pt x="9456" y="12462"/>
                </a:lnTo>
                <a:lnTo>
                  <a:pt x="9167" y="12462"/>
                </a:lnTo>
                <a:lnTo>
                  <a:pt x="8928" y="12606"/>
                </a:lnTo>
                <a:lnTo>
                  <a:pt x="8784" y="12798"/>
                </a:lnTo>
                <a:lnTo>
                  <a:pt x="8688" y="13037"/>
                </a:lnTo>
                <a:lnTo>
                  <a:pt x="8688" y="13277"/>
                </a:lnTo>
                <a:lnTo>
                  <a:pt x="8784" y="13516"/>
                </a:lnTo>
                <a:close/>
              </a:path>
            </a:pathLst>
          </a:custGeom>
          <a:solidFill>
            <a:srgbClr val="0098AB"/>
          </a:solid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pic>
        <p:nvPicPr>
          <p:cNvPr id="250" name="图片 24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116644" y="3256578"/>
            <a:ext cx="287888" cy="287888"/>
          </a:xfrm>
          <a:prstGeom prst="rect">
            <a:avLst/>
          </a:prstGeom>
        </p:spPr>
      </p:pic>
      <p:grpSp>
        <p:nvGrpSpPr>
          <p:cNvPr id="257" name="组合 202"/>
          <p:cNvGrpSpPr/>
          <p:nvPr/>
        </p:nvGrpSpPr>
        <p:grpSpPr>
          <a:xfrm>
            <a:off x="10272086" y="3664424"/>
            <a:ext cx="251902" cy="251902"/>
            <a:chOff x="4003675" y="4038600"/>
            <a:chExt cx="814388" cy="1162051"/>
          </a:xfrm>
          <a:solidFill>
            <a:srgbClr val="0098AB"/>
          </a:solidFill>
        </p:grpSpPr>
        <p:sp>
          <p:nvSpPr>
            <p:cNvPr id="258" name="Freeform 83"/>
            <p:cNvSpPr>
              <a:spLocks noEditPoints="1"/>
            </p:cNvSpPr>
            <p:nvPr/>
          </p:nvSpPr>
          <p:spPr bwMode="auto">
            <a:xfrm>
              <a:off x="4351338" y="4602163"/>
              <a:ext cx="358775" cy="430213"/>
            </a:xfrm>
            <a:custGeom>
              <a:avLst/>
              <a:gdLst/>
              <a:ahLst/>
              <a:cxnLst>
                <a:cxn ang="0">
                  <a:pos x="4309" y="664"/>
                </a:cxn>
                <a:cxn ang="0">
                  <a:pos x="3646" y="333"/>
                </a:cxn>
                <a:cxn ang="0">
                  <a:pos x="2983" y="0"/>
                </a:cxn>
                <a:cxn ang="0">
                  <a:pos x="2155" y="166"/>
                </a:cxn>
                <a:cxn ang="0">
                  <a:pos x="1989" y="166"/>
                </a:cxn>
                <a:cxn ang="0">
                  <a:pos x="1492" y="0"/>
                </a:cxn>
                <a:cxn ang="0">
                  <a:pos x="1161" y="0"/>
                </a:cxn>
                <a:cxn ang="0">
                  <a:pos x="995" y="166"/>
                </a:cxn>
                <a:cxn ang="0">
                  <a:pos x="995" y="664"/>
                </a:cxn>
                <a:cxn ang="0">
                  <a:pos x="830" y="995"/>
                </a:cxn>
                <a:cxn ang="0">
                  <a:pos x="332" y="995"/>
                </a:cxn>
                <a:cxn ang="0">
                  <a:pos x="497" y="1327"/>
                </a:cxn>
                <a:cxn ang="0">
                  <a:pos x="332" y="1658"/>
                </a:cxn>
                <a:cxn ang="0">
                  <a:pos x="332" y="1824"/>
                </a:cxn>
                <a:cxn ang="0">
                  <a:pos x="497" y="1990"/>
                </a:cxn>
                <a:cxn ang="0">
                  <a:pos x="166" y="2155"/>
                </a:cxn>
                <a:cxn ang="0">
                  <a:pos x="0" y="2985"/>
                </a:cxn>
                <a:cxn ang="0">
                  <a:pos x="0" y="3482"/>
                </a:cxn>
                <a:cxn ang="0">
                  <a:pos x="332" y="3648"/>
                </a:cxn>
                <a:cxn ang="0">
                  <a:pos x="663" y="3813"/>
                </a:cxn>
                <a:cxn ang="0">
                  <a:pos x="995" y="3979"/>
                </a:cxn>
                <a:cxn ang="0">
                  <a:pos x="995" y="4476"/>
                </a:cxn>
                <a:cxn ang="0">
                  <a:pos x="995" y="5306"/>
                </a:cxn>
                <a:cxn ang="0">
                  <a:pos x="1161" y="5802"/>
                </a:cxn>
                <a:cxn ang="0">
                  <a:pos x="1326" y="5968"/>
                </a:cxn>
                <a:cxn ang="0">
                  <a:pos x="1658" y="5802"/>
                </a:cxn>
                <a:cxn ang="0">
                  <a:pos x="1824" y="4974"/>
                </a:cxn>
                <a:cxn ang="0">
                  <a:pos x="2155" y="5140"/>
                </a:cxn>
                <a:cxn ang="0">
                  <a:pos x="2486" y="5140"/>
                </a:cxn>
                <a:cxn ang="0">
                  <a:pos x="2486" y="4642"/>
                </a:cxn>
                <a:cxn ang="0">
                  <a:pos x="2155" y="4642"/>
                </a:cxn>
                <a:cxn ang="0">
                  <a:pos x="2155" y="4310"/>
                </a:cxn>
                <a:cxn ang="0">
                  <a:pos x="2486" y="3979"/>
                </a:cxn>
                <a:cxn ang="0">
                  <a:pos x="2652" y="3482"/>
                </a:cxn>
                <a:cxn ang="0">
                  <a:pos x="2818" y="2819"/>
                </a:cxn>
                <a:cxn ang="0">
                  <a:pos x="3149" y="2653"/>
                </a:cxn>
                <a:cxn ang="0">
                  <a:pos x="3481" y="2985"/>
                </a:cxn>
                <a:cxn ang="0">
                  <a:pos x="3646" y="3482"/>
                </a:cxn>
                <a:cxn ang="0">
                  <a:pos x="3812" y="3316"/>
                </a:cxn>
                <a:cxn ang="0">
                  <a:pos x="4143" y="2985"/>
                </a:cxn>
                <a:cxn ang="0">
                  <a:pos x="4475" y="3648"/>
                </a:cxn>
                <a:cxn ang="0">
                  <a:pos x="4640" y="3979"/>
                </a:cxn>
                <a:cxn ang="0">
                  <a:pos x="4807" y="3316"/>
                </a:cxn>
                <a:cxn ang="0">
                  <a:pos x="4973" y="2487"/>
                </a:cxn>
                <a:cxn ang="0">
                  <a:pos x="4640" y="1493"/>
                </a:cxn>
                <a:cxn ang="0">
                  <a:pos x="1989" y="2155"/>
                </a:cxn>
                <a:cxn ang="0">
                  <a:pos x="1824" y="2321"/>
                </a:cxn>
                <a:cxn ang="0">
                  <a:pos x="1492" y="2155"/>
                </a:cxn>
                <a:cxn ang="0">
                  <a:pos x="1161" y="1990"/>
                </a:cxn>
                <a:cxn ang="0">
                  <a:pos x="995" y="1658"/>
                </a:cxn>
                <a:cxn ang="0">
                  <a:pos x="1161" y="1493"/>
                </a:cxn>
                <a:cxn ang="0">
                  <a:pos x="1326" y="1658"/>
                </a:cxn>
                <a:cxn ang="0">
                  <a:pos x="1492" y="1824"/>
                </a:cxn>
                <a:cxn ang="0">
                  <a:pos x="1824" y="1658"/>
                </a:cxn>
                <a:cxn ang="0">
                  <a:pos x="1989" y="1990"/>
                </a:cxn>
              </a:cxnLst>
              <a:rect l="0" t="0" r="r" b="b"/>
              <a:pathLst>
                <a:path w="4973" h="5968">
                  <a:moveTo>
                    <a:pt x="4475" y="995"/>
                  </a:moveTo>
                  <a:lnTo>
                    <a:pt x="4309" y="664"/>
                  </a:lnTo>
                  <a:lnTo>
                    <a:pt x="3978" y="498"/>
                  </a:lnTo>
                  <a:lnTo>
                    <a:pt x="3646" y="333"/>
                  </a:lnTo>
                  <a:lnTo>
                    <a:pt x="3315" y="166"/>
                  </a:lnTo>
                  <a:lnTo>
                    <a:pt x="2983" y="0"/>
                  </a:lnTo>
                  <a:lnTo>
                    <a:pt x="2818" y="0"/>
                  </a:lnTo>
                  <a:lnTo>
                    <a:pt x="2155" y="166"/>
                  </a:lnTo>
                  <a:lnTo>
                    <a:pt x="2155" y="333"/>
                  </a:lnTo>
                  <a:lnTo>
                    <a:pt x="1989" y="166"/>
                  </a:lnTo>
                  <a:lnTo>
                    <a:pt x="1658" y="166"/>
                  </a:lnTo>
                  <a:lnTo>
                    <a:pt x="1492" y="0"/>
                  </a:lnTo>
                  <a:lnTo>
                    <a:pt x="1326" y="0"/>
                  </a:lnTo>
                  <a:lnTo>
                    <a:pt x="1161" y="0"/>
                  </a:lnTo>
                  <a:lnTo>
                    <a:pt x="995" y="0"/>
                  </a:lnTo>
                  <a:lnTo>
                    <a:pt x="995" y="166"/>
                  </a:lnTo>
                  <a:lnTo>
                    <a:pt x="995" y="333"/>
                  </a:lnTo>
                  <a:lnTo>
                    <a:pt x="995" y="664"/>
                  </a:lnTo>
                  <a:lnTo>
                    <a:pt x="995" y="995"/>
                  </a:lnTo>
                  <a:lnTo>
                    <a:pt x="830" y="995"/>
                  </a:lnTo>
                  <a:lnTo>
                    <a:pt x="497" y="995"/>
                  </a:lnTo>
                  <a:lnTo>
                    <a:pt x="332" y="995"/>
                  </a:lnTo>
                  <a:lnTo>
                    <a:pt x="332" y="1161"/>
                  </a:lnTo>
                  <a:lnTo>
                    <a:pt x="497" y="1327"/>
                  </a:lnTo>
                  <a:lnTo>
                    <a:pt x="663" y="1493"/>
                  </a:lnTo>
                  <a:lnTo>
                    <a:pt x="332" y="1658"/>
                  </a:lnTo>
                  <a:lnTo>
                    <a:pt x="166" y="1658"/>
                  </a:lnTo>
                  <a:lnTo>
                    <a:pt x="332" y="1824"/>
                  </a:lnTo>
                  <a:lnTo>
                    <a:pt x="497" y="1824"/>
                  </a:lnTo>
                  <a:lnTo>
                    <a:pt x="497" y="1990"/>
                  </a:lnTo>
                  <a:lnTo>
                    <a:pt x="332" y="1990"/>
                  </a:lnTo>
                  <a:lnTo>
                    <a:pt x="166" y="2155"/>
                  </a:lnTo>
                  <a:lnTo>
                    <a:pt x="0" y="2653"/>
                  </a:lnTo>
                  <a:lnTo>
                    <a:pt x="0" y="2985"/>
                  </a:lnTo>
                  <a:lnTo>
                    <a:pt x="0" y="3316"/>
                  </a:lnTo>
                  <a:lnTo>
                    <a:pt x="0" y="3482"/>
                  </a:lnTo>
                  <a:lnTo>
                    <a:pt x="166" y="3482"/>
                  </a:lnTo>
                  <a:lnTo>
                    <a:pt x="332" y="3648"/>
                  </a:lnTo>
                  <a:lnTo>
                    <a:pt x="497" y="3648"/>
                  </a:lnTo>
                  <a:lnTo>
                    <a:pt x="663" y="3813"/>
                  </a:lnTo>
                  <a:lnTo>
                    <a:pt x="830" y="3813"/>
                  </a:lnTo>
                  <a:lnTo>
                    <a:pt x="995" y="3979"/>
                  </a:lnTo>
                  <a:lnTo>
                    <a:pt x="995" y="4145"/>
                  </a:lnTo>
                  <a:lnTo>
                    <a:pt x="995" y="4476"/>
                  </a:lnTo>
                  <a:lnTo>
                    <a:pt x="995" y="4642"/>
                  </a:lnTo>
                  <a:lnTo>
                    <a:pt x="995" y="5306"/>
                  </a:lnTo>
                  <a:lnTo>
                    <a:pt x="995" y="5471"/>
                  </a:lnTo>
                  <a:lnTo>
                    <a:pt x="1161" y="5802"/>
                  </a:lnTo>
                  <a:lnTo>
                    <a:pt x="1326" y="5802"/>
                  </a:lnTo>
                  <a:lnTo>
                    <a:pt x="1326" y="5968"/>
                  </a:lnTo>
                  <a:lnTo>
                    <a:pt x="1492" y="5802"/>
                  </a:lnTo>
                  <a:lnTo>
                    <a:pt x="1658" y="5802"/>
                  </a:lnTo>
                  <a:lnTo>
                    <a:pt x="1824" y="5471"/>
                  </a:lnTo>
                  <a:lnTo>
                    <a:pt x="1824" y="4974"/>
                  </a:lnTo>
                  <a:lnTo>
                    <a:pt x="1989" y="4974"/>
                  </a:lnTo>
                  <a:lnTo>
                    <a:pt x="2155" y="5140"/>
                  </a:lnTo>
                  <a:lnTo>
                    <a:pt x="2321" y="5140"/>
                  </a:lnTo>
                  <a:lnTo>
                    <a:pt x="2486" y="5140"/>
                  </a:lnTo>
                  <a:lnTo>
                    <a:pt x="2486" y="4807"/>
                  </a:lnTo>
                  <a:lnTo>
                    <a:pt x="2486" y="4642"/>
                  </a:lnTo>
                  <a:lnTo>
                    <a:pt x="2321" y="4642"/>
                  </a:lnTo>
                  <a:lnTo>
                    <a:pt x="2155" y="4642"/>
                  </a:lnTo>
                  <a:lnTo>
                    <a:pt x="2155" y="4476"/>
                  </a:lnTo>
                  <a:lnTo>
                    <a:pt x="2155" y="4310"/>
                  </a:lnTo>
                  <a:lnTo>
                    <a:pt x="2321" y="4145"/>
                  </a:lnTo>
                  <a:lnTo>
                    <a:pt x="2486" y="3979"/>
                  </a:lnTo>
                  <a:lnTo>
                    <a:pt x="2652" y="3813"/>
                  </a:lnTo>
                  <a:lnTo>
                    <a:pt x="2652" y="3482"/>
                  </a:lnTo>
                  <a:lnTo>
                    <a:pt x="2818" y="2985"/>
                  </a:lnTo>
                  <a:lnTo>
                    <a:pt x="2818" y="2819"/>
                  </a:lnTo>
                  <a:lnTo>
                    <a:pt x="2983" y="2819"/>
                  </a:lnTo>
                  <a:lnTo>
                    <a:pt x="3149" y="2653"/>
                  </a:lnTo>
                  <a:lnTo>
                    <a:pt x="3315" y="2819"/>
                  </a:lnTo>
                  <a:lnTo>
                    <a:pt x="3481" y="2985"/>
                  </a:lnTo>
                  <a:lnTo>
                    <a:pt x="3481" y="3316"/>
                  </a:lnTo>
                  <a:lnTo>
                    <a:pt x="3646" y="3482"/>
                  </a:lnTo>
                  <a:lnTo>
                    <a:pt x="3812" y="3482"/>
                  </a:lnTo>
                  <a:lnTo>
                    <a:pt x="3812" y="3316"/>
                  </a:lnTo>
                  <a:lnTo>
                    <a:pt x="3978" y="2985"/>
                  </a:lnTo>
                  <a:lnTo>
                    <a:pt x="4143" y="2985"/>
                  </a:lnTo>
                  <a:lnTo>
                    <a:pt x="4309" y="3150"/>
                  </a:lnTo>
                  <a:lnTo>
                    <a:pt x="4475" y="3648"/>
                  </a:lnTo>
                  <a:lnTo>
                    <a:pt x="4640" y="4145"/>
                  </a:lnTo>
                  <a:lnTo>
                    <a:pt x="4640" y="3979"/>
                  </a:lnTo>
                  <a:lnTo>
                    <a:pt x="4807" y="3648"/>
                  </a:lnTo>
                  <a:lnTo>
                    <a:pt x="4807" y="3316"/>
                  </a:lnTo>
                  <a:lnTo>
                    <a:pt x="4973" y="2819"/>
                  </a:lnTo>
                  <a:lnTo>
                    <a:pt x="4973" y="2487"/>
                  </a:lnTo>
                  <a:lnTo>
                    <a:pt x="4807" y="1990"/>
                  </a:lnTo>
                  <a:lnTo>
                    <a:pt x="4640" y="1493"/>
                  </a:lnTo>
                  <a:lnTo>
                    <a:pt x="4475" y="995"/>
                  </a:lnTo>
                  <a:close/>
                  <a:moveTo>
                    <a:pt x="1989" y="2155"/>
                  </a:moveTo>
                  <a:lnTo>
                    <a:pt x="1989" y="2321"/>
                  </a:lnTo>
                  <a:lnTo>
                    <a:pt x="1824" y="2321"/>
                  </a:lnTo>
                  <a:lnTo>
                    <a:pt x="1658" y="2321"/>
                  </a:lnTo>
                  <a:lnTo>
                    <a:pt x="1492" y="2155"/>
                  </a:lnTo>
                  <a:lnTo>
                    <a:pt x="1326" y="2155"/>
                  </a:lnTo>
                  <a:lnTo>
                    <a:pt x="1161" y="1990"/>
                  </a:lnTo>
                  <a:lnTo>
                    <a:pt x="995" y="1824"/>
                  </a:lnTo>
                  <a:lnTo>
                    <a:pt x="995" y="1658"/>
                  </a:lnTo>
                  <a:lnTo>
                    <a:pt x="1161" y="1658"/>
                  </a:lnTo>
                  <a:lnTo>
                    <a:pt x="1161" y="1493"/>
                  </a:lnTo>
                  <a:lnTo>
                    <a:pt x="1326" y="1493"/>
                  </a:lnTo>
                  <a:lnTo>
                    <a:pt x="1326" y="1658"/>
                  </a:lnTo>
                  <a:lnTo>
                    <a:pt x="1326" y="1824"/>
                  </a:lnTo>
                  <a:lnTo>
                    <a:pt x="1492" y="1824"/>
                  </a:lnTo>
                  <a:lnTo>
                    <a:pt x="1658" y="1658"/>
                  </a:lnTo>
                  <a:lnTo>
                    <a:pt x="1824" y="1658"/>
                  </a:lnTo>
                  <a:lnTo>
                    <a:pt x="1989" y="1824"/>
                  </a:lnTo>
                  <a:lnTo>
                    <a:pt x="1989" y="1990"/>
                  </a:lnTo>
                  <a:lnTo>
                    <a:pt x="1989" y="2155"/>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59" name="Freeform 84"/>
            <p:cNvSpPr>
              <a:spLocks/>
            </p:cNvSpPr>
            <p:nvPr/>
          </p:nvSpPr>
          <p:spPr bwMode="auto">
            <a:xfrm>
              <a:off x="4351338" y="4602163"/>
              <a:ext cx="358775" cy="430213"/>
            </a:xfrm>
            <a:custGeom>
              <a:avLst/>
              <a:gdLst/>
              <a:ahLst/>
              <a:cxnLst>
                <a:cxn ang="0">
                  <a:pos x="4309" y="664"/>
                </a:cxn>
                <a:cxn ang="0">
                  <a:pos x="3646" y="333"/>
                </a:cxn>
                <a:cxn ang="0">
                  <a:pos x="2983" y="0"/>
                </a:cxn>
                <a:cxn ang="0">
                  <a:pos x="2155" y="166"/>
                </a:cxn>
                <a:cxn ang="0">
                  <a:pos x="1989" y="166"/>
                </a:cxn>
                <a:cxn ang="0">
                  <a:pos x="1492" y="0"/>
                </a:cxn>
                <a:cxn ang="0">
                  <a:pos x="1161" y="0"/>
                </a:cxn>
                <a:cxn ang="0">
                  <a:pos x="995" y="166"/>
                </a:cxn>
                <a:cxn ang="0">
                  <a:pos x="995" y="664"/>
                </a:cxn>
                <a:cxn ang="0">
                  <a:pos x="830" y="995"/>
                </a:cxn>
                <a:cxn ang="0">
                  <a:pos x="332" y="995"/>
                </a:cxn>
                <a:cxn ang="0">
                  <a:pos x="497" y="1327"/>
                </a:cxn>
                <a:cxn ang="0">
                  <a:pos x="332" y="1658"/>
                </a:cxn>
                <a:cxn ang="0">
                  <a:pos x="332" y="1824"/>
                </a:cxn>
                <a:cxn ang="0">
                  <a:pos x="497" y="1990"/>
                </a:cxn>
                <a:cxn ang="0">
                  <a:pos x="166" y="2155"/>
                </a:cxn>
                <a:cxn ang="0">
                  <a:pos x="0" y="2985"/>
                </a:cxn>
                <a:cxn ang="0">
                  <a:pos x="0" y="3482"/>
                </a:cxn>
                <a:cxn ang="0">
                  <a:pos x="332" y="3648"/>
                </a:cxn>
                <a:cxn ang="0">
                  <a:pos x="663" y="3813"/>
                </a:cxn>
                <a:cxn ang="0">
                  <a:pos x="995" y="3979"/>
                </a:cxn>
                <a:cxn ang="0">
                  <a:pos x="995" y="4476"/>
                </a:cxn>
                <a:cxn ang="0">
                  <a:pos x="995" y="5306"/>
                </a:cxn>
                <a:cxn ang="0">
                  <a:pos x="1161" y="5802"/>
                </a:cxn>
                <a:cxn ang="0">
                  <a:pos x="1326" y="5968"/>
                </a:cxn>
                <a:cxn ang="0">
                  <a:pos x="1658" y="5802"/>
                </a:cxn>
                <a:cxn ang="0">
                  <a:pos x="1824" y="4974"/>
                </a:cxn>
                <a:cxn ang="0">
                  <a:pos x="2155" y="5140"/>
                </a:cxn>
                <a:cxn ang="0">
                  <a:pos x="2486" y="5140"/>
                </a:cxn>
                <a:cxn ang="0">
                  <a:pos x="2486" y="4642"/>
                </a:cxn>
                <a:cxn ang="0">
                  <a:pos x="2155" y="4642"/>
                </a:cxn>
                <a:cxn ang="0">
                  <a:pos x="2155" y="4310"/>
                </a:cxn>
                <a:cxn ang="0">
                  <a:pos x="2486" y="3979"/>
                </a:cxn>
                <a:cxn ang="0">
                  <a:pos x="2652" y="3482"/>
                </a:cxn>
                <a:cxn ang="0">
                  <a:pos x="2818" y="2819"/>
                </a:cxn>
                <a:cxn ang="0">
                  <a:pos x="3149" y="2653"/>
                </a:cxn>
                <a:cxn ang="0">
                  <a:pos x="3481" y="2985"/>
                </a:cxn>
                <a:cxn ang="0">
                  <a:pos x="3646" y="3482"/>
                </a:cxn>
                <a:cxn ang="0">
                  <a:pos x="3812" y="3316"/>
                </a:cxn>
                <a:cxn ang="0">
                  <a:pos x="4143" y="2985"/>
                </a:cxn>
                <a:cxn ang="0">
                  <a:pos x="4475" y="3648"/>
                </a:cxn>
                <a:cxn ang="0">
                  <a:pos x="4640" y="3979"/>
                </a:cxn>
                <a:cxn ang="0">
                  <a:pos x="4807" y="3316"/>
                </a:cxn>
                <a:cxn ang="0">
                  <a:pos x="4973" y="2487"/>
                </a:cxn>
                <a:cxn ang="0">
                  <a:pos x="4640" y="1493"/>
                </a:cxn>
              </a:cxnLst>
              <a:rect l="0" t="0" r="r" b="b"/>
              <a:pathLst>
                <a:path w="4973" h="5968">
                  <a:moveTo>
                    <a:pt x="4475" y="995"/>
                  </a:moveTo>
                  <a:lnTo>
                    <a:pt x="4309" y="664"/>
                  </a:lnTo>
                  <a:lnTo>
                    <a:pt x="3978" y="498"/>
                  </a:lnTo>
                  <a:lnTo>
                    <a:pt x="3646" y="333"/>
                  </a:lnTo>
                  <a:lnTo>
                    <a:pt x="3315" y="166"/>
                  </a:lnTo>
                  <a:lnTo>
                    <a:pt x="2983" y="0"/>
                  </a:lnTo>
                  <a:lnTo>
                    <a:pt x="2818" y="0"/>
                  </a:lnTo>
                  <a:lnTo>
                    <a:pt x="2155" y="166"/>
                  </a:lnTo>
                  <a:lnTo>
                    <a:pt x="2155" y="333"/>
                  </a:lnTo>
                  <a:lnTo>
                    <a:pt x="1989" y="166"/>
                  </a:lnTo>
                  <a:lnTo>
                    <a:pt x="1658" y="166"/>
                  </a:lnTo>
                  <a:lnTo>
                    <a:pt x="1492" y="0"/>
                  </a:lnTo>
                  <a:lnTo>
                    <a:pt x="1326" y="0"/>
                  </a:lnTo>
                  <a:lnTo>
                    <a:pt x="1161" y="0"/>
                  </a:lnTo>
                  <a:lnTo>
                    <a:pt x="995" y="0"/>
                  </a:lnTo>
                  <a:lnTo>
                    <a:pt x="995" y="166"/>
                  </a:lnTo>
                  <a:lnTo>
                    <a:pt x="995" y="333"/>
                  </a:lnTo>
                  <a:lnTo>
                    <a:pt x="995" y="664"/>
                  </a:lnTo>
                  <a:lnTo>
                    <a:pt x="995" y="995"/>
                  </a:lnTo>
                  <a:lnTo>
                    <a:pt x="830" y="995"/>
                  </a:lnTo>
                  <a:lnTo>
                    <a:pt x="497" y="995"/>
                  </a:lnTo>
                  <a:lnTo>
                    <a:pt x="332" y="995"/>
                  </a:lnTo>
                  <a:lnTo>
                    <a:pt x="332" y="1161"/>
                  </a:lnTo>
                  <a:lnTo>
                    <a:pt x="497" y="1327"/>
                  </a:lnTo>
                  <a:lnTo>
                    <a:pt x="663" y="1493"/>
                  </a:lnTo>
                  <a:lnTo>
                    <a:pt x="332" y="1658"/>
                  </a:lnTo>
                  <a:lnTo>
                    <a:pt x="166" y="1658"/>
                  </a:lnTo>
                  <a:lnTo>
                    <a:pt x="332" y="1824"/>
                  </a:lnTo>
                  <a:lnTo>
                    <a:pt x="497" y="1824"/>
                  </a:lnTo>
                  <a:lnTo>
                    <a:pt x="497" y="1990"/>
                  </a:lnTo>
                  <a:lnTo>
                    <a:pt x="332" y="1990"/>
                  </a:lnTo>
                  <a:lnTo>
                    <a:pt x="166" y="2155"/>
                  </a:lnTo>
                  <a:lnTo>
                    <a:pt x="0" y="2653"/>
                  </a:lnTo>
                  <a:lnTo>
                    <a:pt x="0" y="2985"/>
                  </a:lnTo>
                  <a:lnTo>
                    <a:pt x="0" y="3316"/>
                  </a:lnTo>
                  <a:lnTo>
                    <a:pt x="0" y="3482"/>
                  </a:lnTo>
                  <a:lnTo>
                    <a:pt x="166" y="3482"/>
                  </a:lnTo>
                  <a:lnTo>
                    <a:pt x="332" y="3648"/>
                  </a:lnTo>
                  <a:lnTo>
                    <a:pt x="497" y="3648"/>
                  </a:lnTo>
                  <a:lnTo>
                    <a:pt x="663" y="3813"/>
                  </a:lnTo>
                  <a:lnTo>
                    <a:pt x="830" y="3813"/>
                  </a:lnTo>
                  <a:lnTo>
                    <a:pt x="995" y="3979"/>
                  </a:lnTo>
                  <a:lnTo>
                    <a:pt x="995" y="4145"/>
                  </a:lnTo>
                  <a:lnTo>
                    <a:pt x="995" y="4476"/>
                  </a:lnTo>
                  <a:lnTo>
                    <a:pt x="995" y="4642"/>
                  </a:lnTo>
                  <a:lnTo>
                    <a:pt x="995" y="5306"/>
                  </a:lnTo>
                  <a:lnTo>
                    <a:pt x="995" y="5471"/>
                  </a:lnTo>
                  <a:lnTo>
                    <a:pt x="1161" y="5802"/>
                  </a:lnTo>
                  <a:lnTo>
                    <a:pt x="1326" y="5802"/>
                  </a:lnTo>
                  <a:lnTo>
                    <a:pt x="1326" y="5968"/>
                  </a:lnTo>
                  <a:lnTo>
                    <a:pt x="1492" y="5802"/>
                  </a:lnTo>
                  <a:lnTo>
                    <a:pt x="1658" y="5802"/>
                  </a:lnTo>
                  <a:lnTo>
                    <a:pt x="1824" y="5471"/>
                  </a:lnTo>
                  <a:lnTo>
                    <a:pt x="1824" y="4974"/>
                  </a:lnTo>
                  <a:lnTo>
                    <a:pt x="1989" y="4974"/>
                  </a:lnTo>
                  <a:lnTo>
                    <a:pt x="2155" y="5140"/>
                  </a:lnTo>
                  <a:lnTo>
                    <a:pt x="2321" y="5140"/>
                  </a:lnTo>
                  <a:lnTo>
                    <a:pt x="2486" y="5140"/>
                  </a:lnTo>
                  <a:lnTo>
                    <a:pt x="2486" y="4807"/>
                  </a:lnTo>
                  <a:lnTo>
                    <a:pt x="2486" y="4642"/>
                  </a:lnTo>
                  <a:lnTo>
                    <a:pt x="2321" y="4642"/>
                  </a:lnTo>
                  <a:lnTo>
                    <a:pt x="2155" y="4642"/>
                  </a:lnTo>
                  <a:lnTo>
                    <a:pt x="2155" y="4476"/>
                  </a:lnTo>
                  <a:lnTo>
                    <a:pt x="2155" y="4310"/>
                  </a:lnTo>
                  <a:lnTo>
                    <a:pt x="2321" y="4145"/>
                  </a:lnTo>
                  <a:lnTo>
                    <a:pt x="2486" y="3979"/>
                  </a:lnTo>
                  <a:lnTo>
                    <a:pt x="2652" y="3813"/>
                  </a:lnTo>
                  <a:lnTo>
                    <a:pt x="2652" y="3482"/>
                  </a:lnTo>
                  <a:lnTo>
                    <a:pt x="2818" y="2985"/>
                  </a:lnTo>
                  <a:lnTo>
                    <a:pt x="2818" y="2819"/>
                  </a:lnTo>
                  <a:lnTo>
                    <a:pt x="2983" y="2819"/>
                  </a:lnTo>
                  <a:lnTo>
                    <a:pt x="3149" y="2653"/>
                  </a:lnTo>
                  <a:lnTo>
                    <a:pt x="3315" y="2819"/>
                  </a:lnTo>
                  <a:lnTo>
                    <a:pt x="3481" y="2985"/>
                  </a:lnTo>
                  <a:lnTo>
                    <a:pt x="3481" y="3316"/>
                  </a:lnTo>
                  <a:lnTo>
                    <a:pt x="3646" y="3482"/>
                  </a:lnTo>
                  <a:lnTo>
                    <a:pt x="3812" y="3482"/>
                  </a:lnTo>
                  <a:lnTo>
                    <a:pt x="3812" y="3316"/>
                  </a:lnTo>
                  <a:lnTo>
                    <a:pt x="3978" y="2985"/>
                  </a:lnTo>
                  <a:lnTo>
                    <a:pt x="4143" y="2985"/>
                  </a:lnTo>
                  <a:lnTo>
                    <a:pt x="4309" y="3150"/>
                  </a:lnTo>
                  <a:lnTo>
                    <a:pt x="4475" y="3648"/>
                  </a:lnTo>
                  <a:lnTo>
                    <a:pt x="4640" y="4145"/>
                  </a:lnTo>
                  <a:lnTo>
                    <a:pt x="4640" y="3979"/>
                  </a:lnTo>
                  <a:lnTo>
                    <a:pt x="4807" y="3648"/>
                  </a:lnTo>
                  <a:lnTo>
                    <a:pt x="4807" y="3316"/>
                  </a:lnTo>
                  <a:lnTo>
                    <a:pt x="4973" y="2819"/>
                  </a:lnTo>
                  <a:lnTo>
                    <a:pt x="4973" y="2487"/>
                  </a:lnTo>
                  <a:lnTo>
                    <a:pt x="4807" y="1990"/>
                  </a:lnTo>
                  <a:lnTo>
                    <a:pt x="4640" y="1493"/>
                  </a:lnTo>
                  <a:lnTo>
                    <a:pt x="4475" y="995"/>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60" name="Freeform 85"/>
            <p:cNvSpPr>
              <a:spLocks/>
            </p:cNvSpPr>
            <p:nvPr/>
          </p:nvSpPr>
          <p:spPr bwMode="auto">
            <a:xfrm>
              <a:off x="4435475" y="4721225"/>
              <a:ext cx="71438" cy="60325"/>
            </a:xfrm>
            <a:custGeom>
              <a:avLst/>
              <a:gdLst/>
              <a:ahLst/>
              <a:cxnLst>
                <a:cxn ang="0">
                  <a:pos x="994" y="663"/>
                </a:cxn>
                <a:cxn ang="0">
                  <a:pos x="828" y="663"/>
                </a:cxn>
                <a:cxn ang="0">
                  <a:pos x="663" y="829"/>
                </a:cxn>
                <a:cxn ang="0">
                  <a:pos x="497" y="663"/>
                </a:cxn>
                <a:cxn ang="0">
                  <a:pos x="331" y="663"/>
                </a:cxn>
                <a:cxn ang="0">
                  <a:pos x="165" y="497"/>
                </a:cxn>
                <a:cxn ang="0">
                  <a:pos x="0" y="332"/>
                </a:cxn>
                <a:cxn ang="0">
                  <a:pos x="0" y="166"/>
                </a:cxn>
                <a:cxn ang="0">
                  <a:pos x="0" y="0"/>
                </a:cxn>
                <a:cxn ang="0">
                  <a:pos x="165" y="0"/>
                </a:cxn>
                <a:cxn ang="0">
                  <a:pos x="165" y="166"/>
                </a:cxn>
                <a:cxn ang="0">
                  <a:pos x="331" y="166"/>
                </a:cxn>
                <a:cxn ang="0">
                  <a:pos x="331" y="332"/>
                </a:cxn>
                <a:cxn ang="0">
                  <a:pos x="331" y="166"/>
                </a:cxn>
                <a:cxn ang="0">
                  <a:pos x="497" y="0"/>
                </a:cxn>
                <a:cxn ang="0">
                  <a:pos x="663" y="0"/>
                </a:cxn>
                <a:cxn ang="0">
                  <a:pos x="828" y="166"/>
                </a:cxn>
                <a:cxn ang="0">
                  <a:pos x="828" y="332"/>
                </a:cxn>
                <a:cxn ang="0">
                  <a:pos x="994" y="663"/>
                </a:cxn>
              </a:cxnLst>
              <a:rect l="0" t="0" r="r" b="b"/>
              <a:pathLst>
                <a:path w="994" h="829">
                  <a:moveTo>
                    <a:pt x="994" y="663"/>
                  </a:moveTo>
                  <a:lnTo>
                    <a:pt x="828" y="663"/>
                  </a:lnTo>
                  <a:lnTo>
                    <a:pt x="663" y="829"/>
                  </a:lnTo>
                  <a:lnTo>
                    <a:pt x="497" y="663"/>
                  </a:lnTo>
                  <a:lnTo>
                    <a:pt x="331" y="663"/>
                  </a:lnTo>
                  <a:lnTo>
                    <a:pt x="165" y="497"/>
                  </a:lnTo>
                  <a:lnTo>
                    <a:pt x="0" y="332"/>
                  </a:lnTo>
                  <a:lnTo>
                    <a:pt x="0" y="166"/>
                  </a:lnTo>
                  <a:lnTo>
                    <a:pt x="0" y="0"/>
                  </a:lnTo>
                  <a:lnTo>
                    <a:pt x="165" y="0"/>
                  </a:lnTo>
                  <a:lnTo>
                    <a:pt x="165" y="166"/>
                  </a:lnTo>
                  <a:lnTo>
                    <a:pt x="331" y="166"/>
                  </a:lnTo>
                  <a:lnTo>
                    <a:pt x="331" y="332"/>
                  </a:lnTo>
                  <a:lnTo>
                    <a:pt x="331" y="166"/>
                  </a:lnTo>
                  <a:lnTo>
                    <a:pt x="497" y="0"/>
                  </a:lnTo>
                  <a:lnTo>
                    <a:pt x="663" y="0"/>
                  </a:lnTo>
                  <a:lnTo>
                    <a:pt x="828" y="166"/>
                  </a:lnTo>
                  <a:lnTo>
                    <a:pt x="828" y="332"/>
                  </a:lnTo>
                  <a:lnTo>
                    <a:pt x="994" y="663"/>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61" name="Freeform 86"/>
            <p:cNvSpPr>
              <a:spLocks/>
            </p:cNvSpPr>
            <p:nvPr/>
          </p:nvSpPr>
          <p:spPr bwMode="auto">
            <a:xfrm>
              <a:off x="4111625" y="4578350"/>
              <a:ext cx="239713" cy="227013"/>
            </a:xfrm>
            <a:custGeom>
              <a:avLst/>
              <a:gdLst/>
              <a:ahLst/>
              <a:cxnLst>
                <a:cxn ang="0">
                  <a:pos x="333" y="2652"/>
                </a:cxn>
                <a:cxn ang="0">
                  <a:pos x="166" y="2652"/>
                </a:cxn>
                <a:cxn ang="0">
                  <a:pos x="166" y="2486"/>
                </a:cxn>
                <a:cxn ang="0">
                  <a:pos x="0" y="2486"/>
                </a:cxn>
                <a:cxn ang="0">
                  <a:pos x="0" y="2321"/>
                </a:cxn>
                <a:cxn ang="0">
                  <a:pos x="0" y="2155"/>
                </a:cxn>
                <a:cxn ang="0">
                  <a:pos x="0" y="1824"/>
                </a:cxn>
                <a:cxn ang="0">
                  <a:pos x="0" y="1658"/>
                </a:cxn>
                <a:cxn ang="0">
                  <a:pos x="166" y="1326"/>
                </a:cxn>
                <a:cxn ang="0">
                  <a:pos x="995" y="829"/>
                </a:cxn>
                <a:cxn ang="0">
                  <a:pos x="1327" y="497"/>
                </a:cxn>
                <a:cxn ang="0">
                  <a:pos x="1492" y="331"/>
                </a:cxn>
                <a:cxn ang="0">
                  <a:pos x="1658" y="497"/>
                </a:cxn>
                <a:cxn ang="0">
                  <a:pos x="1824" y="497"/>
                </a:cxn>
                <a:cxn ang="0">
                  <a:pos x="1990" y="331"/>
                </a:cxn>
                <a:cxn ang="0">
                  <a:pos x="2321" y="166"/>
                </a:cxn>
                <a:cxn ang="0">
                  <a:pos x="2487" y="0"/>
                </a:cxn>
                <a:cxn ang="0">
                  <a:pos x="2818" y="0"/>
                </a:cxn>
                <a:cxn ang="0">
                  <a:pos x="3149" y="0"/>
                </a:cxn>
                <a:cxn ang="0">
                  <a:pos x="3315" y="166"/>
                </a:cxn>
                <a:cxn ang="0">
                  <a:pos x="3149" y="331"/>
                </a:cxn>
                <a:cxn ang="0">
                  <a:pos x="3149" y="497"/>
                </a:cxn>
                <a:cxn ang="0">
                  <a:pos x="2818" y="664"/>
                </a:cxn>
                <a:cxn ang="0">
                  <a:pos x="2487" y="995"/>
                </a:cxn>
                <a:cxn ang="0">
                  <a:pos x="2321" y="1161"/>
                </a:cxn>
                <a:cxn ang="0">
                  <a:pos x="2155" y="995"/>
                </a:cxn>
                <a:cxn ang="0">
                  <a:pos x="2321" y="829"/>
                </a:cxn>
                <a:cxn ang="0">
                  <a:pos x="2321" y="664"/>
                </a:cxn>
                <a:cxn ang="0">
                  <a:pos x="2321" y="497"/>
                </a:cxn>
                <a:cxn ang="0">
                  <a:pos x="2155" y="497"/>
                </a:cxn>
                <a:cxn ang="0">
                  <a:pos x="1990" y="664"/>
                </a:cxn>
                <a:cxn ang="0">
                  <a:pos x="1990" y="829"/>
                </a:cxn>
                <a:cxn ang="0">
                  <a:pos x="1990" y="995"/>
                </a:cxn>
                <a:cxn ang="0">
                  <a:pos x="1824" y="1161"/>
                </a:cxn>
                <a:cxn ang="0">
                  <a:pos x="1824" y="1326"/>
                </a:cxn>
                <a:cxn ang="0">
                  <a:pos x="1824" y="1492"/>
                </a:cxn>
                <a:cxn ang="0">
                  <a:pos x="1824" y="1658"/>
                </a:cxn>
                <a:cxn ang="0">
                  <a:pos x="1658" y="1824"/>
                </a:cxn>
                <a:cxn ang="0">
                  <a:pos x="1492" y="1989"/>
                </a:cxn>
                <a:cxn ang="0">
                  <a:pos x="995" y="2155"/>
                </a:cxn>
                <a:cxn ang="0">
                  <a:pos x="830" y="2321"/>
                </a:cxn>
                <a:cxn ang="0">
                  <a:pos x="664" y="2486"/>
                </a:cxn>
                <a:cxn ang="0">
                  <a:pos x="498" y="2652"/>
                </a:cxn>
                <a:cxn ang="0">
                  <a:pos x="664" y="2818"/>
                </a:cxn>
                <a:cxn ang="0">
                  <a:pos x="830" y="2818"/>
                </a:cxn>
                <a:cxn ang="0">
                  <a:pos x="830" y="2984"/>
                </a:cxn>
                <a:cxn ang="0">
                  <a:pos x="830" y="3150"/>
                </a:cxn>
                <a:cxn ang="0">
                  <a:pos x="498" y="2984"/>
                </a:cxn>
                <a:cxn ang="0">
                  <a:pos x="333" y="2652"/>
                </a:cxn>
              </a:cxnLst>
              <a:rect l="0" t="0" r="r" b="b"/>
              <a:pathLst>
                <a:path w="3315" h="3150">
                  <a:moveTo>
                    <a:pt x="333" y="2652"/>
                  </a:moveTo>
                  <a:lnTo>
                    <a:pt x="166" y="2652"/>
                  </a:lnTo>
                  <a:lnTo>
                    <a:pt x="166" y="2486"/>
                  </a:lnTo>
                  <a:lnTo>
                    <a:pt x="0" y="2486"/>
                  </a:lnTo>
                  <a:lnTo>
                    <a:pt x="0" y="2321"/>
                  </a:lnTo>
                  <a:lnTo>
                    <a:pt x="0" y="2155"/>
                  </a:lnTo>
                  <a:lnTo>
                    <a:pt x="0" y="1824"/>
                  </a:lnTo>
                  <a:lnTo>
                    <a:pt x="0" y="1658"/>
                  </a:lnTo>
                  <a:lnTo>
                    <a:pt x="166" y="1326"/>
                  </a:lnTo>
                  <a:lnTo>
                    <a:pt x="995" y="829"/>
                  </a:lnTo>
                  <a:lnTo>
                    <a:pt x="1327" y="497"/>
                  </a:lnTo>
                  <a:lnTo>
                    <a:pt x="1492" y="331"/>
                  </a:lnTo>
                  <a:lnTo>
                    <a:pt x="1658" y="497"/>
                  </a:lnTo>
                  <a:lnTo>
                    <a:pt x="1824" y="497"/>
                  </a:lnTo>
                  <a:lnTo>
                    <a:pt x="1990" y="331"/>
                  </a:lnTo>
                  <a:lnTo>
                    <a:pt x="2321" y="166"/>
                  </a:lnTo>
                  <a:lnTo>
                    <a:pt x="2487" y="0"/>
                  </a:lnTo>
                  <a:lnTo>
                    <a:pt x="2818" y="0"/>
                  </a:lnTo>
                  <a:lnTo>
                    <a:pt x="3149" y="0"/>
                  </a:lnTo>
                  <a:lnTo>
                    <a:pt x="3315" y="166"/>
                  </a:lnTo>
                  <a:lnTo>
                    <a:pt x="3149" y="331"/>
                  </a:lnTo>
                  <a:lnTo>
                    <a:pt x="3149" y="497"/>
                  </a:lnTo>
                  <a:lnTo>
                    <a:pt x="2818" y="664"/>
                  </a:lnTo>
                  <a:lnTo>
                    <a:pt x="2487" y="995"/>
                  </a:lnTo>
                  <a:lnTo>
                    <a:pt x="2321" y="1161"/>
                  </a:lnTo>
                  <a:lnTo>
                    <a:pt x="2155" y="995"/>
                  </a:lnTo>
                  <a:lnTo>
                    <a:pt x="2321" y="829"/>
                  </a:lnTo>
                  <a:lnTo>
                    <a:pt x="2321" y="664"/>
                  </a:lnTo>
                  <a:lnTo>
                    <a:pt x="2321" y="497"/>
                  </a:lnTo>
                  <a:lnTo>
                    <a:pt x="2155" y="497"/>
                  </a:lnTo>
                  <a:lnTo>
                    <a:pt x="1990" y="664"/>
                  </a:lnTo>
                  <a:lnTo>
                    <a:pt x="1990" y="829"/>
                  </a:lnTo>
                  <a:lnTo>
                    <a:pt x="1990" y="995"/>
                  </a:lnTo>
                  <a:lnTo>
                    <a:pt x="1824" y="1161"/>
                  </a:lnTo>
                  <a:lnTo>
                    <a:pt x="1824" y="1326"/>
                  </a:lnTo>
                  <a:lnTo>
                    <a:pt x="1824" y="1492"/>
                  </a:lnTo>
                  <a:lnTo>
                    <a:pt x="1824" y="1658"/>
                  </a:lnTo>
                  <a:lnTo>
                    <a:pt x="1658" y="1824"/>
                  </a:lnTo>
                  <a:lnTo>
                    <a:pt x="1492" y="1989"/>
                  </a:lnTo>
                  <a:lnTo>
                    <a:pt x="995" y="2155"/>
                  </a:lnTo>
                  <a:lnTo>
                    <a:pt x="830" y="2321"/>
                  </a:lnTo>
                  <a:lnTo>
                    <a:pt x="664" y="2486"/>
                  </a:lnTo>
                  <a:lnTo>
                    <a:pt x="498" y="2652"/>
                  </a:lnTo>
                  <a:lnTo>
                    <a:pt x="664" y="2818"/>
                  </a:lnTo>
                  <a:lnTo>
                    <a:pt x="830" y="2818"/>
                  </a:lnTo>
                  <a:lnTo>
                    <a:pt x="830" y="2984"/>
                  </a:lnTo>
                  <a:lnTo>
                    <a:pt x="830" y="3150"/>
                  </a:lnTo>
                  <a:lnTo>
                    <a:pt x="498" y="2984"/>
                  </a:lnTo>
                  <a:lnTo>
                    <a:pt x="333" y="265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62" name="Freeform 87"/>
            <p:cNvSpPr>
              <a:spLocks/>
            </p:cNvSpPr>
            <p:nvPr/>
          </p:nvSpPr>
          <p:spPr bwMode="auto">
            <a:xfrm>
              <a:off x="4111625" y="4805363"/>
              <a:ext cx="155575" cy="227013"/>
            </a:xfrm>
            <a:custGeom>
              <a:avLst/>
              <a:gdLst/>
              <a:ahLst/>
              <a:cxnLst>
                <a:cxn ang="0">
                  <a:pos x="166" y="0"/>
                </a:cxn>
                <a:cxn ang="0">
                  <a:pos x="0" y="0"/>
                </a:cxn>
                <a:cxn ang="0">
                  <a:pos x="0" y="166"/>
                </a:cxn>
                <a:cxn ang="0">
                  <a:pos x="333" y="497"/>
                </a:cxn>
                <a:cxn ang="0">
                  <a:pos x="498" y="994"/>
                </a:cxn>
                <a:cxn ang="0">
                  <a:pos x="498" y="1160"/>
                </a:cxn>
                <a:cxn ang="0">
                  <a:pos x="830" y="1657"/>
                </a:cxn>
                <a:cxn ang="0">
                  <a:pos x="995" y="1823"/>
                </a:cxn>
                <a:cxn ang="0">
                  <a:pos x="995" y="1988"/>
                </a:cxn>
                <a:cxn ang="0">
                  <a:pos x="1161" y="2321"/>
                </a:cxn>
                <a:cxn ang="0">
                  <a:pos x="1327" y="2652"/>
                </a:cxn>
                <a:cxn ang="0">
                  <a:pos x="1327" y="2818"/>
                </a:cxn>
                <a:cxn ang="0">
                  <a:pos x="1492" y="2983"/>
                </a:cxn>
                <a:cxn ang="0">
                  <a:pos x="1658" y="3149"/>
                </a:cxn>
                <a:cxn ang="0">
                  <a:pos x="1824" y="3149"/>
                </a:cxn>
                <a:cxn ang="0">
                  <a:pos x="1824" y="2983"/>
                </a:cxn>
                <a:cxn ang="0">
                  <a:pos x="1824" y="2818"/>
                </a:cxn>
                <a:cxn ang="0">
                  <a:pos x="1824" y="2652"/>
                </a:cxn>
                <a:cxn ang="0">
                  <a:pos x="1824" y="2321"/>
                </a:cxn>
                <a:cxn ang="0">
                  <a:pos x="1824" y="2155"/>
                </a:cxn>
                <a:cxn ang="0">
                  <a:pos x="1990" y="1657"/>
                </a:cxn>
                <a:cxn ang="0">
                  <a:pos x="2155" y="1491"/>
                </a:cxn>
                <a:cxn ang="0">
                  <a:pos x="1990" y="1326"/>
                </a:cxn>
                <a:cxn ang="0">
                  <a:pos x="1990" y="1160"/>
                </a:cxn>
                <a:cxn ang="0">
                  <a:pos x="1824" y="1160"/>
                </a:cxn>
                <a:cxn ang="0">
                  <a:pos x="1492" y="994"/>
                </a:cxn>
                <a:cxn ang="0">
                  <a:pos x="1327" y="663"/>
                </a:cxn>
                <a:cxn ang="0">
                  <a:pos x="1161" y="497"/>
                </a:cxn>
                <a:cxn ang="0">
                  <a:pos x="995" y="497"/>
                </a:cxn>
                <a:cxn ang="0">
                  <a:pos x="664" y="497"/>
                </a:cxn>
                <a:cxn ang="0">
                  <a:pos x="498" y="497"/>
                </a:cxn>
                <a:cxn ang="0">
                  <a:pos x="498" y="331"/>
                </a:cxn>
                <a:cxn ang="0">
                  <a:pos x="333" y="331"/>
                </a:cxn>
                <a:cxn ang="0">
                  <a:pos x="333" y="166"/>
                </a:cxn>
                <a:cxn ang="0">
                  <a:pos x="333" y="0"/>
                </a:cxn>
                <a:cxn ang="0">
                  <a:pos x="166" y="0"/>
                </a:cxn>
              </a:cxnLst>
              <a:rect l="0" t="0" r="r" b="b"/>
              <a:pathLst>
                <a:path w="2155" h="3149">
                  <a:moveTo>
                    <a:pt x="166" y="0"/>
                  </a:moveTo>
                  <a:lnTo>
                    <a:pt x="0" y="0"/>
                  </a:lnTo>
                  <a:lnTo>
                    <a:pt x="0" y="166"/>
                  </a:lnTo>
                  <a:lnTo>
                    <a:pt x="333" y="497"/>
                  </a:lnTo>
                  <a:lnTo>
                    <a:pt x="498" y="994"/>
                  </a:lnTo>
                  <a:lnTo>
                    <a:pt x="498" y="1160"/>
                  </a:lnTo>
                  <a:lnTo>
                    <a:pt x="830" y="1657"/>
                  </a:lnTo>
                  <a:lnTo>
                    <a:pt x="995" y="1823"/>
                  </a:lnTo>
                  <a:lnTo>
                    <a:pt x="995" y="1988"/>
                  </a:lnTo>
                  <a:lnTo>
                    <a:pt x="1161" y="2321"/>
                  </a:lnTo>
                  <a:lnTo>
                    <a:pt x="1327" y="2652"/>
                  </a:lnTo>
                  <a:lnTo>
                    <a:pt x="1327" y="2818"/>
                  </a:lnTo>
                  <a:lnTo>
                    <a:pt x="1492" y="2983"/>
                  </a:lnTo>
                  <a:lnTo>
                    <a:pt x="1658" y="3149"/>
                  </a:lnTo>
                  <a:lnTo>
                    <a:pt x="1824" y="3149"/>
                  </a:lnTo>
                  <a:lnTo>
                    <a:pt x="1824" y="2983"/>
                  </a:lnTo>
                  <a:lnTo>
                    <a:pt x="1824" y="2818"/>
                  </a:lnTo>
                  <a:lnTo>
                    <a:pt x="1824" y="2652"/>
                  </a:lnTo>
                  <a:lnTo>
                    <a:pt x="1824" y="2321"/>
                  </a:lnTo>
                  <a:lnTo>
                    <a:pt x="1824" y="2155"/>
                  </a:lnTo>
                  <a:lnTo>
                    <a:pt x="1990" y="1657"/>
                  </a:lnTo>
                  <a:lnTo>
                    <a:pt x="2155" y="1491"/>
                  </a:lnTo>
                  <a:lnTo>
                    <a:pt x="1990" y="1326"/>
                  </a:lnTo>
                  <a:lnTo>
                    <a:pt x="1990" y="1160"/>
                  </a:lnTo>
                  <a:lnTo>
                    <a:pt x="1824" y="1160"/>
                  </a:lnTo>
                  <a:lnTo>
                    <a:pt x="1492" y="994"/>
                  </a:lnTo>
                  <a:lnTo>
                    <a:pt x="1327" y="663"/>
                  </a:lnTo>
                  <a:lnTo>
                    <a:pt x="1161" y="497"/>
                  </a:lnTo>
                  <a:lnTo>
                    <a:pt x="995" y="497"/>
                  </a:lnTo>
                  <a:lnTo>
                    <a:pt x="664" y="497"/>
                  </a:lnTo>
                  <a:lnTo>
                    <a:pt x="498" y="497"/>
                  </a:lnTo>
                  <a:lnTo>
                    <a:pt x="498" y="331"/>
                  </a:lnTo>
                  <a:lnTo>
                    <a:pt x="333" y="331"/>
                  </a:lnTo>
                  <a:lnTo>
                    <a:pt x="333" y="166"/>
                  </a:lnTo>
                  <a:lnTo>
                    <a:pt x="333" y="0"/>
                  </a:lnTo>
                  <a:lnTo>
                    <a:pt x="166"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63" name="Freeform 88"/>
            <p:cNvSpPr>
              <a:spLocks/>
            </p:cNvSpPr>
            <p:nvPr/>
          </p:nvSpPr>
          <p:spPr bwMode="auto">
            <a:xfrm>
              <a:off x="4327525" y="5032375"/>
              <a:ext cx="155575" cy="60325"/>
            </a:xfrm>
            <a:custGeom>
              <a:avLst/>
              <a:gdLst/>
              <a:ahLst/>
              <a:cxnLst>
                <a:cxn ang="0">
                  <a:pos x="663" y="166"/>
                </a:cxn>
                <a:cxn ang="0">
                  <a:pos x="828" y="166"/>
                </a:cxn>
                <a:cxn ang="0">
                  <a:pos x="828" y="0"/>
                </a:cxn>
                <a:cxn ang="0">
                  <a:pos x="994" y="0"/>
                </a:cxn>
                <a:cxn ang="0">
                  <a:pos x="1161" y="0"/>
                </a:cxn>
                <a:cxn ang="0">
                  <a:pos x="1657" y="166"/>
                </a:cxn>
                <a:cxn ang="0">
                  <a:pos x="1989" y="497"/>
                </a:cxn>
                <a:cxn ang="0">
                  <a:pos x="2155" y="497"/>
                </a:cxn>
                <a:cxn ang="0">
                  <a:pos x="2155" y="663"/>
                </a:cxn>
                <a:cxn ang="0">
                  <a:pos x="1657" y="663"/>
                </a:cxn>
                <a:cxn ang="0">
                  <a:pos x="1161" y="829"/>
                </a:cxn>
                <a:cxn ang="0">
                  <a:pos x="663" y="663"/>
                </a:cxn>
                <a:cxn ang="0">
                  <a:pos x="331" y="663"/>
                </a:cxn>
                <a:cxn ang="0">
                  <a:pos x="165" y="663"/>
                </a:cxn>
                <a:cxn ang="0">
                  <a:pos x="0" y="497"/>
                </a:cxn>
                <a:cxn ang="0">
                  <a:pos x="0" y="332"/>
                </a:cxn>
                <a:cxn ang="0">
                  <a:pos x="0" y="166"/>
                </a:cxn>
                <a:cxn ang="0">
                  <a:pos x="165" y="166"/>
                </a:cxn>
                <a:cxn ang="0">
                  <a:pos x="331" y="166"/>
                </a:cxn>
                <a:cxn ang="0">
                  <a:pos x="663" y="166"/>
                </a:cxn>
                <a:cxn ang="0">
                  <a:pos x="497" y="166"/>
                </a:cxn>
                <a:cxn ang="0">
                  <a:pos x="663" y="166"/>
                </a:cxn>
              </a:cxnLst>
              <a:rect l="0" t="0" r="r" b="b"/>
              <a:pathLst>
                <a:path w="2155" h="829">
                  <a:moveTo>
                    <a:pt x="663" y="166"/>
                  </a:moveTo>
                  <a:lnTo>
                    <a:pt x="828" y="166"/>
                  </a:lnTo>
                  <a:lnTo>
                    <a:pt x="828" y="0"/>
                  </a:lnTo>
                  <a:lnTo>
                    <a:pt x="994" y="0"/>
                  </a:lnTo>
                  <a:lnTo>
                    <a:pt x="1161" y="0"/>
                  </a:lnTo>
                  <a:lnTo>
                    <a:pt x="1657" y="166"/>
                  </a:lnTo>
                  <a:lnTo>
                    <a:pt x="1989" y="497"/>
                  </a:lnTo>
                  <a:lnTo>
                    <a:pt x="2155" y="497"/>
                  </a:lnTo>
                  <a:lnTo>
                    <a:pt x="2155" y="663"/>
                  </a:lnTo>
                  <a:lnTo>
                    <a:pt x="1657" y="663"/>
                  </a:lnTo>
                  <a:lnTo>
                    <a:pt x="1161" y="829"/>
                  </a:lnTo>
                  <a:lnTo>
                    <a:pt x="663" y="663"/>
                  </a:lnTo>
                  <a:lnTo>
                    <a:pt x="331" y="663"/>
                  </a:lnTo>
                  <a:lnTo>
                    <a:pt x="165" y="663"/>
                  </a:lnTo>
                  <a:lnTo>
                    <a:pt x="0" y="497"/>
                  </a:lnTo>
                  <a:lnTo>
                    <a:pt x="0" y="332"/>
                  </a:lnTo>
                  <a:lnTo>
                    <a:pt x="0" y="166"/>
                  </a:lnTo>
                  <a:lnTo>
                    <a:pt x="165" y="166"/>
                  </a:lnTo>
                  <a:lnTo>
                    <a:pt x="331" y="166"/>
                  </a:lnTo>
                  <a:lnTo>
                    <a:pt x="663" y="166"/>
                  </a:lnTo>
                  <a:lnTo>
                    <a:pt x="497" y="166"/>
                  </a:lnTo>
                  <a:lnTo>
                    <a:pt x="663" y="166"/>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64" name="Freeform 89"/>
            <p:cNvSpPr>
              <a:spLocks noEditPoints="1"/>
            </p:cNvSpPr>
            <p:nvPr/>
          </p:nvSpPr>
          <p:spPr bwMode="auto">
            <a:xfrm>
              <a:off x="4186238" y="4038600"/>
              <a:ext cx="403225" cy="593725"/>
            </a:xfrm>
            <a:custGeom>
              <a:avLst/>
              <a:gdLst/>
              <a:ahLst/>
              <a:cxnLst>
                <a:cxn ang="0">
                  <a:pos x="3352" y="57"/>
                </a:cxn>
                <a:cxn ang="0">
                  <a:pos x="3998" y="276"/>
                </a:cxn>
                <a:cxn ang="0">
                  <a:pos x="4564" y="639"/>
                </a:cxn>
                <a:cxn ang="0">
                  <a:pos x="5026" y="1123"/>
                </a:cxn>
                <a:cxn ang="0">
                  <a:pos x="5361" y="1706"/>
                </a:cxn>
                <a:cxn ang="0">
                  <a:pos x="5549" y="2367"/>
                </a:cxn>
                <a:cxn ang="0">
                  <a:pos x="5578" y="2905"/>
                </a:cxn>
                <a:cxn ang="0">
                  <a:pos x="5553" y="3183"/>
                </a:cxn>
                <a:cxn ang="0">
                  <a:pos x="5502" y="3451"/>
                </a:cxn>
                <a:cxn ang="0">
                  <a:pos x="5424" y="3711"/>
                </a:cxn>
                <a:cxn ang="0">
                  <a:pos x="5322" y="3960"/>
                </a:cxn>
                <a:cxn ang="0">
                  <a:pos x="5199" y="4196"/>
                </a:cxn>
                <a:cxn ang="0">
                  <a:pos x="5054" y="4419"/>
                </a:cxn>
                <a:cxn ang="0">
                  <a:pos x="502" y="4384"/>
                </a:cxn>
                <a:cxn ang="0">
                  <a:pos x="355" y="4150"/>
                </a:cxn>
                <a:cxn ang="0">
                  <a:pos x="231" y="3901"/>
                </a:cxn>
                <a:cxn ang="0">
                  <a:pos x="133" y="3640"/>
                </a:cxn>
                <a:cxn ang="0">
                  <a:pos x="60" y="3367"/>
                </a:cxn>
                <a:cxn ang="0">
                  <a:pos x="15" y="3083"/>
                </a:cxn>
                <a:cxn ang="0">
                  <a:pos x="0" y="2791"/>
                </a:cxn>
                <a:cxn ang="0">
                  <a:pos x="89" y="2095"/>
                </a:cxn>
                <a:cxn ang="0">
                  <a:pos x="337" y="1462"/>
                </a:cxn>
                <a:cxn ang="0">
                  <a:pos x="727" y="916"/>
                </a:cxn>
                <a:cxn ang="0">
                  <a:pos x="1232" y="478"/>
                </a:cxn>
                <a:cxn ang="0">
                  <a:pos x="1833" y="170"/>
                </a:cxn>
                <a:cxn ang="0">
                  <a:pos x="2506" y="14"/>
                </a:cxn>
                <a:cxn ang="0">
                  <a:pos x="2955" y="1193"/>
                </a:cxn>
                <a:cxn ang="0">
                  <a:pos x="3342" y="1282"/>
                </a:cxn>
                <a:cxn ang="0">
                  <a:pos x="3688" y="1459"/>
                </a:cxn>
                <a:cxn ang="0">
                  <a:pos x="3979" y="1712"/>
                </a:cxn>
                <a:cxn ang="0">
                  <a:pos x="4202" y="2026"/>
                </a:cxn>
                <a:cxn ang="0">
                  <a:pos x="4346" y="2390"/>
                </a:cxn>
                <a:cxn ang="0">
                  <a:pos x="4398" y="2791"/>
                </a:cxn>
                <a:cxn ang="0">
                  <a:pos x="4346" y="3192"/>
                </a:cxn>
                <a:cxn ang="0">
                  <a:pos x="4202" y="3556"/>
                </a:cxn>
                <a:cxn ang="0">
                  <a:pos x="3979" y="3871"/>
                </a:cxn>
                <a:cxn ang="0">
                  <a:pos x="3688" y="4123"/>
                </a:cxn>
                <a:cxn ang="0">
                  <a:pos x="3342" y="4300"/>
                </a:cxn>
                <a:cxn ang="0">
                  <a:pos x="2955" y="4389"/>
                </a:cxn>
                <a:cxn ang="0">
                  <a:pos x="2546" y="4379"/>
                </a:cxn>
                <a:cxn ang="0">
                  <a:pos x="2167" y="4272"/>
                </a:cxn>
                <a:cxn ang="0">
                  <a:pos x="1831" y="4078"/>
                </a:cxn>
                <a:cxn ang="0">
                  <a:pos x="1552" y="3813"/>
                </a:cxn>
                <a:cxn ang="0">
                  <a:pos x="1342" y="3487"/>
                </a:cxn>
                <a:cxn ang="0">
                  <a:pos x="1217" y="3114"/>
                </a:cxn>
                <a:cxn ang="0">
                  <a:pos x="1185" y="2708"/>
                </a:cxn>
                <a:cxn ang="0">
                  <a:pos x="1256" y="2314"/>
                </a:cxn>
                <a:cxn ang="0">
                  <a:pos x="1417" y="1959"/>
                </a:cxn>
                <a:cxn ang="0">
                  <a:pos x="1655" y="1656"/>
                </a:cxn>
                <a:cxn ang="0">
                  <a:pos x="1958" y="1417"/>
                </a:cxn>
                <a:cxn ang="0">
                  <a:pos x="2314" y="1256"/>
                </a:cxn>
                <a:cxn ang="0">
                  <a:pos x="2708" y="1186"/>
                </a:cxn>
              </a:cxnLst>
              <a:rect l="0" t="0" r="r" b="b"/>
              <a:pathLst>
                <a:path w="5581" h="8232">
                  <a:moveTo>
                    <a:pt x="2791" y="0"/>
                  </a:moveTo>
                  <a:lnTo>
                    <a:pt x="2933" y="4"/>
                  </a:lnTo>
                  <a:lnTo>
                    <a:pt x="3075" y="14"/>
                  </a:lnTo>
                  <a:lnTo>
                    <a:pt x="3214" y="32"/>
                  </a:lnTo>
                  <a:lnTo>
                    <a:pt x="3352" y="57"/>
                  </a:lnTo>
                  <a:lnTo>
                    <a:pt x="3487" y="89"/>
                  </a:lnTo>
                  <a:lnTo>
                    <a:pt x="3619" y="126"/>
                  </a:lnTo>
                  <a:lnTo>
                    <a:pt x="3749" y="170"/>
                  </a:lnTo>
                  <a:lnTo>
                    <a:pt x="3875" y="220"/>
                  </a:lnTo>
                  <a:lnTo>
                    <a:pt x="3998" y="276"/>
                  </a:lnTo>
                  <a:lnTo>
                    <a:pt x="4119" y="338"/>
                  </a:lnTo>
                  <a:lnTo>
                    <a:pt x="4236" y="406"/>
                  </a:lnTo>
                  <a:lnTo>
                    <a:pt x="4349" y="478"/>
                  </a:lnTo>
                  <a:lnTo>
                    <a:pt x="4458" y="556"/>
                  </a:lnTo>
                  <a:lnTo>
                    <a:pt x="4564" y="639"/>
                  </a:lnTo>
                  <a:lnTo>
                    <a:pt x="4665" y="727"/>
                  </a:lnTo>
                  <a:lnTo>
                    <a:pt x="4762" y="819"/>
                  </a:lnTo>
                  <a:lnTo>
                    <a:pt x="4855" y="916"/>
                  </a:lnTo>
                  <a:lnTo>
                    <a:pt x="4942" y="1018"/>
                  </a:lnTo>
                  <a:lnTo>
                    <a:pt x="5026" y="1123"/>
                  </a:lnTo>
                  <a:lnTo>
                    <a:pt x="5103" y="1232"/>
                  </a:lnTo>
                  <a:lnTo>
                    <a:pt x="5176" y="1346"/>
                  </a:lnTo>
                  <a:lnTo>
                    <a:pt x="5243" y="1462"/>
                  </a:lnTo>
                  <a:lnTo>
                    <a:pt x="5305" y="1583"/>
                  </a:lnTo>
                  <a:lnTo>
                    <a:pt x="5361" y="1706"/>
                  </a:lnTo>
                  <a:lnTo>
                    <a:pt x="5411" y="1833"/>
                  </a:lnTo>
                  <a:lnTo>
                    <a:pt x="5455" y="1963"/>
                  </a:lnTo>
                  <a:lnTo>
                    <a:pt x="5493" y="2095"/>
                  </a:lnTo>
                  <a:lnTo>
                    <a:pt x="5524" y="2229"/>
                  </a:lnTo>
                  <a:lnTo>
                    <a:pt x="5549" y="2367"/>
                  </a:lnTo>
                  <a:lnTo>
                    <a:pt x="5566" y="2506"/>
                  </a:lnTo>
                  <a:lnTo>
                    <a:pt x="5577" y="2648"/>
                  </a:lnTo>
                  <a:lnTo>
                    <a:pt x="5581" y="2791"/>
                  </a:lnTo>
                  <a:lnTo>
                    <a:pt x="5580" y="2847"/>
                  </a:lnTo>
                  <a:lnTo>
                    <a:pt x="5578" y="2905"/>
                  </a:lnTo>
                  <a:lnTo>
                    <a:pt x="5576" y="2960"/>
                  </a:lnTo>
                  <a:lnTo>
                    <a:pt x="5572" y="3016"/>
                  </a:lnTo>
                  <a:lnTo>
                    <a:pt x="5567" y="3072"/>
                  </a:lnTo>
                  <a:lnTo>
                    <a:pt x="5561" y="3127"/>
                  </a:lnTo>
                  <a:lnTo>
                    <a:pt x="5553" y="3183"/>
                  </a:lnTo>
                  <a:lnTo>
                    <a:pt x="5545" y="3237"/>
                  </a:lnTo>
                  <a:lnTo>
                    <a:pt x="5536" y="3291"/>
                  </a:lnTo>
                  <a:lnTo>
                    <a:pt x="5525" y="3345"/>
                  </a:lnTo>
                  <a:lnTo>
                    <a:pt x="5514" y="3399"/>
                  </a:lnTo>
                  <a:lnTo>
                    <a:pt x="5502" y="3451"/>
                  </a:lnTo>
                  <a:lnTo>
                    <a:pt x="5488" y="3505"/>
                  </a:lnTo>
                  <a:lnTo>
                    <a:pt x="5473" y="3557"/>
                  </a:lnTo>
                  <a:lnTo>
                    <a:pt x="5457" y="3608"/>
                  </a:lnTo>
                  <a:lnTo>
                    <a:pt x="5441" y="3661"/>
                  </a:lnTo>
                  <a:lnTo>
                    <a:pt x="5424" y="3711"/>
                  </a:lnTo>
                  <a:lnTo>
                    <a:pt x="5406" y="3762"/>
                  </a:lnTo>
                  <a:lnTo>
                    <a:pt x="5386" y="3813"/>
                  </a:lnTo>
                  <a:lnTo>
                    <a:pt x="5366" y="3862"/>
                  </a:lnTo>
                  <a:lnTo>
                    <a:pt x="5345" y="3911"/>
                  </a:lnTo>
                  <a:lnTo>
                    <a:pt x="5322" y="3960"/>
                  </a:lnTo>
                  <a:lnTo>
                    <a:pt x="5299" y="4008"/>
                  </a:lnTo>
                  <a:lnTo>
                    <a:pt x="5275" y="4056"/>
                  </a:lnTo>
                  <a:lnTo>
                    <a:pt x="5251" y="4104"/>
                  </a:lnTo>
                  <a:lnTo>
                    <a:pt x="5225" y="4150"/>
                  </a:lnTo>
                  <a:lnTo>
                    <a:pt x="5199" y="4196"/>
                  </a:lnTo>
                  <a:lnTo>
                    <a:pt x="5172" y="4241"/>
                  </a:lnTo>
                  <a:lnTo>
                    <a:pt x="5143" y="4287"/>
                  </a:lnTo>
                  <a:lnTo>
                    <a:pt x="5114" y="4331"/>
                  </a:lnTo>
                  <a:lnTo>
                    <a:pt x="5084" y="4375"/>
                  </a:lnTo>
                  <a:lnTo>
                    <a:pt x="5054" y="4419"/>
                  </a:lnTo>
                  <a:lnTo>
                    <a:pt x="2875" y="8232"/>
                  </a:lnTo>
                  <a:lnTo>
                    <a:pt x="556" y="4474"/>
                  </a:lnTo>
                  <a:lnTo>
                    <a:pt x="568" y="4473"/>
                  </a:lnTo>
                  <a:lnTo>
                    <a:pt x="534" y="4429"/>
                  </a:lnTo>
                  <a:lnTo>
                    <a:pt x="502" y="4384"/>
                  </a:lnTo>
                  <a:lnTo>
                    <a:pt x="471" y="4338"/>
                  </a:lnTo>
                  <a:lnTo>
                    <a:pt x="441" y="4292"/>
                  </a:lnTo>
                  <a:lnTo>
                    <a:pt x="412" y="4245"/>
                  </a:lnTo>
                  <a:lnTo>
                    <a:pt x="383" y="4198"/>
                  </a:lnTo>
                  <a:lnTo>
                    <a:pt x="355" y="4150"/>
                  </a:lnTo>
                  <a:lnTo>
                    <a:pt x="329" y="4101"/>
                  </a:lnTo>
                  <a:lnTo>
                    <a:pt x="303" y="4052"/>
                  </a:lnTo>
                  <a:lnTo>
                    <a:pt x="279" y="4003"/>
                  </a:lnTo>
                  <a:lnTo>
                    <a:pt x="255" y="3953"/>
                  </a:lnTo>
                  <a:lnTo>
                    <a:pt x="231" y="3901"/>
                  </a:lnTo>
                  <a:lnTo>
                    <a:pt x="210" y="3850"/>
                  </a:lnTo>
                  <a:lnTo>
                    <a:pt x="189" y="3799"/>
                  </a:lnTo>
                  <a:lnTo>
                    <a:pt x="169" y="3746"/>
                  </a:lnTo>
                  <a:lnTo>
                    <a:pt x="151" y="3693"/>
                  </a:lnTo>
                  <a:lnTo>
                    <a:pt x="133" y="3640"/>
                  </a:lnTo>
                  <a:lnTo>
                    <a:pt x="116" y="3586"/>
                  </a:lnTo>
                  <a:lnTo>
                    <a:pt x="101" y="3532"/>
                  </a:lnTo>
                  <a:lnTo>
                    <a:pt x="86" y="3477"/>
                  </a:lnTo>
                  <a:lnTo>
                    <a:pt x="72" y="3422"/>
                  </a:lnTo>
                  <a:lnTo>
                    <a:pt x="60" y="3367"/>
                  </a:lnTo>
                  <a:lnTo>
                    <a:pt x="48" y="3310"/>
                  </a:lnTo>
                  <a:lnTo>
                    <a:pt x="38" y="3254"/>
                  </a:lnTo>
                  <a:lnTo>
                    <a:pt x="30" y="3198"/>
                  </a:lnTo>
                  <a:lnTo>
                    <a:pt x="22" y="3140"/>
                  </a:lnTo>
                  <a:lnTo>
                    <a:pt x="15" y="3083"/>
                  </a:lnTo>
                  <a:lnTo>
                    <a:pt x="10" y="3026"/>
                  </a:lnTo>
                  <a:lnTo>
                    <a:pt x="5" y="2967"/>
                  </a:lnTo>
                  <a:lnTo>
                    <a:pt x="3" y="2909"/>
                  </a:lnTo>
                  <a:lnTo>
                    <a:pt x="1" y="2850"/>
                  </a:lnTo>
                  <a:lnTo>
                    <a:pt x="0" y="2791"/>
                  </a:lnTo>
                  <a:lnTo>
                    <a:pt x="4" y="2648"/>
                  </a:lnTo>
                  <a:lnTo>
                    <a:pt x="14" y="2506"/>
                  </a:lnTo>
                  <a:lnTo>
                    <a:pt x="32" y="2367"/>
                  </a:lnTo>
                  <a:lnTo>
                    <a:pt x="57" y="2229"/>
                  </a:lnTo>
                  <a:lnTo>
                    <a:pt x="89" y="2095"/>
                  </a:lnTo>
                  <a:lnTo>
                    <a:pt x="126" y="1963"/>
                  </a:lnTo>
                  <a:lnTo>
                    <a:pt x="170" y="1833"/>
                  </a:lnTo>
                  <a:lnTo>
                    <a:pt x="220" y="1706"/>
                  </a:lnTo>
                  <a:lnTo>
                    <a:pt x="276" y="1583"/>
                  </a:lnTo>
                  <a:lnTo>
                    <a:pt x="337" y="1462"/>
                  </a:lnTo>
                  <a:lnTo>
                    <a:pt x="405" y="1346"/>
                  </a:lnTo>
                  <a:lnTo>
                    <a:pt x="478" y="1232"/>
                  </a:lnTo>
                  <a:lnTo>
                    <a:pt x="555" y="1123"/>
                  </a:lnTo>
                  <a:lnTo>
                    <a:pt x="638" y="1018"/>
                  </a:lnTo>
                  <a:lnTo>
                    <a:pt x="727" y="916"/>
                  </a:lnTo>
                  <a:lnTo>
                    <a:pt x="819" y="819"/>
                  </a:lnTo>
                  <a:lnTo>
                    <a:pt x="916" y="727"/>
                  </a:lnTo>
                  <a:lnTo>
                    <a:pt x="1017" y="639"/>
                  </a:lnTo>
                  <a:lnTo>
                    <a:pt x="1122" y="556"/>
                  </a:lnTo>
                  <a:lnTo>
                    <a:pt x="1232" y="478"/>
                  </a:lnTo>
                  <a:lnTo>
                    <a:pt x="1345" y="406"/>
                  </a:lnTo>
                  <a:lnTo>
                    <a:pt x="1462" y="338"/>
                  </a:lnTo>
                  <a:lnTo>
                    <a:pt x="1582" y="276"/>
                  </a:lnTo>
                  <a:lnTo>
                    <a:pt x="1706" y="220"/>
                  </a:lnTo>
                  <a:lnTo>
                    <a:pt x="1833" y="170"/>
                  </a:lnTo>
                  <a:lnTo>
                    <a:pt x="1962" y="126"/>
                  </a:lnTo>
                  <a:lnTo>
                    <a:pt x="2094" y="89"/>
                  </a:lnTo>
                  <a:lnTo>
                    <a:pt x="2229" y="57"/>
                  </a:lnTo>
                  <a:lnTo>
                    <a:pt x="2367" y="32"/>
                  </a:lnTo>
                  <a:lnTo>
                    <a:pt x="2506" y="14"/>
                  </a:lnTo>
                  <a:lnTo>
                    <a:pt x="2648" y="4"/>
                  </a:lnTo>
                  <a:lnTo>
                    <a:pt x="2791" y="0"/>
                  </a:lnTo>
                  <a:close/>
                  <a:moveTo>
                    <a:pt x="2791" y="1184"/>
                  </a:moveTo>
                  <a:lnTo>
                    <a:pt x="2873" y="1186"/>
                  </a:lnTo>
                  <a:lnTo>
                    <a:pt x="2955" y="1193"/>
                  </a:lnTo>
                  <a:lnTo>
                    <a:pt x="3035" y="1203"/>
                  </a:lnTo>
                  <a:lnTo>
                    <a:pt x="3114" y="1217"/>
                  </a:lnTo>
                  <a:lnTo>
                    <a:pt x="3191" y="1235"/>
                  </a:lnTo>
                  <a:lnTo>
                    <a:pt x="3268" y="1256"/>
                  </a:lnTo>
                  <a:lnTo>
                    <a:pt x="3342" y="1282"/>
                  </a:lnTo>
                  <a:lnTo>
                    <a:pt x="3414" y="1310"/>
                  </a:lnTo>
                  <a:lnTo>
                    <a:pt x="3486" y="1343"/>
                  </a:lnTo>
                  <a:lnTo>
                    <a:pt x="3555" y="1379"/>
                  </a:lnTo>
                  <a:lnTo>
                    <a:pt x="3623" y="1417"/>
                  </a:lnTo>
                  <a:lnTo>
                    <a:pt x="3688" y="1459"/>
                  </a:lnTo>
                  <a:lnTo>
                    <a:pt x="3751" y="1504"/>
                  </a:lnTo>
                  <a:lnTo>
                    <a:pt x="3811" y="1552"/>
                  </a:lnTo>
                  <a:lnTo>
                    <a:pt x="3869" y="1602"/>
                  </a:lnTo>
                  <a:lnTo>
                    <a:pt x="3926" y="1656"/>
                  </a:lnTo>
                  <a:lnTo>
                    <a:pt x="3979" y="1712"/>
                  </a:lnTo>
                  <a:lnTo>
                    <a:pt x="4029" y="1769"/>
                  </a:lnTo>
                  <a:lnTo>
                    <a:pt x="4078" y="1831"/>
                  </a:lnTo>
                  <a:lnTo>
                    <a:pt x="4122" y="1893"/>
                  </a:lnTo>
                  <a:lnTo>
                    <a:pt x="4164" y="1959"/>
                  </a:lnTo>
                  <a:lnTo>
                    <a:pt x="4202" y="2026"/>
                  </a:lnTo>
                  <a:lnTo>
                    <a:pt x="4239" y="2096"/>
                  </a:lnTo>
                  <a:lnTo>
                    <a:pt x="4271" y="2167"/>
                  </a:lnTo>
                  <a:lnTo>
                    <a:pt x="4299" y="2239"/>
                  </a:lnTo>
                  <a:lnTo>
                    <a:pt x="4324" y="2314"/>
                  </a:lnTo>
                  <a:lnTo>
                    <a:pt x="4346" y="2390"/>
                  </a:lnTo>
                  <a:lnTo>
                    <a:pt x="4364" y="2468"/>
                  </a:lnTo>
                  <a:lnTo>
                    <a:pt x="4379" y="2546"/>
                  </a:lnTo>
                  <a:lnTo>
                    <a:pt x="4389" y="2627"/>
                  </a:lnTo>
                  <a:lnTo>
                    <a:pt x="4395" y="2708"/>
                  </a:lnTo>
                  <a:lnTo>
                    <a:pt x="4398" y="2791"/>
                  </a:lnTo>
                  <a:lnTo>
                    <a:pt x="4395" y="2874"/>
                  </a:lnTo>
                  <a:lnTo>
                    <a:pt x="4389" y="2955"/>
                  </a:lnTo>
                  <a:lnTo>
                    <a:pt x="4379" y="3036"/>
                  </a:lnTo>
                  <a:lnTo>
                    <a:pt x="4364" y="3114"/>
                  </a:lnTo>
                  <a:lnTo>
                    <a:pt x="4346" y="3192"/>
                  </a:lnTo>
                  <a:lnTo>
                    <a:pt x="4324" y="3268"/>
                  </a:lnTo>
                  <a:lnTo>
                    <a:pt x="4299" y="3343"/>
                  </a:lnTo>
                  <a:lnTo>
                    <a:pt x="4271" y="3415"/>
                  </a:lnTo>
                  <a:lnTo>
                    <a:pt x="4239" y="3487"/>
                  </a:lnTo>
                  <a:lnTo>
                    <a:pt x="4202" y="3556"/>
                  </a:lnTo>
                  <a:lnTo>
                    <a:pt x="4164" y="3623"/>
                  </a:lnTo>
                  <a:lnTo>
                    <a:pt x="4122" y="3689"/>
                  </a:lnTo>
                  <a:lnTo>
                    <a:pt x="4078" y="3751"/>
                  </a:lnTo>
                  <a:lnTo>
                    <a:pt x="4029" y="3813"/>
                  </a:lnTo>
                  <a:lnTo>
                    <a:pt x="3979" y="3871"/>
                  </a:lnTo>
                  <a:lnTo>
                    <a:pt x="3926" y="3926"/>
                  </a:lnTo>
                  <a:lnTo>
                    <a:pt x="3869" y="3980"/>
                  </a:lnTo>
                  <a:lnTo>
                    <a:pt x="3811" y="4030"/>
                  </a:lnTo>
                  <a:lnTo>
                    <a:pt x="3751" y="4078"/>
                  </a:lnTo>
                  <a:lnTo>
                    <a:pt x="3688" y="4123"/>
                  </a:lnTo>
                  <a:lnTo>
                    <a:pt x="3623" y="4165"/>
                  </a:lnTo>
                  <a:lnTo>
                    <a:pt x="3555" y="4203"/>
                  </a:lnTo>
                  <a:lnTo>
                    <a:pt x="3486" y="4239"/>
                  </a:lnTo>
                  <a:lnTo>
                    <a:pt x="3414" y="4272"/>
                  </a:lnTo>
                  <a:lnTo>
                    <a:pt x="3342" y="4300"/>
                  </a:lnTo>
                  <a:lnTo>
                    <a:pt x="3268" y="4326"/>
                  </a:lnTo>
                  <a:lnTo>
                    <a:pt x="3191" y="4347"/>
                  </a:lnTo>
                  <a:lnTo>
                    <a:pt x="3114" y="4365"/>
                  </a:lnTo>
                  <a:lnTo>
                    <a:pt x="3035" y="4379"/>
                  </a:lnTo>
                  <a:lnTo>
                    <a:pt x="2955" y="4389"/>
                  </a:lnTo>
                  <a:lnTo>
                    <a:pt x="2873" y="4395"/>
                  </a:lnTo>
                  <a:lnTo>
                    <a:pt x="2791" y="4397"/>
                  </a:lnTo>
                  <a:lnTo>
                    <a:pt x="2708" y="4395"/>
                  </a:lnTo>
                  <a:lnTo>
                    <a:pt x="2627" y="4389"/>
                  </a:lnTo>
                  <a:lnTo>
                    <a:pt x="2546" y="4379"/>
                  </a:lnTo>
                  <a:lnTo>
                    <a:pt x="2468" y="4365"/>
                  </a:lnTo>
                  <a:lnTo>
                    <a:pt x="2390" y="4347"/>
                  </a:lnTo>
                  <a:lnTo>
                    <a:pt x="2314" y="4326"/>
                  </a:lnTo>
                  <a:lnTo>
                    <a:pt x="2239" y="4300"/>
                  </a:lnTo>
                  <a:lnTo>
                    <a:pt x="2167" y="4272"/>
                  </a:lnTo>
                  <a:lnTo>
                    <a:pt x="2095" y="4239"/>
                  </a:lnTo>
                  <a:lnTo>
                    <a:pt x="2026" y="4203"/>
                  </a:lnTo>
                  <a:lnTo>
                    <a:pt x="1958" y="4165"/>
                  </a:lnTo>
                  <a:lnTo>
                    <a:pt x="1893" y="4123"/>
                  </a:lnTo>
                  <a:lnTo>
                    <a:pt x="1831" y="4078"/>
                  </a:lnTo>
                  <a:lnTo>
                    <a:pt x="1769" y="4030"/>
                  </a:lnTo>
                  <a:lnTo>
                    <a:pt x="1711" y="3980"/>
                  </a:lnTo>
                  <a:lnTo>
                    <a:pt x="1655" y="3926"/>
                  </a:lnTo>
                  <a:lnTo>
                    <a:pt x="1602" y="3871"/>
                  </a:lnTo>
                  <a:lnTo>
                    <a:pt x="1552" y="3813"/>
                  </a:lnTo>
                  <a:lnTo>
                    <a:pt x="1503" y="3751"/>
                  </a:lnTo>
                  <a:lnTo>
                    <a:pt x="1459" y="3689"/>
                  </a:lnTo>
                  <a:lnTo>
                    <a:pt x="1417" y="3623"/>
                  </a:lnTo>
                  <a:lnTo>
                    <a:pt x="1379" y="3556"/>
                  </a:lnTo>
                  <a:lnTo>
                    <a:pt x="1342" y="3487"/>
                  </a:lnTo>
                  <a:lnTo>
                    <a:pt x="1310" y="3415"/>
                  </a:lnTo>
                  <a:lnTo>
                    <a:pt x="1281" y="3343"/>
                  </a:lnTo>
                  <a:lnTo>
                    <a:pt x="1256" y="3268"/>
                  </a:lnTo>
                  <a:lnTo>
                    <a:pt x="1235" y="3192"/>
                  </a:lnTo>
                  <a:lnTo>
                    <a:pt x="1217" y="3114"/>
                  </a:lnTo>
                  <a:lnTo>
                    <a:pt x="1203" y="3036"/>
                  </a:lnTo>
                  <a:lnTo>
                    <a:pt x="1192" y="2955"/>
                  </a:lnTo>
                  <a:lnTo>
                    <a:pt x="1185" y="2874"/>
                  </a:lnTo>
                  <a:lnTo>
                    <a:pt x="1183" y="2791"/>
                  </a:lnTo>
                  <a:lnTo>
                    <a:pt x="1185" y="2708"/>
                  </a:lnTo>
                  <a:lnTo>
                    <a:pt x="1192" y="2627"/>
                  </a:lnTo>
                  <a:lnTo>
                    <a:pt x="1203" y="2546"/>
                  </a:lnTo>
                  <a:lnTo>
                    <a:pt x="1217" y="2468"/>
                  </a:lnTo>
                  <a:lnTo>
                    <a:pt x="1235" y="2390"/>
                  </a:lnTo>
                  <a:lnTo>
                    <a:pt x="1256" y="2314"/>
                  </a:lnTo>
                  <a:lnTo>
                    <a:pt x="1281" y="2239"/>
                  </a:lnTo>
                  <a:lnTo>
                    <a:pt x="1310" y="2167"/>
                  </a:lnTo>
                  <a:lnTo>
                    <a:pt x="1342" y="2096"/>
                  </a:lnTo>
                  <a:lnTo>
                    <a:pt x="1379" y="2026"/>
                  </a:lnTo>
                  <a:lnTo>
                    <a:pt x="1417" y="1959"/>
                  </a:lnTo>
                  <a:lnTo>
                    <a:pt x="1459" y="1893"/>
                  </a:lnTo>
                  <a:lnTo>
                    <a:pt x="1503" y="1831"/>
                  </a:lnTo>
                  <a:lnTo>
                    <a:pt x="1552" y="1769"/>
                  </a:lnTo>
                  <a:lnTo>
                    <a:pt x="1602" y="1712"/>
                  </a:lnTo>
                  <a:lnTo>
                    <a:pt x="1655" y="1656"/>
                  </a:lnTo>
                  <a:lnTo>
                    <a:pt x="1711" y="1602"/>
                  </a:lnTo>
                  <a:lnTo>
                    <a:pt x="1769" y="1552"/>
                  </a:lnTo>
                  <a:lnTo>
                    <a:pt x="1831" y="1504"/>
                  </a:lnTo>
                  <a:lnTo>
                    <a:pt x="1893" y="1459"/>
                  </a:lnTo>
                  <a:lnTo>
                    <a:pt x="1958" y="1417"/>
                  </a:lnTo>
                  <a:lnTo>
                    <a:pt x="2026" y="1379"/>
                  </a:lnTo>
                  <a:lnTo>
                    <a:pt x="2095" y="1343"/>
                  </a:lnTo>
                  <a:lnTo>
                    <a:pt x="2167" y="1310"/>
                  </a:lnTo>
                  <a:lnTo>
                    <a:pt x="2239" y="1282"/>
                  </a:lnTo>
                  <a:lnTo>
                    <a:pt x="2314" y="1256"/>
                  </a:lnTo>
                  <a:lnTo>
                    <a:pt x="2390" y="1235"/>
                  </a:lnTo>
                  <a:lnTo>
                    <a:pt x="2468" y="1217"/>
                  </a:lnTo>
                  <a:lnTo>
                    <a:pt x="2546" y="1203"/>
                  </a:lnTo>
                  <a:lnTo>
                    <a:pt x="2627" y="1193"/>
                  </a:lnTo>
                  <a:lnTo>
                    <a:pt x="2708" y="1186"/>
                  </a:lnTo>
                  <a:lnTo>
                    <a:pt x="2791" y="1184"/>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sp>
          <p:nvSpPr>
            <p:cNvPr id="265" name="Freeform 90"/>
            <p:cNvSpPr>
              <a:spLocks/>
            </p:cNvSpPr>
            <p:nvPr/>
          </p:nvSpPr>
          <p:spPr bwMode="auto">
            <a:xfrm>
              <a:off x="4003675" y="4427538"/>
              <a:ext cx="814388" cy="773113"/>
            </a:xfrm>
            <a:custGeom>
              <a:avLst/>
              <a:gdLst/>
              <a:ahLst/>
              <a:cxnLst>
                <a:cxn ang="0">
                  <a:pos x="8775" y="389"/>
                </a:cxn>
                <a:cxn ang="0">
                  <a:pos x="9533" y="998"/>
                </a:cxn>
                <a:cxn ang="0">
                  <a:pos x="10176" y="1726"/>
                </a:cxn>
                <a:cxn ang="0">
                  <a:pos x="10688" y="2557"/>
                </a:cxn>
                <a:cxn ang="0">
                  <a:pos x="11053" y="3474"/>
                </a:cxn>
                <a:cxn ang="0">
                  <a:pos x="11252" y="4462"/>
                </a:cxn>
                <a:cxn ang="0">
                  <a:pos x="11257" y="5655"/>
                </a:cxn>
                <a:cxn ang="0">
                  <a:pos x="10943" y="7017"/>
                </a:cxn>
                <a:cxn ang="0">
                  <a:pos x="10320" y="8232"/>
                </a:cxn>
                <a:cxn ang="0">
                  <a:pos x="9433" y="9255"/>
                </a:cxn>
                <a:cxn ang="0">
                  <a:pos x="8329" y="10042"/>
                </a:cxn>
                <a:cxn ang="0">
                  <a:pos x="7050" y="10546"/>
                </a:cxn>
                <a:cxn ang="0">
                  <a:pos x="5644" y="10724"/>
                </a:cxn>
                <a:cxn ang="0">
                  <a:pos x="4236" y="10546"/>
                </a:cxn>
                <a:cxn ang="0">
                  <a:pos x="2957" y="10042"/>
                </a:cxn>
                <a:cxn ang="0">
                  <a:pos x="1852" y="9255"/>
                </a:cxn>
                <a:cxn ang="0">
                  <a:pos x="966" y="8232"/>
                </a:cxn>
                <a:cxn ang="0">
                  <a:pos x="343" y="7017"/>
                </a:cxn>
                <a:cxn ang="0">
                  <a:pos x="29" y="5655"/>
                </a:cxn>
                <a:cxn ang="0">
                  <a:pos x="29" y="4503"/>
                </a:cxn>
                <a:cxn ang="0">
                  <a:pos x="203" y="3578"/>
                </a:cxn>
                <a:cxn ang="0">
                  <a:pos x="522" y="2712"/>
                </a:cxn>
                <a:cxn ang="0">
                  <a:pos x="972" y="1919"/>
                </a:cxn>
                <a:cxn ang="0">
                  <a:pos x="1540" y="1213"/>
                </a:cxn>
                <a:cxn ang="0">
                  <a:pos x="2212" y="605"/>
                </a:cxn>
                <a:cxn ang="0">
                  <a:pos x="3411" y="1110"/>
                </a:cxn>
                <a:cxn ang="0">
                  <a:pos x="2797" y="1527"/>
                </a:cxn>
                <a:cxn ang="0">
                  <a:pos x="2258" y="2036"/>
                </a:cxn>
                <a:cxn ang="0">
                  <a:pos x="1808" y="2625"/>
                </a:cxn>
                <a:cxn ang="0">
                  <a:pos x="1457" y="3284"/>
                </a:cxn>
                <a:cxn ang="0">
                  <a:pos x="1217" y="4001"/>
                </a:cxn>
                <a:cxn ang="0">
                  <a:pos x="1098" y="4764"/>
                </a:cxn>
                <a:cxn ang="0">
                  <a:pos x="1140" y="5772"/>
                </a:cxn>
                <a:cxn ang="0">
                  <a:pos x="1446" y="6851"/>
                </a:cxn>
                <a:cxn ang="0">
                  <a:pos x="1995" y="7803"/>
                </a:cxn>
                <a:cxn ang="0">
                  <a:pos x="2748" y="8594"/>
                </a:cxn>
                <a:cxn ang="0">
                  <a:pos x="3671" y="9186"/>
                </a:cxn>
                <a:cxn ang="0">
                  <a:pos x="4727" y="9543"/>
                </a:cxn>
                <a:cxn ang="0">
                  <a:pos x="5877" y="9631"/>
                </a:cxn>
                <a:cxn ang="0">
                  <a:pos x="6995" y="9431"/>
                </a:cxn>
                <a:cxn ang="0">
                  <a:pos x="8002" y="8976"/>
                </a:cxn>
                <a:cxn ang="0">
                  <a:pos x="8862" y="8299"/>
                </a:cxn>
                <a:cxn ang="0">
                  <a:pos x="9537" y="7440"/>
                </a:cxn>
                <a:cxn ang="0">
                  <a:pos x="9993" y="6432"/>
                </a:cxn>
                <a:cxn ang="0">
                  <a:pos x="10192" y="5314"/>
                </a:cxn>
                <a:cxn ang="0">
                  <a:pos x="10147" y="4394"/>
                </a:cxn>
                <a:cxn ang="0">
                  <a:pos x="9945" y="3583"/>
                </a:cxn>
                <a:cxn ang="0">
                  <a:pos x="9604" y="2835"/>
                </a:cxn>
                <a:cxn ang="0">
                  <a:pos x="9141" y="2166"/>
                </a:cxn>
                <a:cxn ang="0">
                  <a:pos x="8567" y="1591"/>
                </a:cxn>
                <a:cxn ang="0">
                  <a:pos x="7900" y="1125"/>
                </a:cxn>
              </a:cxnLst>
              <a:rect l="0" t="0" r="r" b="b"/>
              <a:pathLst>
                <a:path w="11286" h="10724">
                  <a:moveTo>
                    <a:pt x="8097" y="0"/>
                  </a:moveTo>
                  <a:lnTo>
                    <a:pt x="8272" y="88"/>
                  </a:lnTo>
                  <a:lnTo>
                    <a:pt x="8443" y="183"/>
                  </a:lnTo>
                  <a:lnTo>
                    <a:pt x="8611" y="284"/>
                  </a:lnTo>
                  <a:lnTo>
                    <a:pt x="8775" y="389"/>
                  </a:lnTo>
                  <a:lnTo>
                    <a:pt x="8935" y="501"/>
                  </a:lnTo>
                  <a:lnTo>
                    <a:pt x="9091" y="618"/>
                  </a:lnTo>
                  <a:lnTo>
                    <a:pt x="9242" y="740"/>
                  </a:lnTo>
                  <a:lnTo>
                    <a:pt x="9390" y="866"/>
                  </a:lnTo>
                  <a:lnTo>
                    <a:pt x="9533" y="998"/>
                  </a:lnTo>
                  <a:lnTo>
                    <a:pt x="9672" y="1134"/>
                  </a:lnTo>
                  <a:lnTo>
                    <a:pt x="9805" y="1276"/>
                  </a:lnTo>
                  <a:lnTo>
                    <a:pt x="9933" y="1421"/>
                  </a:lnTo>
                  <a:lnTo>
                    <a:pt x="10057" y="1572"/>
                  </a:lnTo>
                  <a:lnTo>
                    <a:pt x="10176" y="1726"/>
                  </a:lnTo>
                  <a:lnTo>
                    <a:pt x="10290" y="1885"/>
                  </a:lnTo>
                  <a:lnTo>
                    <a:pt x="10398" y="2047"/>
                  </a:lnTo>
                  <a:lnTo>
                    <a:pt x="10500" y="2213"/>
                  </a:lnTo>
                  <a:lnTo>
                    <a:pt x="10598" y="2383"/>
                  </a:lnTo>
                  <a:lnTo>
                    <a:pt x="10688" y="2557"/>
                  </a:lnTo>
                  <a:lnTo>
                    <a:pt x="10774" y="2734"/>
                  </a:lnTo>
                  <a:lnTo>
                    <a:pt x="10853" y="2915"/>
                  </a:lnTo>
                  <a:lnTo>
                    <a:pt x="10926" y="3098"/>
                  </a:lnTo>
                  <a:lnTo>
                    <a:pt x="10992" y="3285"/>
                  </a:lnTo>
                  <a:lnTo>
                    <a:pt x="11053" y="3474"/>
                  </a:lnTo>
                  <a:lnTo>
                    <a:pt x="11106" y="3666"/>
                  </a:lnTo>
                  <a:lnTo>
                    <a:pt x="11153" y="3862"/>
                  </a:lnTo>
                  <a:lnTo>
                    <a:pt x="11193" y="4059"/>
                  </a:lnTo>
                  <a:lnTo>
                    <a:pt x="11227" y="4259"/>
                  </a:lnTo>
                  <a:lnTo>
                    <a:pt x="11252" y="4462"/>
                  </a:lnTo>
                  <a:lnTo>
                    <a:pt x="11271" y="4666"/>
                  </a:lnTo>
                  <a:lnTo>
                    <a:pt x="11282" y="4872"/>
                  </a:lnTo>
                  <a:lnTo>
                    <a:pt x="11286" y="5080"/>
                  </a:lnTo>
                  <a:lnTo>
                    <a:pt x="11279" y="5369"/>
                  </a:lnTo>
                  <a:lnTo>
                    <a:pt x="11257" y="5655"/>
                  </a:lnTo>
                  <a:lnTo>
                    <a:pt x="11221" y="5938"/>
                  </a:lnTo>
                  <a:lnTo>
                    <a:pt x="11171" y="6215"/>
                  </a:lnTo>
                  <a:lnTo>
                    <a:pt x="11108" y="6488"/>
                  </a:lnTo>
                  <a:lnTo>
                    <a:pt x="11031" y="6755"/>
                  </a:lnTo>
                  <a:lnTo>
                    <a:pt x="10943" y="7017"/>
                  </a:lnTo>
                  <a:lnTo>
                    <a:pt x="10841" y="7274"/>
                  </a:lnTo>
                  <a:lnTo>
                    <a:pt x="10727" y="7523"/>
                  </a:lnTo>
                  <a:lnTo>
                    <a:pt x="10603" y="7767"/>
                  </a:lnTo>
                  <a:lnTo>
                    <a:pt x="10467" y="8003"/>
                  </a:lnTo>
                  <a:lnTo>
                    <a:pt x="10320" y="8232"/>
                  </a:lnTo>
                  <a:lnTo>
                    <a:pt x="10162" y="8453"/>
                  </a:lnTo>
                  <a:lnTo>
                    <a:pt x="9995" y="8667"/>
                  </a:lnTo>
                  <a:lnTo>
                    <a:pt x="9817" y="8872"/>
                  </a:lnTo>
                  <a:lnTo>
                    <a:pt x="9630" y="9067"/>
                  </a:lnTo>
                  <a:lnTo>
                    <a:pt x="9433" y="9255"/>
                  </a:lnTo>
                  <a:lnTo>
                    <a:pt x="9229" y="9433"/>
                  </a:lnTo>
                  <a:lnTo>
                    <a:pt x="9016" y="9601"/>
                  </a:lnTo>
                  <a:lnTo>
                    <a:pt x="8794" y="9758"/>
                  </a:lnTo>
                  <a:lnTo>
                    <a:pt x="8565" y="9905"/>
                  </a:lnTo>
                  <a:lnTo>
                    <a:pt x="8329" y="10042"/>
                  </a:lnTo>
                  <a:lnTo>
                    <a:pt x="8086" y="10166"/>
                  </a:lnTo>
                  <a:lnTo>
                    <a:pt x="7836" y="10279"/>
                  </a:lnTo>
                  <a:lnTo>
                    <a:pt x="7580" y="10381"/>
                  </a:lnTo>
                  <a:lnTo>
                    <a:pt x="7318" y="10469"/>
                  </a:lnTo>
                  <a:lnTo>
                    <a:pt x="7050" y="10546"/>
                  </a:lnTo>
                  <a:lnTo>
                    <a:pt x="6778" y="10609"/>
                  </a:lnTo>
                  <a:lnTo>
                    <a:pt x="6500" y="10659"/>
                  </a:lnTo>
                  <a:lnTo>
                    <a:pt x="6218" y="10695"/>
                  </a:lnTo>
                  <a:lnTo>
                    <a:pt x="5932" y="10717"/>
                  </a:lnTo>
                  <a:lnTo>
                    <a:pt x="5644" y="10724"/>
                  </a:lnTo>
                  <a:lnTo>
                    <a:pt x="5354" y="10717"/>
                  </a:lnTo>
                  <a:lnTo>
                    <a:pt x="5067" y="10695"/>
                  </a:lnTo>
                  <a:lnTo>
                    <a:pt x="4785" y="10659"/>
                  </a:lnTo>
                  <a:lnTo>
                    <a:pt x="4508" y="10609"/>
                  </a:lnTo>
                  <a:lnTo>
                    <a:pt x="4236" y="10546"/>
                  </a:lnTo>
                  <a:lnTo>
                    <a:pt x="3968" y="10469"/>
                  </a:lnTo>
                  <a:lnTo>
                    <a:pt x="3706" y="10381"/>
                  </a:lnTo>
                  <a:lnTo>
                    <a:pt x="3450" y="10279"/>
                  </a:lnTo>
                  <a:lnTo>
                    <a:pt x="3200" y="10166"/>
                  </a:lnTo>
                  <a:lnTo>
                    <a:pt x="2957" y="10042"/>
                  </a:lnTo>
                  <a:lnTo>
                    <a:pt x="2720" y="9905"/>
                  </a:lnTo>
                  <a:lnTo>
                    <a:pt x="2492" y="9758"/>
                  </a:lnTo>
                  <a:lnTo>
                    <a:pt x="2270" y="9601"/>
                  </a:lnTo>
                  <a:lnTo>
                    <a:pt x="2057" y="9433"/>
                  </a:lnTo>
                  <a:lnTo>
                    <a:pt x="1852" y="9255"/>
                  </a:lnTo>
                  <a:lnTo>
                    <a:pt x="1656" y="9067"/>
                  </a:lnTo>
                  <a:lnTo>
                    <a:pt x="1469" y="8872"/>
                  </a:lnTo>
                  <a:lnTo>
                    <a:pt x="1291" y="8667"/>
                  </a:lnTo>
                  <a:lnTo>
                    <a:pt x="1123" y="8453"/>
                  </a:lnTo>
                  <a:lnTo>
                    <a:pt x="966" y="8232"/>
                  </a:lnTo>
                  <a:lnTo>
                    <a:pt x="819" y="8003"/>
                  </a:lnTo>
                  <a:lnTo>
                    <a:pt x="682" y="7767"/>
                  </a:lnTo>
                  <a:lnTo>
                    <a:pt x="558" y="7523"/>
                  </a:lnTo>
                  <a:lnTo>
                    <a:pt x="445" y="7274"/>
                  </a:lnTo>
                  <a:lnTo>
                    <a:pt x="343" y="7017"/>
                  </a:lnTo>
                  <a:lnTo>
                    <a:pt x="255" y="6755"/>
                  </a:lnTo>
                  <a:lnTo>
                    <a:pt x="178" y="6488"/>
                  </a:lnTo>
                  <a:lnTo>
                    <a:pt x="115" y="6215"/>
                  </a:lnTo>
                  <a:lnTo>
                    <a:pt x="65" y="5938"/>
                  </a:lnTo>
                  <a:lnTo>
                    <a:pt x="29" y="5655"/>
                  </a:lnTo>
                  <a:lnTo>
                    <a:pt x="7" y="5369"/>
                  </a:lnTo>
                  <a:lnTo>
                    <a:pt x="0" y="5080"/>
                  </a:lnTo>
                  <a:lnTo>
                    <a:pt x="3" y="4886"/>
                  </a:lnTo>
                  <a:lnTo>
                    <a:pt x="13" y="4693"/>
                  </a:lnTo>
                  <a:lnTo>
                    <a:pt x="29" y="4503"/>
                  </a:lnTo>
                  <a:lnTo>
                    <a:pt x="52" y="4314"/>
                  </a:lnTo>
                  <a:lnTo>
                    <a:pt x="81" y="4126"/>
                  </a:lnTo>
                  <a:lnTo>
                    <a:pt x="116" y="3941"/>
                  </a:lnTo>
                  <a:lnTo>
                    <a:pt x="157" y="3759"/>
                  </a:lnTo>
                  <a:lnTo>
                    <a:pt x="203" y="3578"/>
                  </a:lnTo>
                  <a:lnTo>
                    <a:pt x="256" y="3400"/>
                  </a:lnTo>
                  <a:lnTo>
                    <a:pt x="314" y="3224"/>
                  </a:lnTo>
                  <a:lnTo>
                    <a:pt x="378" y="3050"/>
                  </a:lnTo>
                  <a:lnTo>
                    <a:pt x="448" y="2880"/>
                  </a:lnTo>
                  <a:lnTo>
                    <a:pt x="522" y="2712"/>
                  </a:lnTo>
                  <a:lnTo>
                    <a:pt x="602" y="2548"/>
                  </a:lnTo>
                  <a:lnTo>
                    <a:pt x="687" y="2386"/>
                  </a:lnTo>
                  <a:lnTo>
                    <a:pt x="777" y="2227"/>
                  </a:lnTo>
                  <a:lnTo>
                    <a:pt x="872" y="2072"/>
                  </a:lnTo>
                  <a:lnTo>
                    <a:pt x="972" y="1919"/>
                  </a:lnTo>
                  <a:lnTo>
                    <a:pt x="1077" y="1771"/>
                  </a:lnTo>
                  <a:lnTo>
                    <a:pt x="1185" y="1625"/>
                  </a:lnTo>
                  <a:lnTo>
                    <a:pt x="1299" y="1484"/>
                  </a:lnTo>
                  <a:lnTo>
                    <a:pt x="1417" y="1346"/>
                  </a:lnTo>
                  <a:lnTo>
                    <a:pt x="1540" y="1213"/>
                  </a:lnTo>
                  <a:lnTo>
                    <a:pt x="1666" y="1083"/>
                  </a:lnTo>
                  <a:lnTo>
                    <a:pt x="1796" y="957"/>
                  </a:lnTo>
                  <a:lnTo>
                    <a:pt x="1931" y="835"/>
                  </a:lnTo>
                  <a:lnTo>
                    <a:pt x="2069" y="717"/>
                  </a:lnTo>
                  <a:lnTo>
                    <a:pt x="2212" y="605"/>
                  </a:lnTo>
                  <a:lnTo>
                    <a:pt x="2357" y="496"/>
                  </a:lnTo>
                  <a:lnTo>
                    <a:pt x="2507" y="392"/>
                  </a:lnTo>
                  <a:lnTo>
                    <a:pt x="2659" y="294"/>
                  </a:lnTo>
                  <a:lnTo>
                    <a:pt x="2815" y="199"/>
                  </a:lnTo>
                  <a:lnTo>
                    <a:pt x="3411" y="1110"/>
                  </a:lnTo>
                  <a:lnTo>
                    <a:pt x="3283" y="1185"/>
                  </a:lnTo>
                  <a:lnTo>
                    <a:pt x="3157" y="1265"/>
                  </a:lnTo>
                  <a:lnTo>
                    <a:pt x="3034" y="1348"/>
                  </a:lnTo>
                  <a:lnTo>
                    <a:pt x="2914" y="1436"/>
                  </a:lnTo>
                  <a:lnTo>
                    <a:pt x="2797" y="1527"/>
                  </a:lnTo>
                  <a:lnTo>
                    <a:pt x="2683" y="1622"/>
                  </a:lnTo>
                  <a:lnTo>
                    <a:pt x="2571" y="1720"/>
                  </a:lnTo>
                  <a:lnTo>
                    <a:pt x="2463" y="1822"/>
                  </a:lnTo>
                  <a:lnTo>
                    <a:pt x="2360" y="1927"/>
                  </a:lnTo>
                  <a:lnTo>
                    <a:pt x="2258" y="2036"/>
                  </a:lnTo>
                  <a:lnTo>
                    <a:pt x="2161" y="2148"/>
                  </a:lnTo>
                  <a:lnTo>
                    <a:pt x="2067" y="2262"/>
                  </a:lnTo>
                  <a:lnTo>
                    <a:pt x="1977" y="2380"/>
                  </a:lnTo>
                  <a:lnTo>
                    <a:pt x="1891" y="2501"/>
                  </a:lnTo>
                  <a:lnTo>
                    <a:pt x="1808" y="2625"/>
                  </a:lnTo>
                  <a:lnTo>
                    <a:pt x="1730" y="2752"/>
                  </a:lnTo>
                  <a:lnTo>
                    <a:pt x="1655" y="2880"/>
                  </a:lnTo>
                  <a:lnTo>
                    <a:pt x="1585" y="3012"/>
                  </a:lnTo>
                  <a:lnTo>
                    <a:pt x="1520" y="3147"/>
                  </a:lnTo>
                  <a:lnTo>
                    <a:pt x="1457" y="3284"/>
                  </a:lnTo>
                  <a:lnTo>
                    <a:pt x="1400" y="3423"/>
                  </a:lnTo>
                  <a:lnTo>
                    <a:pt x="1347" y="3564"/>
                  </a:lnTo>
                  <a:lnTo>
                    <a:pt x="1299" y="3708"/>
                  </a:lnTo>
                  <a:lnTo>
                    <a:pt x="1256" y="3853"/>
                  </a:lnTo>
                  <a:lnTo>
                    <a:pt x="1217" y="4001"/>
                  </a:lnTo>
                  <a:lnTo>
                    <a:pt x="1183" y="4150"/>
                  </a:lnTo>
                  <a:lnTo>
                    <a:pt x="1154" y="4301"/>
                  </a:lnTo>
                  <a:lnTo>
                    <a:pt x="1130" y="4454"/>
                  </a:lnTo>
                  <a:lnTo>
                    <a:pt x="1112" y="4609"/>
                  </a:lnTo>
                  <a:lnTo>
                    <a:pt x="1098" y="4764"/>
                  </a:lnTo>
                  <a:lnTo>
                    <a:pt x="1090" y="4922"/>
                  </a:lnTo>
                  <a:lnTo>
                    <a:pt x="1088" y="5080"/>
                  </a:lnTo>
                  <a:lnTo>
                    <a:pt x="1093" y="5314"/>
                  </a:lnTo>
                  <a:lnTo>
                    <a:pt x="1111" y="5545"/>
                  </a:lnTo>
                  <a:lnTo>
                    <a:pt x="1140" y="5772"/>
                  </a:lnTo>
                  <a:lnTo>
                    <a:pt x="1180" y="5996"/>
                  </a:lnTo>
                  <a:lnTo>
                    <a:pt x="1231" y="6217"/>
                  </a:lnTo>
                  <a:lnTo>
                    <a:pt x="1293" y="6432"/>
                  </a:lnTo>
                  <a:lnTo>
                    <a:pt x="1365" y="6644"/>
                  </a:lnTo>
                  <a:lnTo>
                    <a:pt x="1446" y="6851"/>
                  </a:lnTo>
                  <a:lnTo>
                    <a:pt x="1538" y="7052"/>
                  </a:lnTo>
                  <a:lnTo>
                    <a:pt x="1638" y="7249"/>
                  </a:lnTo>
                  <a:lnTo>
                    <a:pt x="1748" y="7440"/>
                  </a:lnTo>
                  <a:lnTo>
                    <a:pt x="1867" y="7625"/>
                  </a:lnTo>
                  <a:lnTo>
                    <a:pt x="1995" y="7803"/>
                  </a:lnTo>
                  <a:lnTo>
                    <a:pt x="2129" y="7975"/>
                  </a:lnTo>
                  <a:lnTo>
                    <a:pt x="2273" y="8141"/>
                  </a:lnTo>
                  <a:lnTo>
                    <a:pt x="2424" y="8299"/>
                  </a:lnTo>
                  <a:lnTo>
                    <a:pt x="2582" y="8450"/>
                  </a:lnTo>
                  <a:lnTo>
                    <a:pt x="2748" y="8594"/>
                  </a:lnTo>
                  <a:lnTo>
                    <a:pt x="2920" y="8729"/>
                  </a:lnTo>
                  <a:lnTo>
                    <a:pt x="3098" y="8857"/>
                  </a:lnTo>
                  <a:lnTo>
                    <a:pt x="3284" y="8976"/>
                  </a:lnTo>
                  <a:lnTo>
                    <a:pt x="3475" y="9085"/>
                  </a:lnTo>
                  <a:lnTo>
                    <a:pt x="3671" y="9186"/>
                  </a:lnTo>
                  <a:lnTo>
                    <a:pt x="3872" y="9278"/>
                  </a:lnTo>
                  <a:lnTo>
                    <a:pt x="4080" y="9359"/>
                  </a:lnTo>
                  <a:lnTo>
                    <a:pt x="4291" y="9431"/>
                  </a:lnTo>
                  <a:lnTo>
                    <a:pt x="4506" y="9493"/>
                  </a:lnTo>
                  <a:lnTo>
                    <a:pt x="4727" y="9543"/>
                  </a:lnTo>
                  <a:lnTo>
                    <a:pt x="4950" y="9584"/>
                  </a:lnTo>
                  <a:lnTo>
                    <a:pt x="5179" y="9613"/>
                  </a:lnTo>
                  <a:lnTo>
                    <a:pt x="5409" y="9631"/>
                  </a:lnTo>
                  <a:lnTo>
                    <a:pt x="5644" y="9636"/>
                  </a:lnTo>
                  <a:lnTo>
                    <a:pt x="5877" y="9631"/>
                  </a:lnTo>
                  <a:lnTo>
                    <a:pt x="6107" y="9613"/>
                  </a:lnTo>
                  <a:lnTo>
                    <a:pt x="6335" y="9584"/>
                  </a:lnTo>
                  <a:lnTo>
                    <a:pt x="6559" y="9543"/>
                  </a:lnTo>
                  <a:lnTo>
                    <a:pt x="6780" y="9493"/>
                  </a:lnTo>
                  <a:lnTo>
                    <a:pt x="6995" y="9431"/>
                  </a:lnTo>
                  <a:lnTo>
                    <a:pt x="7206" y="9359"/>
                  </a:lnTo>
                  <a:lnTo>
                    <a:pt x="7414" y="9278"/>
                  </a:lnTo>
                  <a:lnTo>
                    <a:pt x="7615" y="9186"/>
                  </a:lnTo>
                  <a:lnTo>
                    <a:pt x="7811" y="9085"/>
                  </a:lnTo>
                  <a:lnTo>
                    <a:pt x="8002" y="8976"/>
                  </a:lnTo>
                  <a:lnTo>
                    <a:pt x="8188" y="8857"/>
                  </a:lnTo>
                  <a:lnTo>
                    <a:pt x="8366" y="8729"/>
                  </a:lnTo>
                  <a:lnTo>
                    <a:pt x="8538" y="8594"/>
                  </a:lnTo>
                  <a:lnTo>
                    <a:pt x="8704" y="8450"/>
                  </a:lnTo>
                  <a:lnTo>
                    <a:pt x="8862" y="8299"/>
                  </a:lnTo>
                  <a:lnTo>
                    <a:pt x="9013" y="8141"/>
                  </a:lnTo>
                  <a:lnTo>
                    <a:pt x="9156" y="7975"/>
                  </a:lnTo>
                  <a:lnTo>
                    <a:pt x="9291" y="7803"/>
                  </a:lnTo>
                  <a:lnTo>
                    <a:pt x="9418" y="7625"/>
                  </a:lnTo>
                  <a:lnTo>
                    <a:pt x="9537" y="7440"/>
                  </a:lnTo>
                  <a:lnTo>
                    <a:pt x="9648" y="7249"/>
                  </a:lnTo>
                  <a:lnTo>
                    <a:pt x="9748" y="7052"/>
                  </a:lnTo>
                  <a:lnTo>
                    <a:pt x="9840" y="6851"/>
                  </a:lnTo>
                  <a:lnTo>
                    <a:pt x="9921" y="6644"/>
                  </a:lnTo>
                  <a:lnTo>
                    <a:pt x="9993" y="6432"/>
                  </a:lnTo>
                  <a:lnTo>
                    <a:pt x="10054" y="6217"/>
                  </a:lnTo>
                  <a:lnTo>
                    <a:pt x="10106" y="5996"/>
                  </a:lnTo>
                  <a:lnTo>
                    <a:pt x="10146" y="5772"/>
                  </a:lnTo>
                  <a:lnTo>
                    <a:pt x="10175" y="5545"/>
                  </a:lnTo>
                  <a:lnTo>
                    <a:pt x="10192" y="5314"/>
                  </a:lnTo>
                  <a:lnTo>
                    <a:pt x="10198" y="5080"/>
                  </a:lnTo>
                  <a:lnTo>
                    <a:pt x="10195" y="4906"/>
                  </a:lnTo>
                  <a:lnTo>
                    <a:pt x="10185" y="4733"/>
                  </a:lnTo>
                  <a:lnTo>
                    <a:pt x="10169" y="4563"/>
                  </a:lnTo>
                  <a:lnTo>
                    <a:pt x="10147" y="4394"/>
                  </a:lnTo>
                  <a:lnTo>
                    <a:pt x="10119" y="4228"/>
                  </a:lnTo>
                  <a:lnTo>
                    <a:pt x="10083" y="4063"/>
                  </a:lnTo>
                  <a:lnTo>
                    <a:pt x="10043" y="3900"/>
                  </a:lnTo>
                  <a:lnTo>
                    <a:pt x="9997" y="3740"/>
                  </a:lnTo>
                  <a:lnTo>
                    <a:pt x="9945" y="3583"/>
                  </a:lnTo>
                  <a:lnTo>
                    <a:pt x="9887" y="3427"/>
                  </a:lnTo>
                  <a:lnTo>
                    <a:pt x="9825" y="3275"/>
                  </a:lnTo>
                  <a:lnTo>
                    <a:pt x="9756" y="3125"/>
                  </a:lnTo>
                  <a:lnTo>
                    <a:pt x="9683" y="2979"/>
                  </a:lnTo>
                  <a:lnTo>
                    <a:pt x="9604" y="2835"/>
                  </a:lnTo>
                  <a:lnTo>
                    <a:pt x="9521" y="2694"/>
                  </a:lnTo>
                  <a:lnTo>
                    <a:pt x="9433" y="2557"/>
                  </a:lnTo>
                  <a:lnTo>
                    <a:pt x="9340" y="2423"/>
                  </a:lnTo>
                  <a:lnTo>
                    <a:pt x="9242" y="2293"/>
                  </a:lnTo>
                  <a:lnTo>
                    <a:pt x="9141" y="2166"/>
                  </a:lnTo>
                  <a:lnTo>
                    <a:pt x="9034" y="2043"/>
                  </a:lnTo>
                  <a:lnTo>
                    <a:pt x="8923" y="1924"/>
                  </a:lnTo>
                  <a:lnTo>
                    <a:pt x="8808" y="1809"/>
                  </a:lnTo>
                  <a:lnTo>
                    <a:pt x="8690" y="1698"/>
                  </a:lnTo>
                  <a:lnTo>
                    <a:pt x="8567" y="1591"/>
                  </a:lnTo>
                  <a:lnTo>
                    <a:pt x="8441" y="1488"/>
                  </a:lnTo>
                  <a:lnTo>
                    <a:pt x="8311" y="1391"/>
                  </a:lnTo>
                  <a:lnTo>
                    <a:pt x="8177" y="1297"/>
                  </a:lnTo>
                  <a:lnTo>
                    <a:pt x="8041" y="1209"/>
                  </a:lnTo>
                  <a:lnTo>
                    <a:pt x="7900" y="1125"/>
                  </a:lnTo>
                  <a:lnTo>
                    <a:pt x="7757" y="1045"/>
                  </a:lnTo>
                  <a:lnTo>
                    <a:pt x="7610" y="972"/>
                  </a:lnTo>
                  <a:lnTo>
                    <a:pt x="7461" y="904"/>
                  </a:lnTo>
                  <a:lnTo>
                    <a:pt x="8097"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3973" fontAlgn="ctr"/>
              <a:endParaRPr lang="en-US" altLang="zh-CN" sz="1799">
                <a:solidFill>
                  <a:srgbClr val="1D1D1A"/>
                </a:solidFill>
                <a:latin typeface="Arial" panose="020B0604020202020204" pitchFamily="34" charset="0"/>
                <a:ea typeface="微软雅黑" panose="020B0503020204020204" pitchFamily="34" charset="-122"/>
              </a:endParaRPr>
            </a:p>
          </p:txBody>
        </p:sp>
      </p:grpSp>
      <p:grpSp>
        <p:nvGrpSpPr>
          <p:cNvPr id="2" name="组合 1"/>
          <p:cNvGrpSpPr/>
          <p:nvPr/>
        </p:nvGrpSpPr>
        <p:grpSpPr>
          <a:xfrm>
            <a:off x="530389" y="2546978"/>
            <a:ext cx="3496133" cy="1694741"/>
            <a:chOff x="790936" y="2450430"/>
            <a:chExt cx="3620130" cy="1823123"/>
          </a:xfrm>
        </p:grpSpPr>
        <p:sp>
          <p:nvSpPr>
            <p:cNvPr id="161" name="椭圆 160">
              <a:extLst>
                <a:ext uri="{FF2B5EF4-FFF2-40B4-BE49-F238E27FC236}">
                  <a16:creationId xmlns:a16="http://schemas.microsoft.com/office/drawing/2014/main" id="{42006BD1-DC67-4131-AD45-7FEDC8BBE608}"/>
                </a:ext>
              </a:extLst>
            </p:cNvPr>
            <p:cNvSpPr/>
            <p:nvPr/>
          </p:nvSpPr>
          <p:spPr>
            <a:xfrm>
              <a:off x="1020339" y="2861933"/>
              <a:ext cx="795289" cy="795288"/>
            </a:xfrm>
            <a:prstGeom prst="ellipse">
              <a:avLst/>
            </a:prstGeom>
            <a:gradFill flip="none" rotWithShape="1">
              <a:gsLst>
                <a:gs pos="0">
                  <a:srgbClr val="0BD0EB"/>
                </a:gs>
                <a:gs pos="100000">
                  <a:srgbClr val="111CFF"/>
                </a:gs>
              </a:gsLst>
              <a:lin ang="8100000" scaled="1"/>
              <a:tileRect/>
            </a:gradFill>
            <a:ln w="12700" cap="rnd">
              <a:noFill/>
            </a:ln>
            <a:effectLst>
              <a:outerShdw blurRad="127000" sx="102000" sy="102000" algn="ctr" rotWithShape="0">
                <a:srgbClr val="1FD7F7">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668" fontAlgn="ctr"/>
              <a:endParaRPr lang="en-US" altLang="zh-CN" sz="1798">
                <a:solidFill>
                  <a:srgbClr val="666666"/>
                </a:solidFill>
                <a:latin typeface="Arial" panose="020B0604020202020204" pitchFamily="34" charset="0"/>
                <a:ea typeface="微软雅黑" panose="020B0503020204020204" pitchFamily="34" charset="-122"/>
              </a:endParaRPr>
            </a:p>
          </p:txBody>
        </p:sp>
        <p:sp>
          <p:nvSpPr>
            <p:cNvPr id="162" name="椭圆 161">
              <a:extLst>
                <a:ext uri="{FF2B5EF4-FFF2-40B4-BE49-F238E27FC236}">
                  <a16:creationId xmlns:a16="http://schemas.microsoft.com/office/drawing/2014/main" id="{F9E1B82C-1AE1-413B-8785-74F102AC831C}"/>
                </a:ext>
              </a:extLst>
            </p:cNvPr>
            <p:cNvSpPr/>
            <p:nvPr/>
          </p:nvSpPr>
          <p:spPr>
            <a:xfrm>
              <a:off x="2692799" y="2450430"/>
              <a:ext cx="1335078" cy="1335078"/>
            </a:xfrm>
            <a:prstGeom prst="ellipse">
              <a:avLst/>
            </a:prstGeom>
            <a:gradFill flip="none" rotWithShape="1">
              <a:gsLst>
                <a:gs pos="0">
                  <a:srgbClr val="0BD0EB"/>
                </a:gs>
                <a:gs pos="100000">
                  <a:srgbClr val="111CFF"/>
                </a:gs>
              </a:gsLst>
              <a:lin ang="8100000" scaled="1"/>
              <a:tileRect/>
            </a:gradFill>
            <a:ln w="12700" cap="rnd">
              <a:noFill/>
            </a:ln>
            <a:effectLst>
              <a:outerShdw blurRad="127000" sx="102000" sy="102000" algn="ctr" rotWithShape="0">
                <a:srgbClr val="1FD7F7">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668" fontAlgn="ctr"/>
              <a:endParaRPr lang="en-US" altLang="zh-CN" sz="1798">
                <a:solidFill>
                  <a:srgbClr val="666666"/>
                </a:solidFill>
                <a:latin typeface="Arial" panose="020B0604020202020204" pitchFamily="34" charset="0"/>
                <a:ea typeface="微软雅黑" panose="020B0503020204020204" pitchFamily="34" charset="-122"/>
              </a:endParaRPr>
            </a:p>
          </p:txBody>
        </p:sp>
        <p:sp>
          <p:nvSpPr>
            <p:cNvPr id="165" name="Freeform 5">
              <a:extLst>
                <a:ext uri="{FF2B5EF4-FFF2-40B4-BE49-F238E27FC236}">
                  <a16:creationId xmlns:a16="http://schemas.microsoft.com/office/drawing/2014/main" id="{5A09792A-B147-45EA-AE0B-B421278EC25F}"/>
                </a:ext>
              </a:extLst>
            </p:cNvPr>
            <p:cNvSpPr>
              <a:spLocks/>
            </p:cNvSpPr>
            <p:nvPr/>
          </p:nvSpPr>
          <p:spPr bwMode="auto">
            <a:xfrm rot="7253462" flipV="1">
              <a:off x="1860982" y="2894048"/>
              <a:ext cx="862334" cy="663019"/>
            </a:xfrm>
            <a:custGeom>
              <a:avLst/>
              <a:gdLst>
                <a:gd name="T0" fmla="*/ 60 w 167"/>
                <a:gd name="T1" fmla="*/ 57 h 145"/>
                <a:gd name="T2" fmla="*/ 155 w 167"/>
                <a:gd name="T3" fmla="*/ 0 h 145"/>
                <a:gd name="T4" fmla="*/ 63 w 167"/>
                <a:gd name="T5" fmla="*/ 116 h 145"/>
                <a:gd name="T6" fmla="*/ 66 w 167"/>
                <a:gd name="T7" fmla="*/ 145 h 145"/>
                <a:gd name="T8" fmla="*/ 0 w 167"/>
                <a:gd name="T9" fmla="*/ 69 h 145"/>
                <a:gd name="T10" fmla="*/ 66 w 167"/>
                <a:gd name="T11" fmla="*/ 27 h 145"/>
                <a:gd name="T12" fmla="*/ 60 w 167"/>
                <a:gd name="T13" fmla="*/ 57 h 145"/>
              </a:gdLst>
              <a:ahLst/>
              <a:cxnLst>
                <a:cxn ang="0">
                  <a:pos x="T0" y="T1"/>
                </a:cxn>
                <a:cxn ang="0">
                  <a:pos x="T2" y="T3"/>
                </a:cxn>
                <a:cxn ang="0">
                  <a:pos x="T4" y="T5"/>
                </a:cxn>
                <a:cxn ang="0">
                  <a:pos x="T6" y="T7"/>
                </a:cxn>
                <a:cxn ang="0">
                  <a:pos x="T8" y="T9"/>
                </a:cxn>
                <a:cxn ang="0">
                  <a:pos x="T10" y="T11"/>
                </a:cxn>
                <a:cxn ang="0">
                  <a:pos x="T12" y="T13"/>
                </a:cxn>
              </a:cxnLst>
              <a:rect l="0" t="0" r="r" b="b"/>
              <a:pathLst>
                <a:path w="167" h="145">
                  <a:moveTo>
                    <a:pt x="60" y="57"/>
                  </a:moveTo>
                  <a:cubicBezTo>
                    <a:pt x="91" y="67"/>
                    <a:pt x="140" y="47"/>
                    <a:pt x="155" y="0"/>
                  </a:cubicBezTo>
                  <a:cubicBezTo>
                    <a:pt x="167" y="76"/>
                    <a:pt x="93" y="114"/>
                    <a:pt x="63" y="116"/>
                  </a:cubicBezTo>
                  <a:cubicBezTo>
                    <a:pt x="64" y="126"/>
                    <a:pt x="65" y="136"/>
                    <a:pt x="66" y="145"/>
                  </a:cubicBezTo>
                  <a:cubicBezTo>
                    <a:pt x="42" y="133"/>
                    <a:pt x="13" y="100"/>
                    <a:pt x="0" y="69"/>
                  </a:cubicBezTo>
                  <a:cubicBezTo>
                    <a:pt x="17" y="62"/>
                    <a:pt x="49" y="44"/>
                    <a:pt x="66" y="27"/>
                  </a:cubicBezTo>
                  <a:cubicBezTo>
                    <a:pt x="64" y="39"/>
                    <a:pt x="62" y="48"/>
                    <a:pt x="60" y="57"/>
                  </a:cubicBezTo>
                  <a:close/>
                </a:path>
              </a:pathLst>
            </a:custGeom>
            <a:gradFill flip="none" rotWithShape="1">
              <a:gsLst>
                <a:gs pos="18000">
                  <a:srgbClr val="00FFFF">
                    <a:alpha val="21000"/>
                  </a:srgbClr>
                </a:gs>
                <a:gs pos="85000">
                  <a:srgbClr val="2426FA">
                    <a:alpha val="26000"/>
                  </a:srgbClr>
                </a:gs>
              </a:gsLst>
              <a:lin ang="5400000" scaled="1"/>
              <a:tileRect/>
            </a:gradFill>
            <a:ln w="6350">
              <a:gradFill flip="none" rotWithShape="1">
                <a:gsLst>
                  <a:gs pos="0">
                    <a:srgbClr val="0FDFFF"/>
                  </a:gs>
                  <a:gs pos="77000">
                    <a:srgbClr val="0F44FB">
                      <a:alpha val="0"/>
                    </a:srgbClr>
                  </a:gs>
                </a:gsLst>
                <a:lin ang="0" scaled="1"/>
                <a:tileRect/>
              </a:gradFill>
            </a:ln>
            <a:effectLst>
              <a:outerShdw blurRad="1270000" algn="ctr" rotWithShape="0">
                <a:srgbClr val="3397FF">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68" tIns="45684" rIns="91368" bIns="45684" numCol="1" spcCol="0" rtlCol="0" fromWordArt="0" anchor="ctr" anchorCtr="0" forceAA="0" compatLnSpc="1">
              <a:prstTxWarp prst="textNoShape">
                <a:avLst/>
              </a:prstTxWarp>
              <a:noAutofit/>
            </a:bodyPr>
            <a:lstStyle/>
            <a:p>
              <a:pPr defTabSz="913973" fontAlgn="ctr"/>
              <a:endParaRPr lang="en-US" altLang="zh-CN" sz="1798">
                <a:solidFill>
                  <a:srgbClr val="666666"/>
                </a:solidFill>
                <a:latin typeface="Arial" panose="020B0604020202020204" pitchFamily="34" charset="0"/>
                <a:ea typeface="微软雅黑" panose="020B0503020204020204" pitchFamily="34" charset="-122"/>
              </a:endParaRPr>
            </a:p>
          </p:txBody>
        </p:sp>
        <p:sp>
          <p:nvSpPr>
            <p:cNvPr id="270" name="矩形 269"/>
            <p:cNvSpPr/>
            <p:nvPr/>
          </p:nvSpPr>
          <p:spPr>
            <a:xfrm>
              <a:off x="790936" y="3938754"/>
              <a:ext cx="1179415" cy="330963"/>
            </a:xfrm>
            <a:prstGeom prst="rect">
              <a:avLst/>
            </a:prstGeom>
          </p:spPr>
          <p:txBody>
            <a:bodyPr wrap="square">
              <a:noAutofit/>
            </a:bodyPr>
            <a:lstStyle/>
            <a:p>
              <a:pPr algn="ctr" defTabSz="913973" fontAlgn="ctr"/>
              <a:r>
                <a:rPr lang="en-US" sz="1399">
                  <a:solidFill>
                    <a:srgbClr val="FFFFFF"/>
                  </a:solidFill>
                  <a:latin typeface="Arial" panose="020B0604020202020204" pitchFamily="34" charset="0"/>
                  <a:ea typeface="微软雅黑" panose="020B0503020204020204" pitchFamily="34" charset="-122"/>
                  <a:cs typeface="Times New Roman" panose="02020603050405020304" pitchFamily="18" charset="0"/>
                </a:rPr>
                <a:t>2018</a:t>
              </a:r>
            </a:p>
          </p:txBody>
        </p:sp>
        <p:sp>
          <p:nvSpPr>
            <p:cNvPr id="271" name="矩形 270"/>
            <p:cNvSpPr/>
            <p:nvPr/>
          </p:nvSpPr>
          <p:spPr>
            <a:xfrm>
              <a:off x="3062893" y="3931465"/>
              <a:ext cx="1348173" cy="342088"/>
            </a:xfrm>
            <a:prstGeom prst="rect">
              <a:avLst/>
            </a:prstGeom>
          </p:spPr>
          <p:txBody>
            <a:bodyPr wrap="square">
              <a:noAutofit/>
            </a:bodyPr>
            <a:lstStyle/>
            <a:p>
              <a:pPr defTabSz="913973" fontAlgn="ctr"/>
              <a:r>
                <a:rPr lang="en-US" sz="1399">
                  <a:solidFill>
                    <a:srgbClr val="FFFFFF"/>
                  </a:solidFill>
                  <a:latin typeface="Arial" panose="020B0604020202020204" pitchFamily="34" charset="0"/>
                  <a:ea typeface="微软雅黑" panose="020B0503020204020204" pitchFamily="34" charset="-122"/>
                  <a:cs typeface="Times New Roman" panose="02020603050405020304" pitchFamily="18" charset="0"/>
                </a:rPr>
                <a:t>2025</a:t>
              </a:r>
            </a:p>
          </p:txBody>
        </p:sp>
      </p:grpSp>
      <p:sp>
        <p:nvSpPr>
          <p:cNvPr id="113" name="矩形 112"/>
          <p:cNvSpPr/>
          <p:nvPr/>
        </p:nvSpPr>
        <p:spPr>
          <a:xfrm>
            <a:off x="603645" y="4475900"/>
            <a:ext cx="2974873" cy="461485"/>
          </a:xfrm>
          <a:prstGeom prst="rect">
            <a:avLst/>
          </a:prstGeom>
        </p:spPr>
        <p:txBody>
          <a:bodyPr wrap="square">
            <a:noAutofit/>
          </a:bodyPr>
          <a:lstStyle/>
          <a:p>
            <a:pPr algn="ctr" defTabSz="913973" fontAlgn="ctr"/>
            <a:r>
              <a:rPr lang="en-US" sz="1200">
                <a:solidFill>
                  <a:srgbClr val="FFFFFF"/>
                </a:solidFill>
                <a:latin typeface="Arial" panose="020B0604020202020204" pitchFamily="34" charset="0"/>
                <a:ea typeface="微软雅黑" panose="020B0503020204020204" pitchFamily="34" charset="-122"/>
                <a:cs typeface="Times New Roman" panose="02020603050405020304" pitchFamily="18" charset="0"/>
              </a:rPr>
              <a:t>Only</a:t>
            </a:r>
            <a:r>
              <a:rPr lang="en-US" sz="1200" b="1">
                <a:solidFill>
                  <a:srgbClr val="FFC000"/>
                </a:solidFill>
                <a:latin typeface="Arial" panose="020B0604020202020204" pitchFamily="34" charset="0"/>
                <a:ea typeface="微软雅黑" panose="020B0503020204020204" pitchFamily="34" charset="-122"/>
                <a:cs typeface="Times New Roman" panose="02020603050405020304" pitchFamily="18" charset="0"/>
              </a:rPr>
              <a:t> 2% </a:t>
            </a:r>
            <a:r>
              <a:rPr lang="en-US" sz="1200">
                <a:solidFill>
                  <a:srgbClr val="FFFFFF"/>
                </a:solidFill>
                <a:latin typeface="Arial" panose="020B0604020202020204" pitchFamily="34" charset="0"/>
                <a:ea typeface="微软雅黑" panose="020B0503020204020204" pitchFamily="34" charset="-122"/>
                <a:cs typeface="Times New Roman" panose="02020603050405020304" pitchFamily="18" charset="0"/>
              </a:rPr>
              <a:t>of 180 ZB data around the world can be stored and read</a:t>
            </a:r>
          </a:p>
        </p:txBody>
      </p:sp>
      <p:sp>
        <p:nvSpPr>
          <p:cNvPr id="114" name="矩形 113"/>
          <p:cNvSpPr/>
          <p:nvPr/>
        </p:nvSpPr>
        <p:spPr>
          <a:xfrm>
            <a:off x="4035015" y="4570088"/>
            <a:ext cx="4211368" cy="276891"/>
          </a:xfrm>
          <a:prstGeom prst="rect">
            <a:avLst/>
          </a:prstGeom>
        </p:spPr>
        <p:txBody>
          <a:bodyPr wrap="none">
            <a:noAutofit/>
          </a:bodyPr>
          <a:lstStyle/>
          <a:p>
            <a:pPr algn="ctr" defTabSz="913973" fontAlgn="ctr"/>
            <a:r>
              <a:rPr lang="en-US" sz="1200" b="1" err="1">
                <a:solidFill>
                  <a:srgbClr val="FFC000"/>
                </a:solidFill>
                <a:latin typeface="Arial" panose="020B0604020202020204" pitchFamily="34" charset="0"/>
                <a:ea typeface="微软雅黑" panose="020B0503020204020204" pitchFamily="34" charset="-122"/>
                <a:cs typeface="Times New Roman" panose="02020603050405020304" pitchFamily="18" charset="0"/>
              </a:rPr>
              <a:t>Siloed</a:t>
            </a:r>
            <a:r>
              <a:rPr lang="en-US" sz="1200" b="1">
                <a:solidFill>
                  <a:srgbClr val="FFC000"/>
                </a:solidFill>
                <a:latin typeface="Arial" panose="020B0604020202020204" pitchFamily="34" charset="0"/>
                <a:ea typeface="微软雅黑" panose="020B0503020204020204" pitchFamily="34" charset="-122"/>
                <a:cs typeface="Times New Roman" panose="02020603050405020304" pitchFamily="18" charset="0"/>
              </a:rPr>
              <a:t> architecture </a:t>
            </a:r>
            <a:r>
              <a:rPr lang="en-US" sz="1200">
                <a:solidFill>
                  <a:srgbClr val="FFFFFF"/>
                </a:solidFill>
                <a:latin typeface="Arial" panose="020B0604020202020204" pitchFamily="34" charset="0"/>
                <a:ea typeface="微软雅黑" panose="020B0503020204020204" pitchFamily="34" charset="-122"/>
                <a:cs typeface="Times New Roman" panose="02020603050405020304" pitchFamily="18" charset="0"/>
              </a:rPr>
              <a:t>results in complicated resource allocation </a:t>
            </a:r>
          </a:p>
        </p:txBody>
      </p:sp>
      <p:sp>
        <p:nvSpPr>
          <p:cNvPr id="115" name="矩形 114"/>
          <p:cNvSpPr/>
          <p:nvPr/>
        </p:nvSpPr>
        <p:spPr>
          <a:xfrm>
            <a:off x="8489458" y="4582146"/>
            <a:ext cx="3249941" cy="276891"/>
          </a:xfrm>
          <a:prstGeom prst="rect">
            <a:avLst/>
          </a:prstGeom>
        </p:spPr>
        <p:txBody>
          <a:bodyPr wrap="none">
            <a:noAutofit/>
          </a:bodyPr>
          <a:lstStyle/>
          <a:p>
            <a:pPr algn="ctr" defTabSz="913973" fontAlgn="ctr"/>
            <a:r>
              <a:rPr lang="en-US" altLang="zh-CN" sz="1200" b="1">
                <a:solidFill>
                  <a:srgbClr val="FFC000"/>
                </a:solidFill>
                <a:latin typeface="Arial" panose="020B0604020202020204" pitchFamily="34" charset="0"/>
                <a:ea typeface="微软雅黑" panose="020B0503020204020204" pitchFamily="34" charset="-122"/>
                <a:cs typeface="Times New Roman" panose="02020603050405020304" pitchFamily="18" charset="0"/>
              </a:rPr>
              <a:t>Massive management devices </a:t>
            </a:r>
            <a:r>
              <a:rPr lang="en-US" altLang="zh-CN" sz="1200">
                <a:solidFill>
                  <a:srgbClr val="FFFFFF"/>
                </a:solidFill>
                <a:latin typeface="Arial" panose="020B0604020202020204" pitchFamily="34" charset="0"/>
                <a:ea typeface="微软雅黑" panose="020B0503020204020204" pitchFamily="34" charset="-122"/>
                <a:cs typeface="Times New Roman" panose="02020603050405020304" pitchFamily="18" charset="0"/>
              </a:rPr>
              <a:t>for complex O&amp;M</a:t>
            </a:r>
            <a:endParaRPr lang="en-US" sz="1200">
              <a:solidFill>
                <a:srgbClr val="FFFFFF"/>
              </a:solidFill>
              <a:latin typeface="Arial" panose="020B0604020202020204" pitchFamily="34" charset="0"/>
              <a:ea typeface="微软雅黑" panose="020B0503020204020204" pitchFamily="34" charset="-122"/>
              <a:cs typeface="Times New Roman" panose="02020603050405020304" pitchFamily="18" charset="0"/>
            </a:endParaRPr>
          </a:p>
        </p:txBody>
      </p:sp>
      <p:grpSp>
        <p:nvGrpSpPr>
          <p:cNvPr id="275" name="组合 274"/>
          <p:cNvGrpSpPr/>
          <p:nvPr/>
        </p:nvGrpSpPr>
        <p:grpSpPr>
          <a:xfrm>
            <a:off x="4584974" y="2401067"/>
            <a:ext cx="3254800" cy="1886592"/>
            <a:chOff x="662870" y="1795592"/>
            <a:chExt cx="4864137" cy="2703534"/>
          </a:xfrm>
        </p:grpSpPr>
        <p:sp>
          <p:nvSpPr>
            <p:cNvPr id="276" name="Rectangle 162"/>
            <p:cNvSpPr>
              <a:spLocks noChangeArrowheads="1"/>
            </p:cNvSpPr>
            <p:nvPr/>
          </p:nvSpPr>
          <p:spPr bwMode="auto">
            <a:xfrm>
              <a:off x="662870" y="3351532"/>
              <a:ext cx="2347187" cy="1147594"/>
            </a:xfrm>
            <a:prstGeom prst="rect">
              <a:avLst/>
            </a:prstGeom>
            <a:solidFill>
              <a:srgbClr val="0065C1"/>
            </a:solidFill>
            <a:ln w="25400" cap="flat" cmpd="sng" algn="ctr">
              <a:noFill/>
              <a:prstDash val="solid"/>
            </a:ln>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rtlCol="0" anchor="ctr" anchorCtr="0">
              <a:noAutofit/>
            </a:bodyPr>
            <a:lstStyle/>
            <a:p>
              <a:pPr algn="ctr" defTabSz="1218784" fontAlgn="ctr">
                <a:defRPr/>
              </a:pP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sp>
          <p:nvSpPr>
            <p:cNvPr id="277" name="Rectangle 164"/>
            <p:cNvSpPr>
              <a:spLocks noChangeArrowheads="1"/>
            </p:cNvSpPr>
            <p:nvPr/>
          </p:nvSpPr>
          <p:spPr bwMode="auto">
            <a:xfrm>
              <a:off x="3177976" y="3351532"/>
              <a:ext cx="2349031" cy="1147594"/>
            </a:xfrm>
            <a:prstGeom prst="rect">
              <a:avLst/>
            </a:prstGeom>
            <a:solidFill>
              <a:srgbClr val="00B0F0"/>
            </a:solidFill>
            <a:ln w="25400" cap="flat" cmpd="sng" algn="ctr">
              <a:noFill/>
              <a:prstDash val="solid"/>
            </a:ln>
            <a:effectLst/>
          </p:spPr>
          <p:txBody>
            <a:bodyPr lIns="0" tIns="0" rIns="0" bIns="0" rtlCol="0" anchor="ctr" anchorCtr="0">
              <a:noAutofit/>
            </a:bodyPr>
            <a:lstStyle/>
            <a:p>
              <a:pPr algn="ctr" defTabSz="1218784" fontAlgn="ctr">
                <a:defRPr/>
              </a:pP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sp>
          <p:nvSpPr>
            <p:cNvPr id="278" name="Rectangle 158"/>
            <p:cNvSpPr>
              <a:spLocks noChangeArrowheads="1"/>
            </p:cNvSpPr>
            <p:nvPr/>
          </p:nvSpPr>
          <p:spPr bwMode="auto">
            <a:xfrm>
              <a:off x="662870" y="1887512"/>
              <a:ext cx="2340000" cy="720000"/>
            </a:xfrm>
            <a:prstGeom prst="rect">
              <a:avLst/>
            </a:prstGeom>
            <a:solidFill>
              <a:srgbClr val="0065C1"/>
            </a:solidFill>
            <a:ln w="25400" cap="flat" cmpd="sng" algn="ctr">
              <a:noFill/>
              <a:prstDash val="solid"/>
            </a:ln>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rtlCol="0" anchor="ctr" anchorCtr="0">
              <a:noAutofit/>
            </a:bodyPr>
            <a:lstStyle/>
            <a:p>
              <a:pPr algn="ctr" defTabSz="1218784" fontAlgn="ctr">
                <a:defRPr/>
              </a:pP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sp>
          <p:nvSpPr>
            <p:cNvPr id="279" name="Rectangle 160"/>
            <p:cNvSpPr>
              <a:spLocks noChangeArrowheads="1"/>
            </p:cNvSpPr>
            <p:nvPr/>
          </p:nvSpPr>
          <p:spPr bwMode="auto">
            <a:xfrm>
              <a:off x="3177976" y="1887512"/>
              <a:ext cx="2340000" cy="720000"/>
            </a:xfrm>
            <a:prstGeom prst="rect">
              <a:avLst/>
            </a:prstGeom>
            <a:solidFill>
              <a:srgbClr val="00B0F0"/>
            </a:solidFill>
            <a:ln w="25400" cap="flat" cmpd="sng" algn="ctr">
              <a:noFill/>
              <a:prstDash val="solid"/>
            </a:ln>
            <a:effectLst/>
          </p:spPr>
          <p:txBody>
            <a:bodyPr lIns="0" tIns="0" rIns="0" bIns="0" rtlCol="0" anchor="ctr" anchorCtr="0">
              <a:noAutofit/>
            </a:bodyPr>
            <a:lstStyle/>
            <a:p>
              <a:pPr algn="ctr" defTabSz="1218784" fontAlgn="ctr">
                <a:defRPr/>
              </a:pP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grpSp>
          <p:nvGrpSpPr>
            <p:cNvPr id="280" name="组合 279"/>
            <p:cNvGrpSpPr/>
            <p:nvPr/>
          </p:nvGrpSpPr>
          <p:grpSpPr>
            <a:xfrm>
              <a:off x="3391179" y="2112599"/>
              <a:ext cx="1886373" cy="418581"/>
              <a:chOff x="3476419" y="2097472"/>
              <a:chExt cx="1886373" cy="418581"/>
            </a:xfrm>
          </p:grpSpPr>
          <p:pic>
            <p:nvPicPr>
              <p:cNvPr id="342" name="Picture 12"/>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244787" y="2115907"/>
                <a:ext cx="397062" cy="38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3" name="Picture 14" descr="D:\素材\LOGO\开源LOGO\OpenStack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476419" y="2097472"/>
                <a:ext cx="430571" cy="418581"/>
              </a:xfrm>
              <a:prstGeom prst="rect">
                <a:avLst/>
              </a:prstGeom>
              <a:noFill/>
              <a:extLst>
                <a:ext uri="{909E8E84-426E-40DD-AFC4-6F175D3DCCD1}">
                  <a14:hiddenFill xmlns:a14="http://schemas.microsoft.com/office/drawing/2010/main">
                    <a:solidFill>
                      <a:srgbClr val="FFFFFF"/>
                    </a:solidFill>
                  </a14:hiddenFill>
                </a:ext>
              </a:extLst>
            </p:spPr>
          </p:pic>
          <p:grpSp>
            <p:nvGrpSpPr>
              <p:cNvPr id="344" name="组合 343"/>
              <p:cNvGrpSpPr/>
              <p:nvPr/>
            </p:nvGrpSpPr>
            <p:grpSpPr>
              <a:xfrm>
                <a:off x="4979645" y="2115907"/>
                <a:ext cx="383147" cy="374897"/>
                <a:chOff x="4979645" y="2115907"/>
                <a:chExt cx="383147" cy="374897"/>
              </a:xfrm>
            </p:grpSpPr>
            <p:pic>
              <p:nvPicPr>
                <p:cNvPr id="345" name="Picture 15" descr="D:\素材\LOGO\开源LOGO\未标题-1.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043556" y="2115907"/>
                  <a:ext cx="282546" cy="274868"/>
                </a:xfrm>
                <a:prstGeom prst="rect">
                  <a:avLst/>
                </a:prstGeom>
                <a:noFill/>
                <a:extLst>
                  <a:ext uri="{909E8E84-426E-40DD-AFC4-6F175D3DCCD1}">
                    <a14:hiddenFill xmlns:a14="http://schemas.microsoft.com/office/drawing/2010/main">
                      <a:solidFill>
                        <a:srgbClr val="FFFFFF"/>
                      </a:solidFill>
                    </a14:hiddenFill>
                  </a:ext>
                </a:extLst>
              </p:spPr>
            </p:pic>
            <p:sp>
              <p:nvSpPr>
                <p:cNvPr id="346" name="TextBox 33"/>
                <p:cNvSpPr txBox="1">
                  <a:spLocks noChangeArrowheads="1"/>
                </p:cNvSpPr>
                <p:nvPr/>
              </p:nvSpPr>
              <p:spPr bwMode="auto">
                <a:xfrm>
                  <a:off x="4979645" y="2408781"/>
                  <a:ext cx="383147" cy="82023"/>
                </a:xfrm>
                <a:prstGeom prst="rect">
                  <a:avLst/>
                </a:prstGeom>
                <a:noFill/>
                <a:ln w="9525">
                  <a:noFill/>
                  <a:miter lim="800000"/>
                  <a:headEnd/>
                  <a:tailEnd/>
                </a:ln>
              </p:spPr>
              <p:txBody>
                <a:bodyPr wrap="none" lIns="0" tIns="0" rIns="0" bIns="0">
                  <a:noAutofit/>
                </a:bodyPr>
                <a:lstStyle/>
                <a:p>
                  <a:pPr defTabSz="1218472" fontAlgn="ctr" hangingPunct="0">
                    <a:lnSpc>
                      <a:spcPct val="93000"/>
                    </a:lnSpc>
                    <a:buClr>
                      <a:srgbClr val="000000"/>
                    </a:buClr>
                    <a:buSzPct val="100000"/>
                    <a:defRPr/>
                  </a:pPr>
                  <a:r>
                    <a:rPr lang="en-US" sz="400" err="1">
                      <a:solidFill>
                        <a:prstClr val="white"/>
                      </a:solidFill>
                      <a:latin typeface="Arial" panose="020B0604020202020204" pitchFamily="34" charset="0"/>
                      <a:ea typeface="微软雅黑" panose="020B0503020204020204" pitchFamily="34" charset="-122"/>
                    </a:rPr>
                    <a:t>kubernetes</a:t>
                  </a:r>
                  <a:endParaRPr lang="en-US" sz="400">
                    <a:solidFill>
                      <a:prstClr val="white"/>
                    </a:solidFill>
                    <a:latin typeface="Arial" panose="020B0604020202020204" pitchFamily="34" charset="0"/>
                    <a:ea typeface="微软雅黑" panose="020B0503020204020204" pitchFamily="34" charset="-122"/>
                  </a:endParaRPr>
                </a:p>
              </p:txBody>
            </p:sp>
          </p:grpSp>
        </p:grpSp>
        <p:sp>
          <p:nvSpPr>
            <p:cNvPr id="281" name="TextBox 1"/>
            <p:cNvSpPr txBox="1"/>
            <p:nvPr/>
          </p:nvSpPr>
          <p:spPr>
            <a:xfrm>
              <a:off x="914038" y="1795592"/>
              <a:ext cx="1762479" cy="330659"/>
            </a:xfrm>
            <a:prstGeom prst="rect">
              <a:avLst/>
            </a:prstGeom>
            <a:noFill/>
          </p:spPr>
          <p:txBody>
            <a:bodyPr wrap="none" lIns="0" tIns="0" rIns="0" bIns="0" rtlCol="0">
              <a:noAutofit/>
            </a:bodyPr>
            <a:lstStyle/>
            <a:p>
              <a:pPr defTabSz="1218784" fontAlgn="ctr">
                <a:lnSpc>
                  <a:spcPts val="1799"/>
                </a:lnSpc>
                <a:defRPr/>
              </a:pPr>
              <a:r>
                <a:rPr lang="en-US" sz="900">
                  <a:solidFill>
                    <a:srgbClr val="FFFFFF"/>
                  </a:solidFill>
                  <a:latin typeface="Arial" panose="020B0604020202020204" pitchFamily="34" charset="0"/>
                  <a:ea typeface="微软雅黑" panose="020B0503020204020204" pitchFamily="34" charset="-122"/>
                  <a:cs typeface="微软雅黑" pitchFamily="18" charset="0"/>
                </a:rPr>
                <a:t>Traditional applications</a:t>
              </a:r>
            </a:p>
          </p:txBody>
        </p:sp>
        <p:sp>
          <p:nvSpPr>
            <p:cNvPr id="282" name="TextBox 1"/>
            <p:cNvSpPr txBox="1"/>
            <p:nvPr/>
          </p:nvSpPr>
          <p:spPr>
            <a:xfrm>
              <a:off x="1214990" y="4288289"/>
              <a:ext cx="1494276" cy="198395"/>
            </a:xfrm>
            <a:prstGeom prst="rect">
              <a:avLst/>
            </a:prstGeom>
            <a:noFill/>
          </p:spPr>
          <p:txBody>
            <a:bodyPr wrap="none" lIns="0" tIns="0" rIns="0" bIns="0" rtlCol="0">
              <a:noAutofit/>
            </a:bodyPr>
            <a:lstStyle>
              <a:defPPr>
                <a:defRPr lang="zh-CN"/>
              </a:defPPr>
              <a:lvl1pPr>
                <a:lnSpc>
                  <a:spcPts val="1800"/>
                </a:lnSpc>
                <a:tabLst>
                  <a:tab pos="1790700" algn="l"/>
                </a:tabLst>
                <a:defRPr sz="1050">
                  <a:solidFill>
                    <a:srgbClr val="FFFFFF"/>
                  </a:solidFill>
                  <a:latin typeface="微软雅黑" pitchFamily="18" charset="0"/>
                  <a:cs typeface="微软雅黑" pitchFamily="18" charset="0"/>
                </a:defRPr>
              </a:lvl1pPr>
            </a:lstStyle>
            <a:p>
              <a:pPr defTabSz="1218784" fontAlgn="ctr">
                <a:lnSpc>
                  <a:spcPct val="100000"/>
                </a:lnSpc>
                <a:tabLst>
                  <a:tab pos="1789984" algn="l"/>
                </a:tabLst>
                <a:defRPr/>
              </a:pPr>
              <a:r>
                <a:rPr lang="en-US" sz="900">
                  <a:latin typeface="Arial" panose="020B0604020202020204" pitchFamily="34" charset="0"/>
                  <a:ea typeface="微软雅黑" panose="020B0503020204020204" pitchFamily="34" charset="-122"/>
                </a:rPr>
                <a:t>Centralized storage</a:t>
              </a:r>
            </a:p>
          </p:txBody>
        </p:sp>
        <p:sp>
          <p:nvSpPr>
            <p:cNvPr id="285" name="TextBox 1"/>
            <p:cNvSpPr txBox="1"/>
            <p:nvPr/>
          </p:nvSpPr>
          <p:spPr>
            <a:xfrm>
              <a:off x="3574813" y="4288289"/>
              <a:ext cx="1417647" cy="198395"/>
            </a:xfrm>
            <a:prstGeom prst="rect">
              <a:avLst/>
            </a:prstGeom>
            <a:noFill/>
          </p:spPr>
          <p:txBody>
            <a:bodyPr wrap="none" lIns="0" tIns="0" rIns="0" bIns="0" rtlCol="0">
              <a:noAutofit/>
            </a:bodyPr>
            <a:lstStyle>
              <a:defPPr>
                <a:defRPr lang="zh-CN"/>
              </a:defPPr>
              <a:lvl1pPr>
                <a:lnSpc>
                  <a:spcPts val="1800"/>
                </a:lnSpc>
                <a:tabLst>
                  <a:tab pos="1790700" algn="l"/>
                </a:tabLst>
                <a:defRPr sz="1050">
                  <a:solidFill>
                    <a:srgbClr val="FFFFFF"/>
                  </a:solidFill>
                  <a:latin typeface="微软雅黑" pitchFamily="18" charset="0"/>
                  <a:cs typeface="微软雅黑" pitchFamily="18" charset="0"/>
                </a:defRPr>
              </a:lvl1pPr>
            </a:lstStyle>
            <a:p>
              <a:pPr defTabSz="1218784" fontAlgn="ctr">
                <a:lnSpc>
                  <a:spcPct val="100000"/>
                </a:lnSpc>
                <a:tabLst>
                  <a:tab pos="1789984" algn="l"/>
                </a:tabLst>
                <a:defRPr/>
              </a:pPr>
              <a:r>
                <a:rPr lang="en-US" sz="900">
                  <a:latin typeface="Arial" panose="020B0604020202020204" pitchFamily="34" charset="0"/>
                  <a:ea typeface="微软雅黑" panose="020B0503020204020204" pitchFamily="34" charset="-122"/>
                </a:rPr>
                <a:t>distributed storage</a:t>
              </a:r>
            </a:p>
          </p:txBody>
        </p:sp>
        <p:sp>
          <p:nvSpPr>
            <p:cNvPr id="286" name="TextBox 1"/>
            <p:cNvSpPr txBox="1"/>
            <p:nvPr/>
          </p:nvSpPr>
          <p:spPr>
            <a:xfrm>
              <a:off x="3673965" y="1795593"/>
              <a:ext cx="1341018" cy="330659"/>
            </a:xfrm>
            <a:prstGeom prst="rect">
              <a:avLst/>
            </a:prstGeom>
            <a:noFill/>
          </p:spPr>
          <p:txBody>
            <a:bodyPr wrap="none" lIns="0" tIns="0" rIns="0" bIns="0" rtlCol="0">
              <a:noAutofit/>
            </a:bodyPr>
            <a:lstStyle/>
            <a:p>
              <a:pPr defTabSz="1218784" fontAlgn="ctr">
                <a:lnSpc>
                  <a:spcPts val="1799"/>
                </a:lnSpc>
                <a:tabLst>
                  <a:tab pos="1789984" algn="l"/>
                </a:tabLst>
                <a:defRPr/>
              </a:pPr>
              <a:r>
                <a:rPr lang="en-US" sz="900">
                  <a:solidFill>
                    <a:srgbClr val="FFFFFF"/>
                  </a:solidFill>
                  <a:latin typeface="Arial" panose="020B0604020202020204" pitchFamily="34" charset="0"/>
                  <a:ea typeface="微软雅黑" panose="020B0503020204020204" pitchFamily="34" charset="-122"/>
                  <a:cs typeface="微软雅黑" pitchFamily="18" charset="0"/>
                </a:rPr>
                <a:t>Cloud application</a:t>
              </a:r>
            </a:p>
          </p:txBody>
        </p:sp>
        <p:grpSp>
          <p:nvGrpSpPr>
            <p:cNvPr id="287" name="组合 286"/>
            <p:cNvGrpSpPr/>
            <p:nvPr/>
          </p:nvGrpSpPr>
          <p:grpSpPr>
            <a:xfrm>
              <a:off x="800919" y="2155078"/>
              <a:ext cx="2063902" cy="333624"/>
              <a:chOff x="931483" y="2139951"/>
              <a:chExt cx="2063902" cy="333624"/>
            </a:xfrm>
          </p:grpSpPr>
          <p:pic>
            <p:nvPicPr>
              <p:cNvPr id="337" name="Picture 5" descr="D:\素材\LOGO\开源LOGO\1443858352767675.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478508" y="2178193"/>
                <a:ext cx="450137" cy="257141"/>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3" descr="D:\素材\LOGO\开源LOGO\vmwar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931483" y="2139951"/>
                <a:ext cx="396486" cy="333624"/>
              </a:xfrm>
              <a:prstGeom prst="rect">
                <a:avLst/>
              </a:prstGeom>
              <a:noFill/>
              <a:extLst>
                <a:ext uri="{909E8E84-426E-40DD-AFC4-6F175D3DCCD1}">
                  <a14:hiddenFill xmlns:a14="http://schemas.microsoft.com/office/drawing/2010/main">
                    <a:solidFill>
                      <a:srgbClr val="FFFFFF"/>
                    </a:solidFill>
                  </a14:hiddenFill>
                </a:ext>
              </a:extLst>
            </p:spPr>
          </p:pic>
          <p:grpSp>
            <p:nvGrpSpPr>
              <p:cNvPr id="339" name="组合 338"/>
              <p:cNvGrpSpPr/>
              <p:nvPr/>
            </p:nvGrpSpPr>
            <p:grpSpPr>
              <a:xfrm>
                <a:off x="2079185" y="2241520"/>
                <a:ext cx="916200" cy="130486"/>
                <a:chOff x="2643188" y="1355725"/>
                <a:chExt cx="1355726" cy="168275"/>
              </a:xfrm>
            </p:grpSpPr>
            <p:sp>
              <p:nvSpPr>
                <p:cNvPr id="340" name="Freeform 87"/>
                <p:cNvSpPr>
                  <a:spLocks noEditPoints="1"/>
                </p:cNvSpPr>
                <p:nvPr/>
              </p:nvSpPr>
              <p:spPr bwMode="auto">
                <a:xfrm>
                  <a:off x="2643188" y="1355725"/>
                  <a:ext cx="1308100" cy="168275"/>
                </a:xfrm>
                <a:custGeom>
                  <a:avLst/>
                  <a:gdLst>
                    <a:gd name="T0" fmla="*/ 174 w 349"/>
                    <a:gd name="T1" fmla="*/ 29 h 45"/>
                    <a:gd name="T2" fmla="*/ 139 w 349"/>
                    <a:gd name="T3" fmla="*/ 45 h 45"/>
                    <a:gd name="T4" fmla="*/ 156 w 349"/>
                    <a:gd name="T5" fmla="*/ 2 h 45"/>
                    <a:gd name="T6" fmla="*/ 167 w 349"/>
                    <a:gd name="T7" fmla="*/ 2 h 45"/>
                    <a:gd name="T8" fmla="*/ 184 w 349"/>
                    <a:gd name="T9" fmla="*/ 45 h 45"/>
                    <a:gd name="T10" fmla="*/ 156 w 349"/>
                    <a:gd name="T11" fmla="*/ 37 h 45"/>
                    <a:gd name="T12" fmla="*/ 256 w 349"/>
                    <a:gd name="T13" fmla="*/ 37 h 45"/>
                    <a:gd name="T14" fmla="*/ 248 w 349"/>
                    <a:gd name="T15" fmla="*/ 0 h 45"/>
                    <a:gd name="T16" fmla="*/ 249 w 349"/>
                    <a:gd name="T17" fmla="*/ 44 h 45"/>
                    <a:gd name="T18" fmla="*/ 292 w 349"/>
                    <a:gd name="T19" fmla="*/ 45 h 45"/>
                    <a:gd name="T20" fmla="*/ 256 w 349"/>
                    <a:gd name="T21" fmla="*/ 37 h 45"/>
                    <a:gd name="T22" fmla="*/ 129 w 349"/>
                    <a:gd name="T23" fmla="*/ 15 h 45"/>
                    <a:gd name="T24" fmla="*/ 76 w 349"/>
                    <a:gd name="T25" fmla="*/ 0 h 45"/>
                    <a:gd name="T26" fmla="*/ 84 w 349"/>
                    <a:gd name="T27" fmla="*/ 45 h 45"/>
                    <a:gd name="T28" fmla="*/ 113 w 349"/>
                    <a:gd name="T29" fmla="*/ 8 h 45"/>
                    <a:gd name="T30" fmla="*/ 113 w 349"/>
                    <a:gd name="T31" fmla="*/ 23 h 45"/>
                    <a:gd name="T32" fmla="*/ 114 w 349"/>
                    <a:gd name="T33" fmla="*/ 45 h 45"/>
                    <a:gd name="T34" fmla="*/ 110 w 349"/>
                    <a:gd name="T35" fmla="*/ 30 h 45"/>
                    <a:gd name="T36" fmla="*/ 23 w 349"/>
                    <a:gd name="T37" fmla="*/ 45 h 45"/>
                    <a:gd name="T38" fmla="*/ 23 w 349"/>
                    <a:gd name="T39" fmla="*/ 0 h 45"/>
                    <a:gd name="T40" fmla="*/ 71 w 349"/>
                    <a:gd name="T41" fmla="*/ 23 h 45"/>
                    <a:gd name="T42" fmla="*/ 23 w 349"/>
                    <a:gd name="T43" fmla="*/ 45 h 45"/>
                    <a:gd name="T44" fmla="*/ 63 w 349"/>
                    <a:gd name="T45" fmla="*/ 23 h 45"/>
                    <a:gd name="T46" fmla="*/ 23 w 349"/>
                    <a:gd name="T47" fmla="*/ 8 h 45"/>
                    <a:gd name="T48" fmla="*/ 23 w 349"/>
                    <a:gd name="T49" fmla="*/ 37 h 45"/>
                    <a:gd name="T50" fmla="*/ 212 w 349"/>
                    <a:gd name="T51" fmla="*/ 45 h 45"/>
                    <a:gd name="T52" fmla="*/ 212 w 349"/>
                    <a:gd name="T53" fmla="*/ 0 h 45"/>
                    <a:gd name="T54" fmla="*/ 238 w 349"/>
                    <a:gd name="T55" fmla="*/ 8 h 45"/>
                    <a:gd name="T56" fmla="*/ 198 w 349"/>
                    <a:gd name="T57" fmla="*/ 23 h 45"/>
                    <a:gd name="T58" fmla="*/ 244 w 349"/>
                    <a:gd name="T59" fmla="*/ 37 h 45"/>
                    <a:gd name="T60" fmla="*/ 212 w 349"/>
                    <a:gd name="T61" fmla="*/ 45 h 45"/>
                    <a:gd name="T62" fmla="*/ 304 w 349"/>
                    <a:gd name="T63" fmla="*/ 27 h 45"/>
                    <a:gd name="T64" fmla="*/ 346 w 349"/>
                    <a:gd name="T65" fmla="*/ 19 h 45"/>
                    <a:gd name="T66" fmla="*/ 318 w 349"/>
                    <a:gd name="T67" fmla="*/ 8 h 45"/>
                    <a:gd name="T68" fmla="*/ 348 w 349"/>
                    <a:gd name="T69" fmla="*/ 0 h 45"/>
                    <a:gd name="T70" fmla="*/ 295 w 349"/>
                    <a:gd name="T71" fmla="*/ 23 h 45"/>
                    <a:gd name="T72" fmla="*/ 344 w 349"/>
                    <a:gd name="T73" fmla="*/ 45 h 45"/>
                    <a:gd name="T74" fmla="*/ 318 w 349"/>
                    <a:gd name="T75"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45">
                      <a:moveTo>
                        <a:pt x="151" y="29"/>
                      </a:moveTo>
                      <a:cubicBezTo>
                        <a:pt x="174" y="29"/>
                        <a:pt x="174" y="29"/>
                        <a:pt x="174" y="29"/>
                      </a:cubicBezTo>
                      <a:cubicBezTo>
                        <a:pt x="162" y="10"/>
                        <a:pt x="162" y="10"/>
                        <a:pt x="162" y="10"/>
                      </a:cubicBezTo>
                      <a:cubicBezTo>
                        <a:pt x="139" y="45"/>
                        <a:pt x="139" y="45"/>
                        <a:pt x="139" y="45"/>
                      </a:cubicBezTo>
                      <a:cubicBezTo>
                        <a:pt x="129" y="45"/>
                        <a:pt x="129" y="45"/>
                        <a:pt x="129" y="45"/>
                      </a:cubicBezTo>
                      <a:cubicBezTo>
                        <a:pt x="156" y="2"/>
                        <a:pt x="156" y="2"/>
                        <a:pt x="156" y="2"/>
                      </a:cubicBezTo>
                      <a:cubicBezTo>
                        <a:pt x="157" y="1"/>
                        <a:pt x="159" y="0"/>
                        <a:pt x="162" y="0"/>
                      </a:cubicBezTo>
                      <a:cubicBezTo>
                        <a:pt x="164" y="0"/>
                        <a:pt x="166" y="1"/>
                        <a:pt x="167" y="2"/>
                      </a:cubicBezTo>
                      <a:cubicBezTo>
                        <a:pt x="194" y="45"/>
                        <a:pt x="194" y="45"/>
                        <a:pt x="194" y="45"/>
                      </a:cubicBezTo>
                      <a:cubicBezTo>
                        <a:pt x="184" y="45"/>
                        <a:pt x="184" y="45"/>
                        <a:pt x="184" y="45"/>
                      </a:cubicBezTo>
                      <a:cubicBezTo>
                        <a:pt x="179" y="37"/>
                        <a:pt x="179" y="37"/>
                        <a:pt x="179" y="37"/>
                      </a:cubicBezTo>
                      <a:cubicBezTo>
                        <a:pt x="156" y="37"/>
                        <a:pt x="156" y="37"/>
                        <a:pt x="156" y="37"/>
                      </a:cubicBezTo>
                      <a:cubicBezTo>
                        <a:pt x="151" y="29"/>
                        <a:pt x="151" y="29"/>
                        <a:pt x="151" y="29"/>
                      </a:cubicBezTo>
                      <a:close/>
                      <a:moveTo>
                        <a:pt x="256" y="37"/>
                      </a:moveTo>
                      <a:cubicBezTo>
                        <a:pt x="256" y="0"/>
                        <a:pt x="256" y="0"/>
                        <a:pt x="256" y="0"/>
                      </a:cubicBezTo>
                      <a:cubicBezTo>
                        <a:pt x="248" y="0"/>
                        <a:pt x="248" y="0"/>
                        <a:pt x="248" y="0"/>
                      </a:cubicBezTo>
                      <a:cubicBezTo>
                        <a:pt x="248" y="41"/>
                        <a:pt x="248" y="41"/>
                        <a:pt x="248" y="41"/>
                      </a:cubicBezTo>
                      <a:cubicBezTo>
                        <a:pt x="248" y="42"/>
                        <a:pt x="248" y="43"/>
                        <a:pt x="249" y="44"/>
                      </a:cubicBezTo>
                      <a:cubicBezTo>
                        <a:pt x="250" y="45"/>
                        <a:pt x="251" y="45"/>
                        <a:pt x="252" y="45"/>
                      </a:cubicBezTo>
                      <a:cubicBezTo>
                        <a:pt x="292" y="45"/>
                        <a:pt x="292" y="45"/>
                        <a:pt x="292" y="45"/>
                      </a:cubicBezTo>
                      <a:cubicBezTo>
                        <a:pt x="297" y="37"/>
                        <a:pt x="297" y="37"/>
                        <a:pt x="297" y="37"/>
                      </a:cubicBezTo>
                      <a:cubicBezTo>
                        <a:pt x="256" y="37"/>
                        <a:pt x="256" y="37"/>
                        <a:pt x="256" y="37"/>
                      </a:cubicBezTo>
                      <a:close/>
                      <a:moveTo>
                        <a:pt x="114" y="30"/>
                      </a:moveTo>
                      <a:cubicBezTo>
                        <a:pt x="122" y="30"/>
                        <a:pt x="129" y="24"/>
                        <a:pt x="129" y="15"/>
                      </a:cubicBezTo>
                      <a:cubicBezTo>
                        <a:pt x="129" y="7"/>
                        <a:pt x="122" y="0"/>
                        <a:pt x="114" y="0"/>
                      </a:cubicBezTo>
                      <a:cubicBezTo>
                        <a:pt x="76" y="0"/>
                        <a:pt x="76" y="0"/>
                        <a:pt x="76" y="0"/>
                      </a:cubicBezTo>
                      <a:cubicBezTo>
                        <a:pt x="76" y="45"/>
                        <a:pt x="76" y="45"/>
                        <a:pt x="76" y="45"/>
                      </a:cubicBezTo>
                      <a:cubicBezTo>
                        <a:pt x="84" y="45"/>
                        <a:pt x="84" y="45"/>
                        <a:pt x="84" y="45"/>
                      </a:cubicBezTo>
                      <a:cubicBezTo>
                        <a:pt x="84" y="8"/>
                        <a:pt x="84" y="8"/>
                        <a:pt x="84" y="8"/>
                      </a:cubicBezTo>
                      <a:cubicBezTo>
                        <a:pt x="113" y="8"/>
                        <a:pt x="113" y="8"/>
                        <a:pt x="113" y="8"/>
                      </a:cubicBezTo>
                      <a:cubicBezTo>
                        <a:pt x="117" y="8"/>
                        <a:pt x="120" y="11"/>
                        <a:pt x="120" y="15"/>
                      </a:cubicBezTo>
                      <a:cubicBezTo>
                        <a:pt x="120" y="19"/>
                        <a:pt x="117" y="23"/>
                        <a:pt x="113" y="23"/>
                      </a:cubicBezTo>
                      <a:cubicBezTo>
                        <a:pt x="89" y="23"/>
                        <a:pt x="89" y="23"/>
                        <a:pt x="89" y="23"/>
                      </a:cubicBezTo>
                      <a:cubicBezTo>
                        <a:pt x="114" y="45"/>
                        <a:pt x="114" y="45"/>
                        <a:pt x="114" y="45"/>
                      </a:cubicBezTo>
                      <a:cubicBezTo>
                        <a:pt x="127" y="45"/>
                        <a:pt x="127" y="45"/>
                        <a:pt x="127" y="45"/>
                      </a:cubicBezTo>
                      <a:cubicBezTo>
                        <a:pt x="110" y="30"/>
                        <a:pt x="110" y="30"/>
                        <a:pt x="110" y="30"/>
                      </a:cubicBezTo>
                      <a:cubicBezTo>
                        <a:pt x="114" y="30"/>
                        <a:pt x="114" y="30"/>
                        <a:pt x="114" y="30"/>
                      </a:cubicBezTo>
                      <a:close/>
                      <a:moveTo>
                        <a:pt x="23" y="45"/>
                      </a:moveTo>
                      <a:cubicBezTo>
                        <a:pt x="10" y="45"/>
                        <a:pt x="0" y="35"/>
                        <a:pt x="0" y="23"/>
                      </a:cubicBezTo>
                      <a:cubicBezTo>
                        <a:pt x="0" y="10"/>
                        <a:pt x="10" y="0"/>
                        <a:pt x="23" y="0"/>
                      </a:cubicBezTo>
                      <a:cubicBezTo>
                        <a:pt x="49" y="0"/>
                        <a:pt x="49" y="0"/>
                        <a:pt x="49" y="0"/>
                      </a:cubicBezTo>
                      <a:cubicBezTo>
                        <a:pt x="61" y="0"/>
                        <a:pt x="71" y="10"/>
                        <a:pt x="71" y="23"/>
                      </a:cubicBezTo>
                      <a:cubicBezTo>
                        <a:pt x="71" y="35"/>
                        <a:pt x="61" y="45"/>
                        <a:pt x="49" y="45"/>
                      </a:cubicBezTo>
                      <a:cubicBezTo>
                        <a:pt x="23" y="45"/>
                        <a:pt x="23" y="45"/>
                        <a:pt x="23" y="45"/>
                      </a:cubicBezTo>
                      <a:close/>
                      <a:moveTo>
                        <a:pt x="48" y="37"/>
                      </a:moveTo>
                      <a:cubicBezTo>
                        <a:pt x="56" y="37"/>
                        <a:pt x="63" y="31"/>
                        <a:pt x="63" y="23"/>
                      </a:cubicBezTo>
                      <a:cubicBezTo>
                        <a:pt x="63" y="15"/>
                        <a:pt x="56" y="8"/>
                        <a:pt x="48" y="8"/>
                      </a:cubicBezTo>
                      <a:cubicBezTo>
                        <a:pt x="23" y="8"/>
                        <a:pt x="23" y="8"/>
                        <a:pt x="23" y="8"/>
                      </a:cubicBezTo>
                      <a:cubicBezTo>
                        <a:pt x="15" y="8"/>
                        <a:pt x="9" y="15"/>
                        <a:pt x="9" y="23"/>
                      </a:cubicBezTo>
                      <a:cubicBezTo>
                        <a:pt x="9" y="31"/>
                        <a:pt x="15" y="37"/>
                        <a:pt x="23" y="37"/>
                      </a:cubicBezTo>
                      <a:cubicBezTo>
                        <a:pt x="48" y="37"/>
                        <a:pt x="48" y="37"/>
                        <a:pt x="48" y="37"/>
                      </a:cubicBezTo>
                      <a:close/>
                      <a:moveTo>
                        <a:pt x="212" y="45"/>
                      </a:moveTo>
                      <a:cubicBezTo>
                        <a:pt x="200" y="45"/>
                        <a:pt x="190" y="35"/>
                        <a:pt x="190" y="23"/>
                      </a:cubicBezTo>
                      <a:cubicBezTo>
                        <a:pt x="190" y="10"/>
                        <a:pt x="200" y="0"/>
                        <a:pt x="212" y="0"/>
                      </a:cubicBezTo>
                      <a:cubicBezTo>
                        <a:pt x="243" y="0"/>
                        <a:pt x="243" y="0"/>
                        <a:pt x="243" y="0"/>
                      </a:cubicBezTo>
                      <a:cubicBezTo>
                        <a:pt x="238" y="8"/>
                        <a:pt x="238" y="8"/>
                        <a:pt x="238" y="8"/>
                      </a:cubicBezTo>
                      <a:cubicBezTo>
                        <a:pt x="213" y="8"/>
                        <a:pt x="213" y="8"/>
                        <a:pt x="213" y="8"/>
                      </a:cubicBezTo>
                      <a:cubicBezTo>
                        <a:pt x="205" y="8"/>
                        <a:pt x="198" y="15"/>
                        <a:pt x="198" y="23"/>
                      </a:cubicBezTo>
                      <a:cubicBezTo>
                        <a:pt x="198" y="31"/>
                        <a:pt x="205" y="37"/>
                        <a:pt x="213" y="37"/>
                      </a:cubicBezTo>
                      <a:cubicBezTo>
                        <a:pt x="244" y="37"/>
                        <a:pt x="244" y="37"/>
                        <a:pt x="244" y="37"/>
                      </a:cubicBezTo>
                      <a:cubicBezTo>
                        <a:pt x="239" y="45"/>
                        <a:pt x="239" y="45"/>
                        <a:pt x="239" y="45"/>
                      </a:cubicBezTo>
                      <a:cubicBezTo>
                        <a:pt x="212" y="45"/>
                        <a:pt x="212" y="45"/>
                        <a:pt x="212" y="45"/>
                      </a:cubicBezTo>
                      <a:close/>
                      <a:moveTo>
                        <a:pt x="318" y="37"/>
                      </a:moveTo>
                      <a:cubicBezTo>
                        <a:pt x="311" y="37"/>
                        <a:pt x="306" y="33"/>
                        <a:pt x="304" y="27"/>
                      </a:cubicBezTo>
                      <a:cubicBezTo>
                        <a:pt x="341" y="27"/>
                        <a:pt x="341" y="27"/>
                        <a:pt x="341" y="27"/>
                      </a:cubicBezTo>
                      <a:cubicBezTo>
                        <a:pt x="346" y="19"/>
                        <a:pt x="346" y="19"/>
                        <a:pt x="346" y="19"/>
                      </a:cubicBezTo>
                      <a:cubicBezTo>
                        <a:pt x="304" y="19"/>
                        <a:pt x="304" y="19"/>
                        <a:pt x="304" y="19"/>
                      </a:cubicBezTo>
                      <a:cubicBezTo>
                        <a:pt x="305" y="13"/>
                        <a:pt x="311" y="8"/>
                        <a:pt x="318" y="8"/>
                      </a:cubicBezTo>
                      <a:cubicBezTo>
                        <a:pt x="343" y="8"/>
                        <a:pt x="343" y="8"/>
                        <a:pt x="343" y="8"/>
                      </a:cubicBezTo>
                      <a:cubicBezTo>
                        <a:pt x="348" y="0"/>
                        <a:pt x="348" y="0"/>
                        <a:pt x="348" y="0"/>
                      </a:cubicBezTo>
                      <a:cubicBezTo>
                        <a:pt x="317" y="0"/>
                        <a:pt x="317" y="0"/>
                        <a:pt x="317" y="0"/>
                      </a:cubicBezTo>
                      <a:cubicBezTo>
                        <a:pt x="305" y="0"/>
                        <a:pt x="295" y="10"/>
                        <a:pt x="295" y="23"/>
                      </a:cubicBezTo>
                      <a:cubicBezTo>
                        <a:pt x="295" y="35"/>
                        <a:pt x="305" y="45"/>
                        <a:pt x="317" y="45"/>
                      </a:cubicBezTo>
                      <a:cubicBezTo>
                        <a:pt x="344" y="45"/>
                        <a:pt x="344" y="45"/>
                        <a:pt x="344" y="45"/>
                      </a:cubicBezTo>
                      <a:cubicBezTo>
                        <a:pt x="349" y="37"/>
                        <a:pt x="349" y="37"/>
                        <a:pt x="349" y="37"/>
                      </a:cubicBezTo>
                      <a:cubicBezTo>
                        <a:pt x="318" y="37"/>
                        <a:pt x="318" y="37"/>
                        <a:pt x="318" y="3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41" name="Freeform 88"/>
                <p:cNvSpPr>
                  <a:spLocks noEditPoints="1"/>
                </p:cNvSpPr>
                <p:nvPr/>
              </p:nvSpPr>
              <p:spPr bwMode="auto">
                <a:xfrm>
                  <a:off x="3962401" y="1355725"/>
                  <a:ext cx="36513" cy="38100"/>
                </a:xfrm>
                <a:custGeom>
                  <a:avLst/>
                  <a:gdLst>
                    <a:gd name="T0" fmla="*/ 1 w 10"/>
                    <a:gd name="T1" fmla="*/ 5 h 10"/>
                    <a:gd name="T2" fmla="*/ 5 w 10"/>
                    <a:gd name="T3" fmla="*/ 1 h 10"/>
                    <a:gd name="T4" fmla="*/ 9 w 10"/>
                    <a:gd name="T5" fmla="*/ 5 h 10"/>
                    <a:gd name="T6" fmla="*/ 5 w 10"/>
                    <a:gd name="T7" fmla="*/ 9 h 10"/>
                    <a:gd name="T8" fmla="*/ 1 w 10"/>
                    <a:gd name="T9" fmla="*/ 5 h 10"/>
                    <a:gd name="T10" fmla="*/ 5 w 10"/>
                    <a:gd name="T11" fmla="*/ 10 h 10"/>
                    <a:gd name="T12" fmla="*/ 10 w 10"/>
                    <a:gd name="T13" fmla="*/ 5 h 10"/>
                    <a:gd name="T14" fmla="*/ 5 w 10"/>
                    <a:gd name="T15" fmla="*/ 0 h 10"/>
                    <a:gd name="T16" fmla="*/ 0 w 10"/>
                    <a:gd name="T17" fmla="*/ 5 h 10"/>
                    <a:gd name="T18" fmla="*/ 5 w 10"/>
                    <a:gd name="T19" fmla="*/ 10 h 10"/>
                    <a:gd name="T20" fmla="*/ 4 w 10"/>
                    <a:gd name="T21" fmla="*/ 2 h 10"/>
                    <a:gd name="T22" fmla="*/ 6 w 10"/>
                    <a:gd name="T23" fmla="*/ 2 h 10"/>
                    <a:gd name="T24" fmla="*/ 7 w 10"/>
                    <a:gd name="T25" fmla="*/ 4 h 10"/>
                    <a:gd name="T26" fmla="*/ 7 w 10"/>
                    <a:gd name="T27" fmla="*/ 4 h 10"/>
                    <a:gd name="T28" fmla="*/ 6 w 10"/>
                    <a:gd name="T29" fmla="*/ 5 h 10"/>
                    <a:gd name="T30" fmla="*/ 6 w 10"/>
                    <a:gd name="T31" fmla="*/ 5 h 10"/>
                    <a:gd name="T32" fmla="*/ 7 w 10"/>
                    <a:gd name="T33" fmla="*/ 8 h 10"/>
                    <a:gd name="T34" fmla="*/ 6 w 10"/>
                    <a:gd name="T35" fmla="*/ 8 h 10"/>
                    <a:gd name="T36" fmla="*/ 5 w 10"/>
                    <a:gd name="T37" fmla="*/ 5 h 10"/>
                    <a:gd name="T38" fmla="*/ 4 w 10"/>
                    <a:gd name="T39" fmla="*/ 5 h 10"/>
                    <a:gd name="T40" fmla="*/ 4 w 10"/>
                    <a:gd name="T41" fmla="*/ 8 h 10"/>
                    <a:gd name="T42" fmla="*/ 3 w 10"/>
                    <a:gd name="T43" fmla="*/ 8 h 10"/>
                    <a:gd name="T44" fmla="*/ 3 w 10"/>
                    <a:gd name="T45" fmla="*/ 2 h 10"/>
                    <a:gd name="T46" fmla="*/ 4 w 10"/>
                    <a:gd name="T47" fmla="*/ 2 h 10"/>
                    <a:gd name="T48" fmla="*/ 5 w 10"/>
                    <a:gd name="T49" fmla="*/ 4 h 10"/>
                    <a:gd name="T50" fmla="*/ 6 w 10"/>
                    <a:gd name="T51" fmla="*/ 4 h 10"/>
                    <a:gd name="T52" fmla="*/ 6 w 10"/>
                    <a:gd name="T53" fmla="*/ 4 h 10"/>
                    <a:gd name="T54" fmla="*/ 5 w 10"/>
                    <a:gd name="T55" fmla="*/ 3 h 10"/>
                    <a:gd name="T56" fmla="*/ 4 w 10"/>
                    <a:gd name="T57" fmla="*/ 3 h 10"/>
                    <a:gd name="T58" fmla="*/ 4 w 10"/>
                    <a:gd name="T59" fmla="*/ 3 h 10"/>
                    <a:gd name="T60" fmla="*/ 4 w 10"/>
                    <a:gd name="T61" fmla="*/ 4 h 10"/>
                    <a:gd name="T62" fmla="*/ 5 w 10"/>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10">
                      <a:moveTo>
                        <a:pt x="1" y="5"/>
                      </a:moveTo>
                      <a:cubicBezTo>
                        <a:pt x="1" y="3"/>
                        <a:pt x="3" y="1"/>
                        <a:pt x="5" y="1"/>
                      </a:cubicBezTo>
                      <a:cubicBezTo>
                        <a:pt x="7" y="1"/>
                        <a:pt x="9" y="3"/>
                        <a:pt x="9" y="5"/>
                      </a:cubicBezTo>
                      <a:cubicBezTo>
                        <a:pt x="9" y="7"/>
                        <a:pt x="7" y="9"/>
                        <a:pt x="5" y="9"/>
                      </a:cubicBezTo>
                      <a:cubicBezTo>
                        <a:pt x="3" y="9"/>
                        <a:pt x="1" y="7"/>
                        <a:pt x="1" y="5"/>
                      </a:cubicBezTo>
                      <a:close/>
                      <a:moveTo>
                        <a:pt x="5" y="10"/>
                      </a:moveTo>
                      <a:cubicBezTo>
                        <a:pt x="8" y="10"/>
                        <a:pt x="10" y="8"/>
                        <a:pt x="10" y="5"/>
                      </a:cubicBezTo>
                      <a:cubicBezTo>
                        <a:pt x="10" y="2"/>
                        <a:pt x="8" y="0"/>
                        <a:pt x="5" y="0"/>
                      </a:cubicBezTo>
                      <a:cubicBezTo>
                        <a:pt x="2" y="0"/>
                        <a:pt x="0" y="2"/>
                        <a:pt x="0" y="5"/>
                      </a:cubicBezTo>
                      <a:cubicBezTo>
                        <a:pt x="0" y="8"/>
                        <a:pt x="2" y="10"/>
                        <a:pt x="5" y="10"/>
                      </a:cubicBezTo>
                      <a:close/>
                      <a:moveTo>
                        <a:pt x="4" y="2"/>
                      </a:moveTo>
                      <a:cubicBezTo>
                        <a:pt x="5" y="2"/>
                        <a:pt x="5" y="2"/>
                        <a:pt x="6" y="2"/>
                      </a:cubicBezTo>
                      <a:cubicBezTo>
                        <a:pt x="7" y="2"/>
                        <a:pt x="7" y="3"/>
                        <a:pt x="7" y="4"/>
                      </a:cubicBezTo>
                      <a:cubicBezTo>
                        <a:pt x="7" y="4"/>
                        <a:pt x="7" y="4"/>
                        <a:pt x="7" y="4"/>
                      </a:cubicBezTo>
                      <a:cubicBezTo>
                        <a:pt x="7" y="4"/>
                        <a:pt x="7" y="5"/>
                        <a:pt x="6" y="5"/>
                      </a:cubicBezTo>
                      <a:cubicBezTo>
                        <a:pt x="6" y="5"/>
                        <a:pt x="6" y="5"/>
                        <a:pt x="6" y="5"/>
                      </a:cubicBezTo>
                      <a:cubicBezTo>
                        <a:pt x="7" y="8"/>
                        <a:pt x="7" y="8"/>
                        <a:pt x="7" y="8"/>
                      </a:cubicBezTo>
                      <a:cubicBezTo>
                        <a:pt x="6" y="8"/>
                        <a:pt x="6" y="8"/>
                        <a:pt x="6" y="8"/>
                      </a:cubicBezTo>
                      <a:cubicBezTo>
                        <a:pt x="5" y="5"/>
                        <a:pt x="5" y="5"/>
                        <a:pt x="5" y="5"/>
                      </a:cubicBezTo>
                      <a:cubicBezTo>
                        <a:pt x="4" y="5"/>
                        <a:pt x="4" y="5"/>
                        <a:pt x="4" y="5"/>
                      </a:cubicBezTo>
                      <a:cubicBezTo>
                        <a:pt x="4" y="8"/>
                        <a:pt x="4" y="8"/>
                        <a:pt x="4" y="8"/>
                      </a:cubicBezTo>
                      <a:cubicBezTo>
                        <a:pt x="3" y="8"/>
                        <a:pt x="3" y="8"/>
                        <a:pt x="3" y="8"/>
                      </a:cubicBezTo>
                      <a:cubicBezTo>
                        <a:pt x="3" y="2"/>
                        <a:pt x="3" y="2"/>
                        <a:pt x="3" y="2"/>
                      </a:cubicBezTo>
                      <a:cubicBezTo>
                        <a:pt x="4" y="2"/>
                        <a:pt x="4" y="2"/>
                        <a:pt x="4" y="2"/>
                      </a:cubicBezTo>
                      <a:close/>
                      <a:moveTo>
                        <a:pt x="5" y="4"/>
                      </a:moveTo>
                      <a:cubicBezTo>
                        <a:pt x="5" y="4"/>
                        <a:pt x="5" y="4"/>
                        <a:pt x="6" y="4"/>
                      </a:cubicBezTo>
                      <a:cubicBezTo>
                        <a:pt x="6" y="4"/>
                        <a:pt x="6" y="4"/>
                        <a:pt x="6" y="4"/>
                      </a:cubicBezTo>
                      <a:cubicBezTo>
                        <a:pt x="6" y="3"/>
                        <a:pt x="6" y="3"/>
                        <a:pt x="5" y="3"/>
                      </a:cubicBezTo>
                      <a:cubicBezTo>
                        <a:pt x="5" y="3"/>
                        <a:pt x="5" y="3"/>
                        <a:pt x="4" y="3"/>
                      </a:cubicBezTo>
                      <a:cubicBezTo>
                        <a:pt x="4" y="3"/>
                        <a:pt x="4" y="3"/>
                        <a:pt x="4" y="3"/>
                      </a:cubicBezTo>
                      <a:cubicBezTo>
                        <a:pt x="4" y="4"/>
                        <a:pt x="4" y="4"/>
                        <a:pt x="4" y="4"/>
                      </a:cubicBezTo>
                      <a:cubicBezTo>
                        <a:pt x="5" y="4"/>
                        <a:pt x="5" y="4"/>
                        <a:pt x="5" y="4"/>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grpSp>
        </p:grpSp>
        <p:pic>
          <p:nvPicPr>
            <p:cNvPr id="288" name="Picture 93" descr="C:\Users\Meiling\Desktop\未标题-3.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719777" y="3571566"/>
              <a:ext cx="233372" cy="406029"/>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94" descr="C:\Users\Meiling\Desktop\未标题-4.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417248" y="3632090"/>
              <a:ext cx="352028" cy="28498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95" descr="C:\Users\Meiling\Desktop\未标题-1.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255306" y="3577100"/>
              <a:ext cx="680775" cy="394961"/>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96" descr="C:\Users\Meiling\Desktop\未标题-2.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35359" y="3655216"/>
              <a:ext cx="488613" cy="238729"/>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95" descr="C:\Users\Meiling\Desktop\未标题-1.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012104" y="3577100"/>
              <a:ext cx="680775" cy="394961"/>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95" descr="C:\Users\Meiling\Desktop\未标题-1.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768839" y="3577100"/>
              <a:ext cx="680775" cy="394961"/>
            </a:xfrm>
            <a:prstGeom prst="rect">
              <a:avLst/>
            </a:prstGeom>
            <a:noFill/>
            <a:extLst>
              <a:ext uri="{909E8E84-426E-40DD-AFC4-6F175D3DCCD1}">
                <a14:hiddenFill xmlns:a14="http://schemas.microsoft.com/office/drawing/2010/main">
                  <a:solidFill>
                    <a:srgbClr val="FFFFFF"/>
                  </a:solidFill>
                </a14:hiddenFill>
              </a:ext>
            </a:extLst>
          </p:spPr>
        </p:pic>
        <p:sp>
          <p:nvSpPr>
            <p:cNvPr id="294" name="Line 101"/>
            <p:cNvSpPr>
              <a:spLocks noChangeShapeType="1"/>
            </p:cNvSpPr>
            <p:nvPr/>
          </p:nvSpPr>
          <p:spPr bwMode="auto">
            <a:xfrm>
              <a:off x="1494521" y="2488702"/>
              <a:ext cx="329024" cy="1082864"/>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295" name="Line 103"/>
            <p:cNvSpPr>
              <a:spLocks noChangeShapeType="1"/>
            </p:cNvSpPr>
            <p:nvPr/>
          </p:nvSpPr>
          <p:spPr bwMode="auto">
            <a:xfrm flipH="1">
              <a:off x="1073033" y="2498050"/>
              <a:ext cx="421488" cy="1112482"/>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296" name="Line 105"/>
            <p:cNvSpPr>
              <a:spLocks noChangeShapeType="1"/>
            </p:cNvSpPr>
            <p:nvPr/>
          </p:nvSpPr>
          <p:spPr bwMode="auto">
            <a:xfrm>
              <a:off x="1494520" y="2498050"/>
              <a:ext cx="1098741" cy="1112482"/>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297" name="Line 107"/>
            <p:cNvSpPr>
              <a:spLocks noChangeShapeType="1"/>
            </p:cNvSpPr>
            <p:nvPr/>
          </p:nvSpPr>
          <p:spPr bwMode="auto">
            <a:xfrm>
              <a:off x="2425104" y="2468326"/>
              <a:ext cx="168157" cy="1142206"/>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298" name="Line 109"/>
            <p:cNvSpPr>
              <a:spLocks noChangeShapeType="1"/>
            </p:cNvSpPr>
            <p:nvPr/>
          </p:nvSpPr>
          <p:spPr bwMode="auto">
            <a:xfrm>
              <a:off x="999162" y="2498050"/>
              <a:ext cx="61365" cy="1112482"/>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299" name="Line 111"/>
            <p:cNvSpPr>
              <a:spLocks noChangeShapeType="1"/>
            </p:cNvSpPr>
            <p:nvPr/>
          </p:nvSpPr>
          <p:spPr bwMode="auto">
            <a:xfrm>
              <a:off x="999163" y="2498049"/>
              <a:ext cx="1594098" cy="1112481"/>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0" name="Line 113"/>
            <p:cNvSpPr>
              <a:spLocks noChangeShapeType="1"/>
            </p:cNvSpPr>
            <p:nvPr/>
          </p:nvSpPr>
          <p:spPr bwMode="auto">
            <a:xfrm>
              <a:off x="999162" y="2498050"/>
              <a:ext cx="824383" cy="1079050"/>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1" name="Line 115"/>
            <p:cNvSpPr>
              <a:spLocks noChangeShapeType="1"/>
            </p:cNvSpPr>
            <p:nvPr/>
          </p:nvSpPr>
          <p:spPr bwMode="auto">
            <a:xfrm flipH="1">
              <a:off x="1073033" y="2450462"/>
              <a:ext cx="1352071" cy="1160070"/>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2" name="Line 117"/>
            <p:cNvSpPr>
              <a:spLocks noChangeShapeType="1"/>
            </p:cNvSpPr>
            <p:nvPr/>
          </p:nvSpPr>
          <p:spPr bwMode="auto">
            <a:xfrm flipH="1">
              <a:off x="1823546" y="2450462"/>
              <a:ext cx="606830" cy="1112920"/>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3" name="Line 119"/>
            <p:cNvSpPr>
              <a:spLocks noChangeShapeType="1"/>
            </p:cNvSpPr>
            <p:nvPr/>
          </p:nvSpPr>
          <p:spPr bwMode="auto">
            <a:xfrm>
              <a:off x="4351569" y="2531182"/>
              <a:ext cx="0" cy="1040384"/>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4" name="Line 121"/>
            <p:cNvSpPr>
              <a:spLocks noChangeShapeType="1"/>
            </p:cNvSpPr>
            <p:nvPr/>
          </p:nvSpPr>
          <p:spPr bwMode="auto">
            <a:xfrm flipH="1">
              <a:off x="3595693" y="2531182"/>
              <a:ext cx="755877" cy="1045918"/>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5" name="Line 123"/>
            <p:cNvSpPr>
              <a:spLocks noChangeShapeType="1"/>
            </p:cNvSpPr>
            <p:nvPr/>
          </p:nvSpPr>
          <p:spPr bwMode="auto">
            <a:xfrm>
              <a:off x="4351569" y="2531182"/>
              <a:ext cx="740878" cy="1032200"/>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6" name="Line 125"/>
            <p:cNvSpPr>
              <a:spLocks noChangeShapeType="1"/>
            </p:cNvSpPr>
            <p:nvPr/>
          </p:nvSpPr>
          <p:spPr bwMode="auto">
            <a:xfrm>
              <a:off x="5092446" y="2531182"/>
              <a:ext cx="0" cy="1035375"/>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7" name="Line 127"/>
            <p:cNvSpPr>
              <a:spLocks noChangeShapeType="1"/>
            </p:cNvSpPr>
            <p:nvPr/>
          </p:nvSpPr>
          <p:spPr bwMode="auto">
            <a:xfrm flipH="1">
              <a:off x="3595693" y="2531182"/>
              <a:ext cx="15000" cy="1045918"/>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8" name="Line 129"/>
            <p:cNvSpPr>
              <a:spLocks noChangeShapeType="1"/>
            </p:cNvSpPr>
            <p:nvPr/>
          </p:nvSpPr>
          <p:spPr bwMode="auto">
            <a:xfrm>
              <a:off x="3610692" y="2531182"/>
              <a:ext cx="1479909" cy="1032200"/>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09" name="Line 131"/>
            <p:cNvSpPr>
              <a:spLocks noChangeShapeType="1"/>
            </p:cNvSpPr>
            <p:nvPr/>
          </p:nvSpPr>
          <p:spPr bwMode="auto">
            <a:xfrm>
              <a:off x="3610693" y="2531182"/>
              <a:ext cx="741798" cy="1040384"/>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0" name="Line 133"/>
            <p:cNvSpPr>
              <a:spLocks noChangeShapeType="1"/>
            </p:cNvSpPr>
            <p:nvPr/>
          </p:nvSpPr>
          <p:spPr bwMode="auto">
            <a:xfrm flipH="1">
              <a:off x="3603193" y="2531182"/>
              <a:ext cx="1489254" cy="1045918"/>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1" name="Line 135"/>
            <p:cNvSpPr>
              <a:spLocks noChangeShapeType="1"/>
            </p:cNvSpPr>
            <p:nvPr/>
          </p:nvSpPr>
          <p:spPr bwMode="auto">
            <a:xfrm flipH="1">
              <a:off x="4358078" y="2531182"/>
              <a:ext cx="734368" cy="1038429"/>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2" name="Line 137"/>
            <p:cNvSpPr>
              <a:spLocks noChangeShapeType="1"/>
            </p:cNvSpPr>
            <p:nvPr/>
          </p:nvSpPr>
          <p:spPr bwMode="auto">
            <a:xfrm flipH="1">
              <a:off x="1823546" y="2533298"/>
              <a:ext cx="2528024" cy="1033259"/>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3" name="Line 139"/>
            <p:cNvSpPr>
              <a:spLocks noChangeShapeType="1"/>
            </p:cNvSpPr>
            <p:nvPr/>
          </p:nvSpPr>
          <p:spPr bwMode="auto">
            <a:xfrm flipH="1">
              <a:off x="1079665" y="2533298"/>
              <a:ext cx="3271904" cy="1077233"/>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4" name="Line 141"/>
            <p:cNvSpPr>
              <a:spLocks noChangeShapeType="1"/>
            </p:cNvSpPr>
            <p:nvPr/>
          </p:nvSpPr>
          <p:spPr bwMode="auto">
            <a:xfrm flipH="1">
              <a:off x="2593261" y="2533299"/>
              <a:ext cx="1758308" cy="1077231"/>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5" name="Line 143"/>
            <p:cNvSpPr>
              <a:spLocks noChangeShapeType="1"/>
            </p:cNvSpPr>
            <p:nvPr/>
          </p:nvSpPr>
          <p:spPr bwMode="auto">
            <a:xfrm flipH="1">
              <a:off x="2593262" y="2531182"/>
              <a:ext cx="2497340" cy="1079350"/>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6" name="Line 145"/>
            <p:cNvSpPr>
              <a:spLocks noChangeShapeType="1"/>
            </p:cNvSpPr>
            <p:nvPr/>
          </p:nvSpPr>
          <p:spPr bwMode="auto">
            <a:xfrm flipH="1">
              <a:off x="1092409" y="2531182"/>
              <a:ext cx="2518283" cy="1079350"/>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7" name="Line 147"/>
            <p:cNvSpPr>
              <a:spLocks noChangeShapeType="1"/>
            </p:cNvSpPr>
            <p:nvPr/>
          </p:nvSpPr>
          <p:spPr bwMode="auto">
            <a:xfrm flipH="1">
              <a:off x="2593261" y="2531182"/>
              <a:ext cx="1017431" cy="1079348"/>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8" name="Line 149"/>
            <p:cNvSpPr>
              <a:spLocks noChangeShapeType="1"/>
            </p:cNvSpPr>
            <p:nvPr/>
          </p:nvSpPr>
          <p:spPr bwMode="auto">
            <a:xfrm flipH="1">
              <a:off x="1823546" y="2531182"/>
              <a:ext cx="1787147" cy="1040384"/>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19" name="Line 151"/>
            <p:cNvSpPr>
              <a:spLocks noChangeShapeType="1"/>
            </p:cNvSpPr>
            <p:nvPr/>
          </p:nvSpPr>
          <p:spPr bwMode="auto">
            <a:xfrm flipH="1">
              <a:off x="1073033" y="2531182"/>
              <a:ext cx="4017567" cy="1079350"/>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20" name="Line 153"/>
            <p:cNvSpPr>
              <a:spLocks noChangeShapeType="1"/>
            </p:cNvSpPr>
            <p:nvPr/>
          </p:nvSpPr>
          <p:spPr bwMode="auto">
            <a:xfrm flipH="1">
              <a:off x="1823546" y="2531182"/>
              <a:ext cx="3267056" cy="1040384"/>
            </a:xfrm>
            <a:prstGeom prst="line">
              <a:avLst/>
            </a:prstGeom>
            <a:noFill/>
            <a:ln w="12700" cap="flat">
              <a:solidFill>
                <a:srgbClr val="FFFFFF">
                  <a:alpha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21" name="Rectangle 159"/>
            <p:cNvSpPr>
              <a:spLocks noChangeArrowheads="1"/>
            </p:cNvSpPr>
            <p:nvPr/>
          </p:nvSpPr>
          <p:spPr bwMode="auto">
            <a:xfrm>
              <a:off x="662870" y="1887512"/>
              <a:ext cx="2347187" cy="70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22" name="Rectangle 161"/>
            <p:cNvSpPr>
              <a:spLocks noChangeArrowheads="1"/>
            </p:cNvSpPr>
            <p:nvPr/>
          </p:nvSpPr>
          <p:spPr bwMode="auto">
            <a:xfrm>
              <a:off x="3177976" y="1887512"/>
              <a:ext cx="2349031" cy="70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23" name="Rectangle 163"/>
            <p:cNvSpPr>
              <a:spLocks noChangeArrowheads="1"/>
            </p:cNvSpPr>
            <p:nvPr/>
          </p:nvSpPr>
          <p:spPr bwMode="auto">
            <a:xfrm>
              <a:off x="662870" y="3350589"/>
              <a:ext cx="2347187" cy="114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24" name="Rectangle 165"/>
            <p:cNvSpPr>
              <a:spLocks noChangeArrowheads="1"/>
            </p:cNvSpPr>
            <p:nvPr/>
          </p:nvSpPr>
          <p:spPr bwMode="auto">
            <a:xfrm>
              <a:off x="3177976" y="3350589"/>
              <a:ext cx="2349031" cy="114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noAutofit/>
            </a:bodyPr>
            <a:lstStyle/>
            <a:p>
              <a:pPr defTabSz="1218784" fontAlgn="ctr">
                <a:defRPr/>
              </a:pPr>
              <a:endParaRPr lang="en-US" altLang="zh-CN" sz="1200" kern="0">
                <a:solidFill>
                  <a:prstClr val="black"/>
                </a:solidFill>
                <a:latin typeface="Arial" panose="020B0604020202020204" pitchFamily="34" charset="0"/>
                <a:ea typeface="微软雅黑" panose="020B0503020204020204" pitchFamily="34" charset="-122"/>
              </a:endParaRPr>
            </a:p>
          </p:txBody>
        </p:sp>
        <p:sp>
          <p:nvSpPr>
            <p:cNvPr id="325" name="Rectangle 169"/>
            <p:cNvSpPr>
              <a:spLocks noChangeArrowheads="1"/>
            </p:cNvSpPr>
            <p:nvPr/>
          </p:nvSpPr>
          <p:spPr bwMode="auto">
            <a:xfrm>
              <a:off x="4749226" y="4020985"/>
              <a:ext cx="720000" cy="216000"/>
            </a:xfrm>
            <a:prstGeom prst="rect">
              <a:avLst/>
            </a:prstGeom>
            <a:solidFill>
              <a:sysClr val="window" lastClr="FFFFFF">
                <a:alpha val="25000"/>
              </a:sysClr>
            </a:solidFill>
            <a:ln w="12700">
              <a:miter lim="400000"/>
            </a:ln>
          </p:spPr>
          <p:txBody>
            <a:bodyPr lIns="77795" tIns="77795" rIns="77795" bIns="77795" anchor="ctr">
              <a:noAutofit/>
            </a:bodyPr>
            <a:lstStyle/>
            <a:p>
              <a:pPr defTabSz="1264146" fontAlgn="ctr">
                <a:lnSpc>
                  <a:spcPct val="80000"/>
                </a:lnSpc>
                <a:defRPr/>
              </a:pPr>
              <a:endParaRPr lang="en-US" altLang="zh-CN" sz="4798" kern="0" cap="all">
                <a:solidFill>
                  <a:prstClr val="black"/>
                </a:solidFill>
                <a:latin typeface="Arial" panose="020B0604020202020204" pitchFamily="34" charset="0"/>
                <a:ea typeface="微软雅黑" panose="020B0503020204020204" pitchFamily="34" charset="-122"/>
                <a:cs typeface="微软雅黑"/>
              </a:endParaRPr>
            </a:p>
          </p:txBody>
        </p:sp>
        <p:sp>
          <p:nvSpPr>
            <p:cNvPr id="326" name="Rectangle 170"/>
            <p:cNvSpPr>
              <a:spLocks noChangeArrowheads="1"/>
            </p:cNvSpPr>
            <p:nvPr/>
          </p:nvSpPr>
          <p:spPr bwMode="auto">
            <a:xfrm>
              <a:off x="3992491" y="4020985"/>
              <a:ext cx="720000" cy="216000"/>
            </a:xfrm>
            <a:prstGeom prst="rect">
              <a:avLst/>
            </a:prstGeom>
            <a:solidFill>
              <a:sysClr val="window" lastClr="FFFFFF">
                <a:alpha val="25000"/>
              </a:sysClr>
            </a:solidFill>
            <a:ln w="12700">
              <a:miter lim="400000"/>
            </a:ln>
          </p:spPr>
          <p:txBody>
            <a:bodyPr lIns="77795" tIns="77795" rIns="77795" bIns="77795" anchor="ctr">
              <a:noAutofit/>
            </a:bodyPr>
            <a:lstStyle/>
            <a:p>
              <a:pPr defTabSz="1264146" fontAlgn="ctr">
                <a:lnSpc>
                  <a:spcPct val="80000"/>
                </a:lnSpc>
                <a:defRPr/>
              </a:pPr>
              <a:endParaRPr lang="en-US" altLang="zh-CN" sz="4798" kern="0" cap="all">
                <a:solidFill>
                  <a:prstClr val="black"/>
                </a:solidFill>
                <a:latin typeface="Arial" panose="020B0604020202020204" pitchFamily="34" charset="0"/>
                <a:ea typeface="微软雅黑" panose="020B0503020204020204" pitchFamily="34" charset="-122"/>
                <a:cs typeface="微软雅黑"/>
              </a:endParaRPr>
            </a:p>
          </p:txBody>
        </p:sp>
        <p:sp>
          <p:nvSpPr>
            <p:cNvPr id="327" name="Rectangle 171"/>
            <p:cNvSpPr>
              <a:spLocks noChangeArrowheads="1"/>
            </p:cNvSpPr>
            <p:nvPr/>
          </p:nvSpPr>
          <p:spPr bwMode="auto">
            <a:xfrm>
              <a:off x="3235693" y="4020985"/>
              <a:ext cx="720000" cy="216000"/>
            </a:xfrm>
            <a:prstGeom prst="rect">
              <a:avLst/>
            </a:prstGeom>
            <a:solidFill>
              <a:sysClr val="window" lastClr="FFFFFF">
                <a:alpha val="25000"/>
              </a:sysClr>
            </a:solidFill>
            <a:ln w="12700">
              <a:miter lim="400000"/>
            </a:ln>
          </p:spPr>
          <p:txBody>
            <a:bodyPr lIns="77795" tIns="77795" rIns="77795" bIns="77795" anchor="ctr">
              <a:noAutofit/>
            </a:bodyPr>
            <a:lstStyle/>
            <a:p>
              <a:pPr defTabSz="1264146" fontAlgn="ctr">
                <a:lnSpc>
                  <a:spcPct val="80000"/>
                </a:lnSpc>
                <a:defRPr/>
              </a:pPr>
              <a:endParaRPr lang="en-US" altLang="zh-CN" sz="4798" kern="0" cap="all">
                <a:solidFill>
                  <a:prstClr val="black"/>
                </a:solidFill>
                <a:latin typeface="Arial" panose="020B0604020202020204" pitchFamily="34" charset="0"/>
                <a:ea typeface="微软雅黑" panose="020B0503020204020204" pitchFamily="34" charset="-122"/>
                <a:cs typeface="微软雅黑"/>
              </a:endParaRPr>
            </a:p>
          </p:txBody>
        </p:sp>
        <p:sp>
          <p:nvSpPr>
            <p:cNvPr id="328" name="Rectangle 169"/>
            <p:cNvSpPr>
              <a:spLocks noChangeArrowheads="1"/>
            </p:cNvSpPr>
            <p:nvPr/>
          </p:nvSpPr>
          <p:spPr bwMode="auto">
            <a:xfrm>
              <a:off x="2233262" y="4020985"/>
              <a:ext cx="720000" cy="216000"/>
            </a:xfrm>
            <a:prstGeom prst="rect">
              <a:avLst/>
            </a:prstGeom>
            <a:solidFill>
              <a:sysClr val="window" lastClr="FFFFFF">
                <a:alpha val="10000"/>
              </a:sysClr>
            </a:solidFill>
            <a:ln w="12700">
              <a:miter lim="400000"/>
            </a:ln>
          </p:spPr>
          <p:txBody>
            <a:bodyPr lIns="77795" tIns="77795" rIns="77795" bIns="77795" anchor="ctr">
              <a:noAutofit/>
            </a:bodyPr>
            <a:lstStyle/>
            <a:p>
              <a:pPr defTabSz="1264146" fontAlgn="ctr">
                <a:lnSpc>
                  <a:spcPct val="80000"/>
                </a:lnSpc>
                <a:defRPr/>
              </a:pPr>
              <a:endParaRPr lang="en-US" altLang="zh-CN" sz="4798" kern="0" cap="all">
                <a:solidFill>
                  <a:prstClr val="black"/>
                </a:solidFill>
                <a:latin typeface="Arial" panose="020B0604020202020204" pitchFamily="34" charset="0"/>
                <a:ea typeface="微软雅黑" panose="020B0503020204020204" pitchFamily="34" charset="-122"/>
                <a:cs typeface="微软雅黑"/>
              </a:endParaRPr>
            </a:p>
          </p:txBody>
        </p:sp>
        <p:sp>
          <p:nvSpPr>
            <p:cNvPr id="329" name="Rectangle 170"/>
            <p:cNvSpPr>
              <a:spLocks noChangeArrowheads="1"/>
            </p:cNvSpPr>
            <p:nvPr/>
          </p:nvSpPr>
          <p:spPr bwMode="auto">
            <a:xfrm>
              <a:off x="1476463" y="4020985"/>
              <a:ext cx="720000" cy="216000"/>
            </a:xfrm>
            <a:prstGeom prst="rect">
              <a:avLst/>
            </a:prstGeom>
            <a:solidFill>
              <a:sysClr val="window" lastClr="FFFFFF">
                <a:alpha val="10000"/>
              </a:sysClr>
            </a:solidFill>
            <a:ln w="12700">
              <a:miter lim="400000"/>
            </a:ln>
          </p:spPr>
          <p:txBody>
            <a:bodyPr lIns="77795" tIns="77795" rIns="77795" bIns="77795" anchor="ctr">
              <a:noAutofit/>
            </a:bodyPr>
            <a:lstStyle/>
            <a:p>
              <a:pPr defTabSz="1264146" fontAlgn="ctr">
                <a:lnSpc>
                  <a:spcPct val="80000"/>
                </a:lnSpc>
                <a:defRPr/>
              </a:pPr>
              <a:endParaRPr lang="en-US" altLang="zh-CN" sz="4798" kern="0" cap="all">
                <a:solidFill>
                  <a:prstClr val="black"/>
                </a:solidFill>
                <a:latin typeface="Arial" panose="020B0604020202020204" pitchFamily="34" charset="0"/>
                <a:ea typeface="微软雅黑" panose="020B0503020204020204" pitchFamily="34" charset="-122"/>
                <a:cs typeface="微软雅黑"/>
              </a:endParaRPr>
            </a:p>
          </p:txBody>
        </p:sp>
        <p:sp>
          <p:nvSpPr>
            <p:cNvPr id="330" name="Rectangle 171"/>
            <p:cNvSpPr>
              <a:spLocks noChangeArrowheads="1"/>
            </p:cNvSpPr>
            <p:nvPr/>
          </p:nvSpPr>
          <p:spPr bwMode="auto">
            <a:xfrm>
              <a:off x="719665" y="4020985"/>
              <a:ext cx="720000" cy="216000"/>
            </a:xfrm>
            <a:prstGeom prst="rect">
              <a:avLst/>
            </a:prstGeom>
            <a:solidFill>
              <a:sysClr val="window" lastClr="FFFFFF">
                <a:alpha val="10000"/>
              </a:sysClr>
            </a:solidFill>
            <a:ln w="12700">
              <a:miter lim="400000"/>
            </a:ln>
          </p:spPr>
          <p:txBody>
            <a:bodyPr lIns="77795" tIns="77795" rIns="77795" bIns="77795" anchor="ctr">
              <a:noAutofit/>
            </a:bodyPr>
            <a:lstStyle/>
            <a:p>
              <a:pPr defTabSz="1264146" fontAlgn="ctr">
                <a:lnSpc>
                  <a:spcPct val="80000"/>
                </a:lnSpc>
                <a:defRPr/>
              </a:pPr>
              <a:endParaRPr lang="en-US" altLang="zh-CN" sz="4798" kern="0" cap="all">
                <a:solidFill>
                  <a:prstClr val="black"/>
                </a:solidFill>
                <a:latin typeface="Arial" panose="020B0604020202020204" pitchFamily="34" charset="0"/>
                <a:ea typeface="微软雅黑" panose="020B0503020204020204" pitchFamily="34" charset="-122"/>
                <a:cs typeface="微软雅黑"/>
              </a:endParaRPr>
            </a:p>
          </p:txBody>
        </p:sp>
        <p:sp>
          <p:nvSpPr>
            <p:cNvPr id="331" name="TextBox 1"/>
            <p:cNvSpPr txBox="1"/>
            <p:nvPr/>
          </p:nvSpPr>
          <p:spPr>
            <a:xfrm>
              <a:off x="3257460" y="4075124"/>
              <a:ext cx="684877" cy="110220"/>
            </a:xfrm>
            <a:prstGeom prst="rect">
              <a:avLst/>
            </a:prstGeom>
            <a:noFill/>
          </p:spPr>
          <p:txBody>
            <a:bodyPr wrap="none" lIns="0" tIns="0" rIns="0" bIns="0" rtlCol="0">
              <a:noAutofit/>
            </a:bodyPr>
            <a:lstStyle/>
            <a:p>
              <a:pPr defTabSz="1218784" fontAlgn="ctr">
                <a:defRPr/>
              </a:pPr>
              <a:r>
                <a:rPr lang="en-US" sz="500">
                  <a:solidFill>
                    <a:prstClr val="white"/>
                  </a:solidFill>
                  <a:latin typeface="Arial" panose="020B0604020202020204" pitchFamily="34" charset="0"/>
                  <a:ea typeface="微软雅黑" panose="020B0503020204020204" pitchFamily="34" charset="-122"/>
                  <a:cs typeface="微软雅黑" pitchFamily="18" charset="0"/>
                </a:rPr>
                <a:t>Scale-out</a:t>
              </a:r>
              <a:r>
                <a:rPr lang="en-US" sz="500">
                  <a:solidFill>
                    <a:prstClr val="white"/>
                  </a:solidFill>
                  <a:latin typeface="Arial" panose="020B0604020202020204" pitchFamily="34" charset="0"/>
                  <a:ea typeface="微软雅黑" panose="020B0503020204020204" pitchFamily="34" charset="-122"/>
                  <a:cs typeface="Times New Roman" pitchFamily="18" charset="0"/>
                </a:rPr>
                <a:t> b</a:t>
              </a:r>
              <a:r>
                <a:rPr lang="en-US" sz="500">
                  <a:solidFill>
                    <a:prstClr val="white"/>
                  </a:solidFill>
                  <a:latin typeface="Arial" panose="020B0604020202020204" pitchFamily="34" charset="0"/>
                  <a:ea typeface="微软雅黑" panose="020B0503020204020204" pitchFamily="34" charset="-122"/>
                  <a:cs typeface="微软雅黑" pitchFamily="18" charset="0"/>
                </a:rPr>
                <a:t>lock</a:t>
              </a:r>
            </a:p>
          </p:txBody>
        </p:sp>
        <p:sp>
          <p:nvSpPr>
            <p:cNvPr id="332" name="TextBox 1"/>
            <p:cNvSpPr txBox="1"/>
            <p:nvPr/>
          </p:nvSpPr>
          <p:spPr>
            <a:xfrm>
              <a:off x="4035898" y="4075124"/>
              <a:ext cx="648957" cy="110220"/>
            </a:xfrm>
            <a:prstGeom prst="rect">
              <a:avLst/>
            </a:prstGeom>
            <a:noFill/>
          </p:spPr>
          <p:txBody>
            <a:bodyPr wrap="none" lIns="0" tIns="0" rIns="0" bIns="0" rtlCol="0">
              <a:noAutofit/>
            </a:bodyPr>
            <a:lstStyle/>
            <a:p>
              <a:pPr defTabSz="1218784" fontAlgn="ctr">
                <a:defRPr/>
              </a:pPr>
              <a:r>
                <a:rPr lang="en-US" sz="500">
                  <a:solidFill>
                    <a:prstClr val="white"/>
                  </a:solidFill>
                  <a:latin typeface="Arial" panose="020B0604020202020204" pitchFamily="34" charset="0"/>
                  <a:ea typeface="微软雅黑" panose="020B0503020204020204" pitchFamily="34" charset="-122"/>
                  <a:cs typeface="微软雅黑" pitchFamily="18" charset="0"/>
                </a:rPr>
                <a:t>Scale-out</a:t>
              </a:r>
              <a:r>
                <a:rPr lang="en-US" sz="500">
                  <a:solidFill>
                    <a:prstClr val="white"/>
                  </a:solidFill>
                  <a:latin typeface="Arial" panose="020B0604020202020204" pitchFamily="34" charset="0"/>
                  <a:ea typeface="微软雅黑" panose="020B0503020204020204" pitchFamily="34" charset="-122"/>
                  <a:cs typeface="Times New Roman" pitchFamily="18" charset="0"/>
                </a:rPr>
                <a:t> </a:t>
              </a:r>
              <a:r>
                <a:rPr lang="en-US" sz="500">
                  <a:solidFill>
                    <a:prstClr val="white"/>
                  </a:solidFill>
                  <a:latin typeface="Arial" panose="020B0604020202020204" pitchFamily="34" charset="0"/>
                  <a:ea typeface="微软雅黑" panose="020B0503020204020204" pitchFamily="34" charset="-122"/>
                  <a:cs typeface="微软雅黑" pitchFamily="18" charset="0"/>
                </a:rPr>
                <a:t>NAS</a:t>
              </a:r>
            </a:p>
          </p:txBody>
        </p:sp>
        <p:sp>
          <p:nvSpPr>
            <p:cNvPr id="333" name="TextBox 1"/>
            <p:cNvSpPr txBox="1"/>
            <p:nvPr/>
          </p:nvSpPr>
          <p:spPr>
            <a:xfrm>
              <a:off x="4944344" y="4075124"/>
              <a:ext cx="301728" cy="110220"/>
            </a:xfrm>
            <a:prstGeom prst="rect">
              <a:avLst/>
            </a:prstGeom>
            <a:noFill/>
          </p:spPr>
          <p:txBody>
            <a:bodyPr wrap="none" lIns="0" tIns="0" rIns="0" bIns="0" rtlCol="0">
              <a:noAutofit/>
            </a:bodyPr>
            <a:lstStyle/>
            <a:p>
              <a:pPr defTabSz="1218784" fontAlgn="ctr">
                <a:defRPr/>
              </a:pPr>
              <a:r>
                <a:rPr lang="en-US" sz="500">
                  <a:solidFill>
                    <a:prstClr val="white"/>
                  </a:solidFill>
                  <a:latin typeface="Arial" panose="020B0604020202020204" pitchFamily="34" charset="0"/>
                  <a:ea typeface="微软雅黑" panose="020B0503020204020204" pitchFamily="34" charset="-122"/>
                  <a:cs typeface="微软雅黑" pitchFamily="18" charset="0"/>
                </a:rPr>
                <a:t>Object</a:t>
              </a:r>
              <a:r>
                <a:rPr lang="en-US" sz="500">
                  <a:solidFill>
                    <a:prstClr val="white"/>
                  </a:solidFill>
                  <a:latin typeface="Arial" panose="020B0604020202020204" pitchFamily="34" charset="0"/>
                  <a:ea typeface="微软雅黑" panose="020B0503020204020204" pitchFamily="34" charset="-122"/>
                  <a:cs typeface="Times New Roman" pitchFamily="18" charset="0"/>
                </a:rPr>
                <a:t> </a:t>
              </a:r>
            </a:p>
          </p:txBody>
        </p:sp>
        <p:sp>
          <p:nvSpPr>
            <p:cNvPr id="334" name="TextBox 1"/>
            <p:cNvSpPr txBox="1"/>
            <p:nvPr/>
          </p:nvSpPr>
          <p:spPr>
            <a:xfrm>
              <a:off x="985889" y="4075124"/>
              <a:ext cx="201152" cy="110220"/>
            </a:xfrm>
            <a:prstGeom prst="rect">
              <a:avLst/>
            </a:prstGeom>
            <a:noFill/>
          </p:spPr>
          <p:txBody>
            <a:bodyPr wrap="none" lIns="0" tIns="0" rIns="0" bIns="0" rtlCol="0">
              <a:noAutofit/>
            </a:bodyPr>
            <a:lstStyle/>
            <a:p>
              <a:pPr defTabSz="1218784" fontAlgn="ctr">
                <a:defRPr/>
              </a:pPr>
              <a:r>
                <a:rPr lang="en-US" sz="500">
                  <a:solidFill>
                    <a:prstClr val="white"/>
                  </a:solidFill>
                  <a:latin typeface="Arial" panose="020B0604020202020204" pitchFamily="34" charset="0"/>
                  <a:ea typeface="微软雅黑" panose="020B0503020204020204" pitchFamily="34" charset="-122"/>
                  <a:cs typeface="微软雅黑" pitchFamily="18" charset="0"/>
                </a:rPr>
                <a:t>SAN</a:t>
              </a:r>
            </a:p>
          </p:txBody>
        </p:sp>
        <p:sp>
          <p:nvSpPr>
            <p:cNvPr id="335" name="TextBox 1"/>
            <p:cNvSpPr txBox="1"/>
            <p:nvPr/>
          </p:nvSpPr>
          <p:spPr>
            <a:xfrm>
              <a:off x="1742686" y="4075124"/>
              <a:ext cx="201152" cy="110220"/>
            </a:xfrm>
            <a:prstGeom prst="rect">
              <a:avLst/>
            </a:prstGeom>
            <a:noFill/>
          </p:spPr>
          <p:txBody>
            <a:bodyPr wrap="none" lIns="0" tIns="0" rIns="0" bIns="0" rtlCol="0">
              <a:noAutofit/>
            </a:bodyPr>
            <a:lstStyle/>
            <a:p>
              <a:pPr defTabSz="1218784" fontAlgn="ctr">
                <a:defRPr/>
              </a:pPr>
              <a:r>
                <a:rPr lang="en-US" sz="500">
                  <a:solidFill>
                    <a:prstClr val="white"/>
                  </a:solidFill>
                  <a:latin typeface="Arial" panose="020B0604020202020204" pitchFamily="34" charset="0"/>
                  <a:ea typeface="微软雅黑" panose="020B0503020204020204" pitchFamily="34" charset="-122"/>
                  <a:cs typeface="微软雅黑" pitchFamily="18" charset="0"/>
                </a:rPr>
                <a:t>NAS</a:t>
              </a:r>
            </a:p>
          </p:txBody>
        </p:sp>
        <p:sp>
          <p:nvSpPr>
            <p:cNvPr id="336" name="TextBox 1"/>
            <p:cNvSpPr txBox="1"/>
            <p:nvPr/>
          </p:nvSpPr>
          <p:spPr>
            <a:xfrm>
              <a:off x="2506699" y="4075124"/>
              <a:ext cx="186784" cy="110220"/>
            </a:xfrm>
            <a:prstGeom prst="rect">
              <a:avLst/>
            </a:prstGeom>
            <a:noFill/>
          </p:spPr>
          <p:txBody>
            <a:bodyPr wrap="none" lIns="0" tIns="0" rIns="0" bIns="0" rtlCol="0">
              <a:noAutofit/>
            </a:bodyPr>
            <a:lstStyle/>
            <a:p>
              <a:pPr defTabSz="1218784" fontAlgn="ctr">
                <a:defRPr/>
              </a:pPr>
              <a:r>
                <a:rPr lang="en-US" sz="500">
                  <a:solidFill>
                    <a:prstClr val="white"/>
                  </a:solidFill>
                  <a:latin typeface="Arial" panose="020B0604020202020204" pitchFamily="34" charset="0"/>
                  <a:ea typeface="微软雅黑" panose="020B0503020204020204" pitchFamily="34" charset="-122"/>
                  <a:cs typeface="微软雅黑" pitchFamily="18" charset="0"/>
                </a:rPr>
                <a:t>AFA</a:t>
              </a:r>
            </a:p>
          </p:txBody>
        </p:sp>
      </p:grpSp>
      <p:sp>
        <p:nvSpPr>
          <p:cNvPr id="134" name="矩形 133">
            <a:extLst>
              <a:ext uri="{FF2B5EF4-FFF2-40B4-BE49-F238E27FC236}">
                <a16:creationId xmlns:a16="http://schemas.microsoft.com/office/drawing/2014/main" id="{65976856-D6C3-45F8-8104-ABCC82D2598A}"/>
              </a:ext>
            </a:extLst>
          </p:cNvPr>
          <p:cNvSpPr/>
          <p:nvPr/>
        </p:nvSpPr>
        <p:spPr>
          <a:xfrm>
            <a:off x="2279896" y="2962148"/>
            <a:ext cx="1434448" cy="522888"/>
          </a:xfrm>
          <a:prstGeom prst="rect">
            <a:avLst/>
          </a:prstGeom>
        </p:spPr>
        <p:txBody>
          <a:bodyPr wrap="none">
            <a:noAutofit/>
          </a:bodyPr>
          <a:lstStyle/>
          <a:p>
            <a:pPr algn="ctr" defTabSz="983079" fontAlgn="ctr">
              <a:buClr>
                <a:srgbClr val="CC9900"/>
              </a:buClr>
              <a:buSzPct val="50000"/>
              <a:tabLst>
                <a:tab pos="272181" algn="l"/>
                <a:tab pos="445391" algn="l"/>
                <a:tab pos="461884" algn="l"/>
              </a:tabLst>
              <a:defRPr/>
            </a:pPr>
            <a:r>
              <a:rPr lang="en-US" altLang="zh-CN" sz="2798" b="1">
                <a:solidFill>
                  <a:srgbClr val="FFC000"/>
                </a:solidFill>
                <a:latin typeface="Arial" panose="020B0604020202020204" pitchFamily="34" charset="0"/>
                <a:ea typeface="微软雅黑" panose="020B0503020204020204" pitchFamily="34" charset="-122"/>
              </a:rPr>
              <a:t>175 ZB</a:t>
            </a:r>
          </a:p>
        </p:txBody>
      </p:sp>
      <p:sp>
        <p:nvSpPr>
          <p:cNvPr id="135" name="矩形 134">
            <a:extLst>
              <a:ext uri="{FF2B5EF4-FFF2-40B4-BE49-F238E27FC236}">
                <a16:creationId xmlns:a16="http://schemas.microsoft.com/office/drawing/2014/main" id="{334D6821-A341-4705-94AF-BE8B6DCE8D9C}"/>
              </a:ext>
            </a:extLst>
          </p:cNvPr>
          <p:cNvSpPr/>
          <p:nvPr/>
        </p:nvSpPr>
        <p:spPr>
          <a:xfrm>
            <a:off x="676971" y="3115605"/>
            <a:ext cx="920086" cy="399825"/>
          </a:xfrm>
          <a:prstGeom prst="rect">
            <a:avLst/>
          </a:prstGeom>
        </p:spPr>
        <p:txBody>
          <a:bodyPr wrap="none">
            <a:noAutofit/>
          </a:bodyPr>
          <a:lstStyle/>
          <a:p>
            <a:pPr algn="ctr" defTabSz="983079" fontAlgn="ctr">
              <a:buClr>
                <a:srgbClr val="CC9900"/>
              </a:buClr>
              <a:buSzPct val="50000"/>
              <a:tabLst>
                <a:tab pos="272181" algn="l"/>
                <a:tab pos="445391" algn="l"/>
                <a:tab pos="461884" algn="l"/>
              </a:tabLst>
              <a:defRPr/>
            </a:pPr>
            <a:r>
              <a:rPr lang="en-US" altLang="zh-CN" sz="1998" b="1">
                <a:solidFill>
                  <a:srgbClr val="FFC000"/>
                </a:solidFill>
                <a:latin typeface="Arial" panose="020B0604020202020204" pitchFamily="34" charset="0"/>
                <a:ea typeface="微软雅黑" panose="020B0503020204020204" pitchFamily="34" charset="-122"/>
              </a:rPr>
              <a:t>32 ZB</a:t>
            </a:r>
          </a:p>
        </p:txBody>
      </p:sp>
      <p:sp>
        <p:nvSpPr>
          <p:cNvPr id="36" name="文本占位符 2"/>
          <p:cNvSpPr>
            <a:spLocks noGrp="1"/>
          </p:cNvSpPr>
          <p:nvPr>
            <p:ph type="body" sz="quarter" idx="4294967295"/>
          </p:nvPr>
        </p:nvSpPr>
        <p:spPr>
          <a:xfrm>
            <a:off x="0" y="296863"/>
            <a:ext cx="11314113" cy="922337"/>
          </a:xfrm>
        </p:spPr>
        <p:txBody>
          <a:bodyPr>
            <a:noAutofit/>
          </a:bodyPr>
          <a:lstStyle/>
          <a:p>
            <a:pPr fontAlgn="ctr"/>
            <a:r>
              <a:rPr lang="en-US" altLang="zh-CN" sz="3600">
                <a:solidFill>
                  <a:srgbClr val="C00000"/>
                </a:solidFill>
                <a:latin typeface="Calibri" panose="020F0502020204030204" pitchFamily="34" charset="0"/>
                <a:ea typeface="微软雅黑" panose="020B0503020204020204" pitchFamily="34" charset="-122"/>
                <a:cs typeface="Calibri" panose="020F0502020204030204" pitchFamily="34" charset="0"/>
                <a:sym typeface="FZLanTingHeiS-B-GB"/>
              </a:rPr>
              <a:t>Explosive Data Growth Poses Challenges to Storage</a:t>
            </a:r>
          </a:p>
        </p:txBody>
      </p:sp>
      <p:graphicFrame>
        <p:nvGraphicFramePr>
          <p:cNvPr id="137" name="Diagram 136">
            <a:extLst>
              <a:ext uri="{FF2B5EF4-FFF2-40B4-BE49-F238E27FC236}">
                <a16:creationId xmlns:a16="http://schemas.microsoft.com/office/drawing/2014/main" id="{3AEC7E62-1012-4DD8-A112-A411CE511E69}"/>
              </a:ext>
            </a:extLst>
          </p:cNvPr>
          <p:cNvGraphicFramePr/>
          <p:nvPr>
            <p:extLst>
              <p:ext uri="{D42A27DB-BD31-4B8C-83A1-F6EECF244321}">
                <p14:modId xmlns:p14="http://schemas.microsoft.com/office/powerpoint/2010/main" val="4294743632"/>
              </p:ext>
            </p:extLst>
          </p:nvPr>
        </p:nvGraphicFramePr>
        <p:xfrm>
          <a:off x="-18271" y="6185192"/>
          <a:ext cx="5785958" cy="375945"/>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spTree>
    <p:extLst>
      <p:ext uri="{BB962C8B-B14F-4D97-AF65-F5344CB8AC3E}">
        <p14:creationId xmlns:p14="http://schemas.microsoft.com/office/powerpoint/2010/main" val="2270688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126">
            <a:extLst>
              <a:ext uri="{FF2B5EF4-FFF2-40B4-BE49-F238E27FC236}">
                <a16:creationId xmlns:a16="http://schemas.microsoft.com/office/drawing/2014/main" id="{03086384-B3C2-4439-ACD8-545F536A3487}"/>
              </a:ext>
            </a:extLst>
          </p:cNvPr>
          <p:cNvSpPr/>
          <p:nvPr/>
        </p:nvSpPr>
        <p:spPr>
          <a:xfrm rot="5400000" flipV="1">
            <a:off x="2948296" y="4354248"/>
            <a:ext cx="801923" cy="2591572"/>
          </a:xfrm>
          <a:prstGeom prst="roundRect">
            <a:avLst>
              <a:gd name="adj" fmla="val 7354"/>
            </a:avLst>
          </a:prstGeom>
          <a:solidFill>
            <a:schemeClr val="accent6">
              <a:lumMod val="20000"/>
              <a:lumOff val="80000"/>
            </a:schemeClr>
          </a:solidFill>
          <a:ln w="9525">
            <a:solidFill>
              <a:schemeClr val="bg1"/>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96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 name="标题 1"/>
          <p:cNvSpPr txBox="1">
            <a:spLocks/>
          </p:cNvSpPr>
          <p:nvPr/>
        </p:nvSpPr>
        <p:spPr>
          <a:xfrm>
            <a:off x="389546" y="338560"/>
            <a:ext cx="11790328" cy="553998"/>
          </a:xfrm>
          <a:prstGeom prst="rect">
            <a:avLst/>
          </a:prstGeom>
        </p:spPr>
        <p:txBody>
          <a:bodyPr wrap="square" lIns="0" tIns="0" rIns="0" bIns="0">
            <a:spAutoFit/>
          </a:bodyPr>
          <a:lstStyle>
            <a:lvl1pPr algn="ctr" defTabSz="1219444" rtl="0" eaLnBrk="1" latinLnBrk="0" hangingPunct="1">
              <a:spcBef>
                <a:spcPct val="0"/>
              </a:spcBef>
              <a:buNone/>
              <a:defRPr sz="5900" kern="1200">
                <a:solidFill>
                  <a:schemeClr val="bg1"/>
                </a:solidFill>
                <a:latin typeface="+mj-lt"/>
                <a:ea typeface="+mj-ea"/>
                <a:cs typeface="+mj-cs"/>
              </a:defRPr>
            </a:lvl1pPr>
          </a:lstStyle>
          <a:p>
            <a:pPr algn="l" defTabSz="1625885">
              <a:spcAft>
                <a:spcPct val="0"/>
              </a:spcAft>
            </a:pPr>
            <a:r>
              <a:rPr lang="en-US" altLang="zh-CN" sz="3600" b="1">
                <a:solidFill>
                  <a:srgbClr val="C00000"/>
                </a:solidFill>
                <a:latin typeface="Calibri" panose="020F0502020204030204" pitchFamily="34" charset="0"/>
                <a:ea typeface="微软雅黑" panose="020B0503020204020204" pitchFamily="34" charset="-122"/>
                <a:cs typeface="Calibri" panose="020F0502020204030204" pitchFamily="34" charset="0"/>
                <a:sym typeface="Helvetica Neue"/>
              </a:rPr>
              <a:t>Embracing AI for Data Infrastructure Management</a:t>
            </a:r>
            <a:endParaRPr lang="zh-CN" altLang="en-US" sz="3600" b="1">
              <a:solidFill>
                <a:srgbClr val="C00000"/>
              </a:solidFill>
              <a:latin typeface="Calibri" panose="020F0502020204030204" pitchFamily="34" charset="0"/>
              <a:ea typeface="微软雅黑" panose="020B0503020204020204" pitchFamily="34" charset="-122"/>
              <a:cs typeface="Calibri" panose="020F0502020204030204" pitchFamily="34" charset="0"/>
              <a:sym typeface="Helvetica Neue"/>
            </a:endParaRPr>
          </a:p>
        </p:txBody>
      </p:sp>
      <p:sp>
        <p:nvSpPr>
          <p:cNvPr id="4" name="文本框 3">
            <a:extLst>
              <a:ext uri="{FF2B5EF4-FFF2-40B4-BE49-F238E27FC236}">
                <a16:creationId xmlns:a16="http://schemas.microsoft.com/office/drawing/2014/main" id="{20302802-0DA0-47B6-A1BF-A2F681741C11}"/>
              </a:ext>
            </a:extLst>
          </p:cNvPr>
          <p:cNvSpPr txBox="1"/>
          <p:nvPr/>
        </p:nvSpPr>
        <p:spPr>
          <a:xfrm>
            <a:off x="457882" y="2014782"/>
            <a:ext cx="1177831" cy="796821"/>
          </a:xfrm>
          <a:prstGeom prst="rect">
            <a:avLst/>
          </a:prstGeom>
          <a:noFill/>
        </p:spPr>
        <p:txBody>
          <a:bodyPr wrap="square" lIns="0" tIns="0" rIns="0" bIns="0" rtlCol="0">
            <a:spAutoFit/>
          </a:bodyPr>
          <a:lstStyle/>
          <a:p>
            <a:pPr algn="ctr" defTabSz="242141" hangingPunct="0">
              <a:lnSpc>
                <a:spcPct val="150000"/>
              </a:lnSpc>
              <a:spcBef>
                <a:spcPct val="0"/>
              </a:spcBef>
              <a:spcAft>
                <a:spcPct val="0"/>
              </a:spcAft>
            </a:pPr>
            <a:r>
              <a:rPr lang="en-US" altLang="zh-CN" sz="12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Cloud AI</a:t>
            </a:r>
          </a:p>
          <a:p>
            <a:pPr algn="ctr" defTabSz="242141" hangingPunct="0">
              <a:lnSpc>
                <a:spcPct val="150000"/>
              </a:lnSpc>
              <a:spcBef>
                <a:spcPct val="0"/>
              </a:spcBef>
              <a:spcAft>
                <a:spcPct val="0"/>
              </a:spcAft>
            </a:pPr>
            <a:r>
              <a:rPr lang="en-US" altLang="zh-CN" sz="12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Remote Maintenance</a:t>
            </a:r>
          </a:p>
        </p:txBody>
      </p:sp>
      <p:sp>
        <p:nvSpPr>
          <p:cNvPr id="5" name="文本框 4">
            <a:extLst>
              <a:ext uri="{FF2B5EF4-FFF2-40B4-BE49-F238E27FC236}">
                <a16:creationId xmlns:a16="http://schemas.microsoft.com/office/drawing/2014/main" id="{A02A0930-E7AD-48B6-97A3-2B9A24C09B27}"/>
              </a:ext>
            </a:extLst>
          </p:cNvPr>
          <p:cNvSpPr txBox="1"/>
          <p:nvPr/>
        </p:nvSpPr>
        <p:spPr>
          <a:xfrm>
            <a:off x="432646" y="3390138"/>
            <a:ext cx="1269253" cy="796821"/>
          </a:xfrm>
          <a:prstGeom prst="rect">
            <a:avLst/>
          </a:prstGeom>
          <a:noFill/>
        </p:spPr>
        <p:txBody>
          <a:bodyPr wrap="square" lIns="0" tIns="0" rIns="0" bIns="0" rtlCol="0">
            <a:spAutoFit/>
          </a:bodyPr>
          <a:lstStyle/>
          <a:p>
            <a:pPr algn="ctr" defTabSz="249088" fontAlgn="base" hangingPunct="0">
              <a:lnSpc>
                <a:spcPct val="150000"/>
              </a:lnSpc>
              <a:spcBef>
                <a:spcPct val="0"/>
              </a:spcBef>
              <a:spcAft>
                <a:spcPct val="0"/>
              </a:spcAft>
            </a:pPr>
            <a:r>
              <a:rPr lang="en-US" altLang="zh-CN" sz="12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Data Center AI</a:t>
            </a:r>
          </a:p>
          <a:p>
            <a:pPr algn="ctr" defTabSz="249088" fontAlgn="base" hangingPunct="0">
              <a:lnSpc>
                <a:spcPct val="150000"/>
              </a:lnSpc>
              <a:spcBef>
                <a:spcPct val="0"/>
              </a:spcBef>
              <a:spcAft>
                <a:spcPct val="0"/>
              </a:spcAft>
            </a:pPr>
            <a:r>
              <a:rPr lang="en-US" altLang="zh-CN" sz="12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Automated Management</a:t>
            </a:r>
            <a:endParaRPr lang="zh-CN" altLang="en-US" sz="12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6" name="文本框 5">
            <a:extLst>
              <a:ext uri="{FF2B5EF4-FFF2-40B4-BE49-F238E27FC236}">
                <a16:creationId xmlns:a16="http://schemas.microsoft.com/office/drawing/2014/main" id="{FB90D9A0-3771-4CD2-8BDA-FA261578BD1F}"/>
              </a:ext>
            </a:extLst>
          </p:cNvPr>
          <p:cNvSpPr txBox="1"/>
          <p:nvPr/>
        </p:nvSpPr>
        <p:spPr>
          <a:xfrm>
            <a:off x="375790" y="5325970"/>
            <a:ext cx="1342013" cy="796821"/>
          </a:xfrm>
          <a:prstGeom prst="rect">
            <a:avLst/>
          </a:prstGeom>
          <a:noFill/>
        </p:spPr>
        <p:txBody>
          <a:bodyPr wrap="square" lIns="0" tIns="0" rIns="0" bIns="0" rtlCol="0">
            <a:spAutoFit/>
          </a:bodyPr>
          <a:lstStyle/>
          <a:p>
            <a:pPr algn="ctr" defTabSz="249088" fontAlgn="base" hangingPunct="0">
              <a:lnSpc>
                <a:spcPct val="150000"/>
              </a:lnSpc>
              <a:spcBef>
                <a:spcPct val="0"/>
              </a:spcBef>
              <a:spcAft>
                <a:spcPct val="0"/>
              </a:spcAft>
            </a:pPr>
            <a:r>
              <a:rPr lang="en-US" altLang="zh-CN" sz="12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Device AI</a:t>
            </a:r>
          </a:p>
          <a:p>
            <a:pPr algn="ctr" defTabSz="249088" fontAlgn="base" hangingPunct="0">
              <a:lnSpc>
                <a:spcPct val="150000"/>
              </a:lnSpc>
              <a:spcBef>
                <a:spcPct val="0"/>
              </a:spcBef>
              <a:spcAft>
                <a:spcPct val="0"/>
              </a:spcAft>
            </a:pPr>
            <a:r>
              <a:rPr lang="en-US" altLang="zh-CN" sz="12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Simple Configuration</a:t>
            </a:r>
          </a:p>
        </p:txBody>
      </p:sp>
      <p:sp>
        <p:nvSpPr>
          <p:cNvPr id="7" name="矩形: 圆角 120">
            <a:extLst>
              <a:ext uri="{FF2B5EF4-FFF2-40B4-BE49-F238E27FC236}">
                <a16:creationId xmlns:a16="http://schemas.microsoft.com/office/drawing/2014/main" id="{1491FDFA-1BB8-4752-A7A9-C1424364EFAB}"/>
              </a:ext>
            </a:extLst>
          </p:cNvPr>
          <p:cNvSpPr/>
          <p:nvPr/>
        </p:nvSpPr>
        <p:spPr>
          <a:xfrm rot="5400000" flipV="1">
            <a:off x="2978973" y="886512"/>
            <a:ext cx="740575" cy="2591572"/>
          </a:xfrm>
          <a:prstGeom prst="roundRect">
            <a:avLst>
              <a:gd name="adj" fmla="val 7354"/>
            </a:avLst>
          </a:prstGeom>
          <a:solidFill>
            <a:schemeClr val="accent6">
              <a:lumMod val="20000"/>
              <a:lumOff val="80000"/>
            </a:schemeClr>
          </a:solidFill>
          <a:ln w="9525">
            <a:solidFill>
              <a:schemeClr val="bg1"/>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96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8" name="圆角矩形 119">
            <a:extLst>
              <a:ext uri="{FF2B5EF4-FFF2-40B4-BE49-F238E27FC236}">
                <a16:creationId xmlns:a16="http://schemas.microsoft.com/office/drawing/2014/main" id="{D094C5DC-8A25-420B-9C98-3D56B34BAA25}"/>
              </a:ext>
            </a:extLst>
          </p:cNvPr>
          <p:cNvSpPr/>
          <p:nvPr/>
        </p:nvSpPr>
        <p:spPr>
          <a:xfrm>
            <a:off x="2058890" y="2038857"/>
            <a:ext cx="1091004" cy="238185"/>
          </a:xfrm>
          <a:prstGeom prst="roundRect">
            <a:avLst>
              <a:gd name="adj" fmla="val 50000"/>
            </a:avLst>
          </a:prstGeom>
          <a:noFill/>
          <a:ln w="12700">
            <a:noFill/>
            <a:miter lim="800000"/>
            <a:headEnd/>
            <a:tailEnd/>
          </a:ln>
        </p:spPr>
        <p:txBody>
          <a:bodyPr anchor="ctr"/>
          <a:lstStyle/>
          <a:p>
            <a:pPr algn="ctr" defTabSz="265367" hangingPunct="0">
              <a:spcBef>
                <a:spcPct val="0"/>
              </a:spcBef>
              <a:spcAft>
                <a:spcPct val="0"/>
              </a:spcAft>
            </a:pPr>
            <a:r>
              <a:rPr lang="en-US" altLang="zh-CN" sz="10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Call Home</a:t>
            </a:r>
          </a:p>
        </p:txBody>
      </p:sp>
      <p:sp>
        <p:nvSpPr>
          <p:cNvPr id="9" name="圆角矩形 118">
            <a:extLst>
              <a:ext uri="{FF2B5EF4-FFF2-40B4-BE49-F238E27FC236}">
                <a16:creationId xmlns:a16="http://schemas.microsoft.com/office/drawing/2014/main" id="{1D0A1CB9-8DA9-4416-B710-BF769E4105AF}"/>
              </a:ext>
            </a:extLst>
          </p:cNvPr>
          <p:cNvSpPr/>
          <p:nvPr/>
        </p:nvSpPr>
        <p:spPr>
          <a:xfrm>
            <a:off x="3644409" y="2035048"/>
            <a:ext cx="1022916" cy="241895"/>
          </a:xfrm>
          <a:prstGeom prst="roundRect">
            <a:avLst>
              <a:gd name="adj" fmla="val 50000"/>
            </a:avLst>
          </a:prstGeom>
          <a:noFill/>
          <a:ln w="12700">
            <a:noFill/>
            <a:miter lim="800000"/>
            <a:headEnd/>
            <a:tailEnd/>
          </a:ln>
        </p:spPr>
        <p:txBody>
          <a:bodyPr anchor="ctr"/>
          <a:lstStyle/>
          <a:p>
            <a:pPr algn="ctr" defTabSz="265367" hangingPunct="0">
              <a:spcBef>
                <a:spcPct val="0"/>
              </a:spcBef>
              <a:spcAft>
                <a:spcPct val="0"/>
              </a:spcAft>
            </a:pPr>
            <a:r>
              <a:rPr lang="en-US" altLang="zh-CN" sz="10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Automatic order </a:t>
            </a:r>
          </a:p>
        </p:txBody>
      </p:sp>
      <p:sp>
        <p:nvSpPr>
          <p:cNvPr id="10" name="椭圆 9">
            <a:extLst>
              <a:ext uri="{FF2B5EF4-FFF2-40B4-BE49-F238E27FC236}">
                <a16:creationId xmlns:a16="http://schemas.microsoft.com/office/drawing/2014/main" id="{91E1E579-0B78-411D-9DAD-CA601FC77E78}"/>
              </a:ext>
            </a:extLst>
          </p:cNvPr>
          <p:cNvSpPr/>
          <p:nvPr/>
        </p:nvSpPr>
        <p:spPr>
          <a:xfrm>
            <a:off x="1922025" y="2467038"/>
            <a:ext cx="2841057" cy="133015"/>
          </a:xfrm>
          <a:prstGeom prst="ellipse">
            <a:avLst/>
          </a:prstGeom>
          <a:gradFill flip="none" rotWithShape="1">
            <a:gsLst>
              <a:gs pos="58000">
                <a:srgbClr val="FFFFFF">
                  <a:alpha val="5000"/>
                </a:srgbClr>
              </a:gs>
              <a:gs pos="0">
                <a:schemeClr val="bg1">
                  <a:alpha val="25000"/>
                </a:schemeClr>
              </a:gs>
              <a:gs pos="100000">
                <a:schemeClr val="bg1">
                  <a:alpha val="0"/>
                </a:schemeClr>
              </a:gs>
            </a:gsLst>
            <a:lin ang="16200000" scaled="1"/>
            <a:tileRect/>
          </a:gradFill>
          <a:ln w="9525">
            <a:gradFill flip="none" rotWithShape="1">
              <a:gsLst>
                <a:gs pos="0">
                  <a:schemeClr val="bg1"/>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96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1" name="Oval 36">
            <a:extLst>
              <a:ext uri="{FF2B5EF4-FFF2-40B4-BE49-F238E27FC236}">
                <a16:creationId xmlns:a16="http://schemas.microsoft.com/office/drawing/2014/main" id="{996F5309-BE95-4BFC-A3A8-57505D91B089}"/>
              </a:ext>
            </a:extLst>
          </p:cNvPr>
          <p:cNvSpPr>
            <a:spLocks noChangeArrowheads="1"/>
          </p:cNvSpPr>
          <p:nvPr/>
        </p:nvSpPr>
        <p:spPr bwMode="auto">
          <a:xfrm>
            <a:off x="1794737" y="2439671"/>
            <a:ext cx="3094128" cy="225825"/>
          </a:xfrm>
          <a:prstGeom prst="ellipse">
            <a:avLst/>
          </a:prstGeom>
          <a:gradFill flip="none" rotWithShape="1">
            <a:gsLst>
              <a:gs pos="0">
                <a:srgbClr val="00B0F0"/>
              </a:gs>
              <a:gs pos="100000">
                <a:schemeClr val="bg1">
                  <a:alpha val="2000"/>
                </a:schemeClr>
              </a:gs>
            </a:gsLst>
            <a:lin ang="16200000" scaled="1"/>
            <a:tileRect/>
          </a:gradFill>
          <a:ln w="3175">
            <a:gradFill flip="none" rotWithShape="1">
              <a:gsLst>
                <a:gs pos="0">
                  <a:schemeClr val="bg1">
                    <a:alpha val="25000"/>
                  </a:schemeClr>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191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2" name="椭圆 11">
            <a:extLst>
              <a:ext uri="{FF2B5EF4-FFF2-40B4-BE49-F238E27FC236}">
                <a16:creationId xmlns:a16="http://schemas.microsoft.com/office/drawing/2014/main" id="{3F9D4278-4F55-4311-829F-50D1F8A68070}"/>
              </a:ext>
            </a:extLst>
          </p:cNvPr>
          <p:cNvSpPr/>
          <p:nvPr/>
        </p:nvSpPr>
        <p:spPr>
          <a:xfrm>
            <a:off x="1922025" y="4401521"/>
            <a:ext cx="2841057" cy="133015"/>
          </a:xfrm>
          <a:prstGeom prst="ellipse">
            <a:avLst/>
          </a:prstGeom>
          <a:solidFill>
            <a:schemeClr val="tx2"/>
          </a:solidFill>
          <a:ln w="9525">
            <a:gradFill flip="none" rotWithShape="1">
              <a:gsLst>
                <a:gs pos="0">
                  <a:schemeClr val="bg1"/>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96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3" name="Oval 36">
            <a:extLst>
              <a:ext uri="{FF2B5EF4-FFF2-40B4-BE49-F238E27FC236}">
                <a16:creationId xmlns:a16="http://schemas.microsoft.com/office/drawing/2014/main" id="{9CAEA0D8-08FE-4FBA-A69E-E89FEF5EBF40}"/>
              </a:ext>
            </a:extLst>
          </p:cNvPr>
          <p:cNvSpPr>
            <a:spLocks noChangeArrowheads="1"/>
          </p:cNvSpPr>
          <p:nvPr/>
        </p:nvSpPr>
        <p:spPr bwMode="auto">
          <a:xfrm>
            <a:off x="1794737" y="4374152"/>
            <a:ext cx="3094128" cy="225825"/>
          </a:xfrm>
          <a:prstGeom prst="ellipse">
            <a:avLst/>
          </a:prstGeom>
          <a:gradFill flip="none" rotWithShape="1">
            <a:gsLst>
              <a:gs pos="0">
                <a:srgbClr val="00B0F0"/>
              </a:gs>
              <a:gs pos="100000">
                <a:schemeClr val="bg1">
                  <a:alpha val="2000"/>
                </a:schemeClr>
              </a:gs>
            </a:gsLst>
            <a:lin ang="16200000" scaled="1"/>
            <a:tileRect/>
          </a:gradFill>
          <a:ln w="3175">
            <a:gradFill flip="none" rotWithShape="1">
              <a:gsLst>
                <a:gs pos="0">
                  <a:schemeClr val="bg1">
                    <a:alpha val="25000"/>
                  </a:schemeClr>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191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 name="椭圆 13">
            <a:extLst>
              <a:ext uri="{FF2B5EF4-FFF2-40B4-BE49-F238E27FC236}">
                <a16:creationId xmlns:a16="http://schemas.microsoft.com/office/drawing/2014/main" id="{A04CD830-3FFB-4388-BDA4-FCD23BB85160}"/>
              </a:ext>
            </a:extLst>
          </p:cNvPr>
          <p:cNvSpPr/>
          <p:nvPr/>
        </p:nvSpPr>
        <p:spPr>
          <a:xfrm>
            <a:off x="1922025" y="5897576"/>
            <a:ext cx="2841057" cy="133015"/>
          </a:xfrm>
          <a:prstGeom prst="ellipse">
            <a:avLst/>
          </a:prstGeom>
          <a:gradFill flip="none" rotWithShape="1">
            <a:gsLst>
              <a:gs pos="58000">
                <a:srgbClr val="FFFFFF">
                  <a:alpha val="5000"/>
                </a:srgbClr>
              </a:gs>
              <a:gs pos="0">
                <a:schemeClr val="bg1">
                  <a:alpha val="25000"/>
                </a:schemeClr>
              </a:gs>
              <a:gs pos="100000">
                <a:schemeClr val="bg1">
                  <a:alpha val="0"/>
                </a:schemeClr>
              </a:gs>
            </a:gsLst>
            <a:lin ang="16200000" scaled="1"/>
            <a:tileRect/>
          </a:gradFill>
          <a:ln w="9525">
            <a:gradFill flip="none" rotWithShape="1">
              <a:gsLst>
                <a:gs pos="0">
                  <a:schemeClr val="bg1"/>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96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 name="Oval 36">
            <a:extLst>
              <a:ext uri="{FF2B5EF4-FFF2-40B4-BE49-F238E27FC236}">
                <a16:creationId xmlns:a16="http://schemas.microsoft.com/office/drawing/2014/main" id="{EBEF4970-6443-44CB-B5CF-EB8509827CBA}"/>
              </a:ext>
            </a:extLst>
          </p:cNvPr>
          <p:cNvSpPr>
            <a:spLocks noChangeArrowheads="1"/>
          </p:cNvSpPr>
          <p:nvPr/>
        </p:nvSpPr>
        <p:spPr bwMode="auto">
          <a:xfrm>
            <a:off x="1794737" y="5870207"/>
            <a:ext cx="3094128" cy="225825"/>
          </a:xfrm>
          <a:prstGeom prst="ellipse">
            <a:avLst/>
          </a:prstGeom>
          <a:gradFill flip="none" rotWithShape="1">
            <a:gsLst>
              <a:gs pos="0">
                <a:srgbClr val="00B0F0"/>
              </a:gs>
              <a:gs pos="100000">
                <a:schemeClr val="bg1">
                  <a:alpha val="2000"/>
                </a:schemeClr>
              </a:gs>
            </a:gsLst>
            <a:lin ang="16200000" scaled="1"/>
            <a:tileRect/>
          </a:gradFill>
          <a:ln w="3175">
            <a:gradFill flip="none" rotWithShape="1">
              <a:gsLst>
                <a:gs pos="0">
                  <a:schemeClr val="bg1">
                    <a:alpha val="25000"/>
                  </a:schemeClr>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191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nvGrpSpPr>
          <p:cNvPr id="16" name="组合 15">
            <a:extLst>
              <a:ext uri="{FF2B5EF4-FFF2-40B4-BE49-F238E27FC236}">
                <a16:creationId xmlns:a16="http://schemas.microsoft.com/office/drawing/2014/main" id="{EA1F1C2E-AC73-4B89-B5DE-F70E32478EEB}"/>
              </a:ext>
            </a:extLst>
          </p:cNvPr>
          <p:cNvGrpSpPr/>
          <p:nvPr/>
        </p:nvGrpSpPr>
        <p:grpSpPr>
          <a:xfrm>
            <a:off x="3201371" y="2787625"/>
            <a:ext cx="295775" cy="211287"/>
            <a:chOff x="10034169" y="1857058"/>
            <a:chExt cx="358106" cy="161017"/>
          </a:xfrm>
          <a:solidFill>
            <a:schemeClr val="tx1"/>
          </a:solidFill>
        </p:grpSpPr>
        <p:sp>
          <p:nvSpPr>
            <p:cNvPr id="17" name="PA-下箭头 888">
              <a:extLst>
                <a:ext uri="{FF2B5EF4-FFF2-40B4-BE49-F238E27FC236}">
                  <a16:creationId xmlns:a16="http://schemas.microsoft.com/office/drawing/2014/main" id="{98737A31-8FDF-458F-8B67-6AEBE49AA24E}"/>
                </a:ext>
              </a:extLst>
            </p:cNvPr>
            <p:cNvSpPr/>
            <p:nvPr>
              <p:custDataLst>
                <p:tags r:id="rId3"/>
              </p:custDataLst>
            </p:nvPr>
          </p:nvSpPr>
          <p:spPr>
            <a:xfrm rot="10800000" flipV="1">
              <a:off x="10034169" y="1857058"/>
              <a:ext cx="157264" cy="159202"/>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9088" hangingPunct="0">
                <a:spcBef>
                  <a:spcPct val="0"/>
                </a:spcBef>
                <a:spcAft>
                  <a:spcPct val="0"/>
                </a:spcAft>
              </a:pPr>
              <a:endParaRPr lang="zh-CN" altLang="en-US" sz="19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 name="PA-下箭头 888">
              <a:extLst>
                <a:ext uri="{FF2B5EF4-FFF2-40B4-BE49-F238E27FC236}">
                  <a16:creationId xmlns:a16="http://schemas.microsoft.com/office/drawing/2014/main" id="{D11E08F2-376A-4620-8008-C28286D23112}"/>
                </a:ext>
              </a:extLst>
            </p:cNvPr>
            <p:cNvSpPr/>
            <p:nvPr>
              <p:custDataLst>
                <p:tags r:id="rId4"/>
              </p:custDataLst>
            </p:nvPr>
          </p:nvSpPr>
          <p:spPr>
            <a:xfrm rot="10800000">
              <a:off x="10235011" y="1858873"/>
              <a:ext cx="157264" cy="159202"/>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9088" hangingPunct="0">
                <a:spcBef>
                  <a:spcPct val="0"/>
                </a:spcBef>
                <a:spcAft>
                  <a:spcPct val="0"/>
                </a:spcAft>
              </a:pPr>
              <a:endParaRPr lang="zh-CN" altLang="en-US" sz="19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nvGrpSpPr>
          <p:cNvPr id="19" name="组合 18">
            <a:extLst>
              <a:ext uri="{FF2B5EF4-FFF2-40B4-BE49-F238E27FC236}">
                <a16:creationId xmlns:a16="http://schemas.microsoft.com/office/drawing/2014/main" id="{80907CD7-F2CD-495C-A8A3-423EF78BFE3F}"/>
              </a:ext>
            </a:extLst>
          </p:cNvPr>
          <p:cNvGrpSpPr/>
          <p:nvPr/>
        </p:nvGrpSpPr>
        <p:grpSpPr>
          <a:xfrm>
            <a:off x="3201371" y="4833100"/>
            <a:ext cx="295775" cy="211287"/>
            <a:chOff x="10034169" y="1857058"/>
            <a:chExt cx="358106" cy="161017"/>
          </a:xfrm>
          <a:solidFill>
            <a:schemeClr val="tx1"/>
          </a:solidFill>
        </p:grpSpPr>
        <p:sp>
          <p:nvSpPr>
            <p:cNvPr id="20" name="PA-下箭头 888">
              <a:extLst>
                <a:ext uri="{FF2B5EF4-FFF2-40B4-BE49-F238E27FC236}">
                  <a16:creationId xmlns:a16="http://schemas.microsoft.com/office/drawing/2014/main" id="{C8ACABD9-A480-49F5-9FFD-169643BED50A}"/>
                </a:ext>
              </a:extLst>
            </p:cNvPr>
            <p:cNvSpPr/>
            <p:nvPr>
              <p:custDataLst>
                <p:tags r:id="rId1"/>
              </p:custDataLst>
            </p:nvPr>
          </p:nvSpPr>
          <p:spPr>
            <a:xfrm rot="10800000" flipV="1">
              <a:off x="10034169" y="1857058"/>
              <a:ext cx="157264" cy="159202"/>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9088" hangingPunct="0">
                <a:spcBef>
                  <a:spcPct val="0"/>
                </a:spcBef>
                <a:spcAft>
                  <a:spcPct val="0"/>
                </a:spcAft>
              </a:pPr>
              <a:endParaRPr lang="zh-CN" altLang="en-US" sz="19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 name="PA-下箭头 888">
              <a:extLst>
                <a:ext uri="{FF2B5EF4-FFF2-40B4-BE49-F238E27FC236}">
                  <a16:creationId xmlns:a16="http://schemas.microsoft.com/office/drawing/2014/main" id="{4CCDDF77-B080-449F-B229-DFF603960347}"/>
                </a:ext>
              </a:extLst>
            </p:cNvPr>
            <p:cNvSpPr/>
            <p:nvPr>
              <p:custDataLst>
                <p:tags r:id="rId2"/>
              </p:custDataLst>
            </p:nvPr>
          </p:nvSpPr>
          <p:spPr>
            <a:xfrm rot="10800000">
              <a:off x="10235011" y="1858873"/>
              <a:ext cx="157264" cy="159202"/>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9088" hangingPunct="0">
                <a:spcBef>
                  <a:spcPct val="0"/>
                </a:spcBef>
                <a:spcAft>
                  <a:spcPct val="0"/>
                </a:spcAft>
              </a:pPr>
              <a:endParaRPr lang="zh-CN" altLang="en-US" sz="19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sp>
        <p:nvSpPr>
          <p:cNvPr id="22" name="圆角矩形 144">
            <a:extLst>
              <a:ext uri="{FF2B5EF4-FFF2-40B4-BE49-F238E27FC236}">
                <a16:creationId xmlns:a16="http://schemas.microsoft.com/office/drawing/2014/main" id="{9A8ECF14-2BFD-48EA-BF2E-C5238BF81C5B}"/>
              </a:ext>
            </a:extLst>
          </p:cNvPr>
          <p:cNvSpPr/>
          <p:nvPr/>
        </p:nvSpPr>
        <p:spPr>
          <a:xfrm>
            <a:off x="2330534" y="5485381"/>
            <a:ext cx="683597" cy="238185"/>
          </a:xfrm>
          <a:prstGeom prst="roundRect">
            <a:avLst>
              <a:gd name="adj" fmla="val 50000"/>
            </a:avLst>
          </a:prstGeom>
          <a:noFill/>
          <a:ln w="12700">
            <a:noFill/>
            <a:miter lim="800000"/>
            <a:headEnd/>
            <a:tailEnd/>
          </a:ln>
        </p:spPr>
        <p:txBody>
          <a:bodyPr lIns="0" tIns="0" rIns="0" bIns="0" anchor="ctr"/>
          <a:lstStyle/>
          <a:p>
            <a:pPr algn="r" defTabSz="265367" hangingPunct="0">
              <a:spcBef>
                <a:spcPct val="0"/>
              </a:spcBef>
              <a:spcAft>
                <a:spcPct val="0"/>
              </a:spcAft>
            </a:pPr>
            <a:r>
              <a:rPr lang="en-US" altLang="zh-CN" sz="10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Self-learning</a:t>
            </a:r>
          </a:p>
        </p:txBody>
      </p:sp>
      <p:sp>
        <p:nvSpPr>
          <p:cNvPr id="23" name="圆角矩形 145">
            <a:extLst>
              <a:ext uri="{FF2B5EF4-FFF2-40B4-BE49-F238E27FC236}">
                <a16:creationId xmlns:a16="http://schemas.microsoft.com/office/drawing/2014/main" id="{15773B8C-A057-40F0-90BD-400339E78786}"/>
              </a:ext>
            </a:extLst>
          </p:cNvPr>
          <p:cNvSpPr/>
          <p:nvPr/>
        </p:nvSpPr>
        <p:spPr>
          <a:xfrm>
            <a:off x="3549473" y="5491099"/>
            <a:ext cx="985736" cy="232467"/>
          </a:xfrm>
          <a:prstGeom prst="roundRect">
            <a:avLst>
              <a:gd name="adj" fmla="val 50000"/>
            </a:avLst>
          </a:prstGeom>
          <a:noFill/>
          <a:ln w="12700">
            <a:noFill/>
            <a:miter lim="800000"/>
            <a:headEnd/>
            <a:tailEnd/>
          </a:ln>
        </p:spPr>
        <p:txBody>
          <a:bodyPr lIns="0" tIns="0" rIns="0" bIns="0" anchor="ctr"/>
          <a:lstStyle/>
          <a:p>
            <a:pPr algn="ctr" defTabSz="265367" hangingPunct="0">
              <a:spcBef>
                <a:spcPct val="0"/>
              </a:spcBef>
              <a:spcAft>
                <a:spcPct val="0"/>
              </a:spcAft>
            </a:pPr>
            <a:r>
              <a:rPr lang="en-US" altLang="zh-CN" sz="10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Self-Optimization</a:t>
            </a:r>
          </a:p>
        </p:txBody>
      </p:sp>
      <p:sp>
        <p:nvSpPr>
          <p:cNvPr id="24" name="矩形: 圆角 125">
            <a:extLst>
              <a:ext uri="{FF2B5EF4-FFF2-40B4-BE49-F238E27FC236}">
                <a16:creationId xmlns:a16="http://schemas.microsoft.com/office/drawing/2014/main" id="{0A841D4A-DED3-4235-91DA-9B08EA842500}"/>
              </a:ext>
            </a:extLst>
          </p:cNvPr>
          <p:cNvSpPr/>
          <p:nvPr/>
        </p:nvSpPr>
        <p:spPr>
          <a:xfrm rot="5400000" flipV="1">
            <a:off x="2749601" y="2119502"/>
            <a:ext cx="1219200" cy="3413760"/>
          </a:xfrm>
          <a:prstGeom prst="roundRect">
            <a:avLst>
              <a:gd name="adj" fmla="val 7354"/>
            </a:avLst>
          </a:prstGeom>
          <a:solidFill>
            <a:schemeClr val="accent6">
              <a:lumMod val="20000"/>
              <a:lumOff val="80000"/>
            </a:schemeClr>
          </a:solidFill>
          <a:ln w="9525">
            <a:solidFill>
              <a:schemeClr val="bg1"/>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96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 name="圆角矩形 119">
            <a:extLst>
              <a:ext uri="{FF2B5EF4-FFF2-40B4-BE49-F238E27FC236}">
                <a16:creationId xmlns:a16="http://schemas.microsoft.com/office/drawing/2014/main" id="{D094C5DC-8A25-420B-9C98-3D56B34BAA25}"/>
              </a:ext>
            </a:extLst>
          </p:cNvPr>
          <p:cNvSpPr/>
          <p:nvPr/>
        </p:nvSpPr>
        <p:spPr>
          <a:xfrm>
            <a:off x="2821751" y="2038857"/>
            <a:ext cx="1091004" cy="238185"/>
          </a:xfrm>
          <a:prstGeom prst="roundRect">
            <a:avLst>
              <a:gd name="adj" fmla="val 50000"/>
            </a:avLst>
          </a:prstGeom>
          <a:noFill/>
          <a:ln w="12700">
            <a:noFill/>
            <a:miter lim="800000"/>
            <a:headEnd/>
            <a:tailEnd/>
          </a:ln>
        </p:spPr>
        <p:txBody>
          <a:bodyPr anchor="ctr"/>
          <a:lstStyle/>
          <a:p>
            <a:pPr algn="ctr" defTabSz="265367" hangingPunct="0">
              <a:spcBef>
                <a:spcPct val="0"/>
              </a:spcBef>
              <a:spcAft>
                <a:spcPct val="0"/>
              </a:spcAft>
            </a:pPr>
            <a:r>
              <a:rPr lang="en-US" altLang="zh-CN" sz="10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Historical data</a:t>
            </a:r>
          </a:p>
        </p:txBody>
      </p:sp>
      <p:sp>
        <p:nvSpPr>
          <p:cNvPr id="27" name="矩形 26"/>
          <p:cNvSpPr/>
          <p:nvPr/>
        </p:nvSpPr>
        <p:spPr>
          <a:xfrm>
            <a:off x="2939048" y="5801887"/>
            <a:ext cx="845103" cy="338554"/>
          </a:xfrm>
          <a:prstGeom prst="rect">
            <a:avLst/>
          </a:prstGeom>
        </p:spPr>
        <p:txBody>
          <a:bodyPr wrap="none">
            <a:spAutoFit/>
          </a:bodyPr>
          <a:lstStyle/>
          <a:p>
            <a:pPr algn="ctr" defTabSz="914012">
              <a:defRPr/>
            </a:pPr>
            <a:r>
              <a:rPr lang="en-US" altLang="zh-CN" sz="16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Device</a:t>
            </a:r>
            <a:endParaRPr lang="zh-CN" altLang="en-US" sz="2400"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8" name="矩形 27"/>
          <p:cNvSpPr/>
          <p:nvPr/>
        </p:nvSpPr>
        <p:spPr>
          <a:xfrm>
            <a:off x="3041642" y="4268070"/>
            <a:ext cx="639919" cy="338554"/>
          </a:xfrm>
          <a:prstGeom prst="rect">
            <a:avLst/>
          </a:prstGeom>
        </p:spPr>
        <p:txBody>
          <a:bodyPr wrap="none">
            <a:spAutoFit/>
          </a:bodyPr>
          <a:lstStyle/>
          <a:p>
            <a:pPr algn="ctr" defTabSz="914012">
              <a:defRPr/>
            </a:pPr>
            <a:r>
              <a:rPr lang="en-US" altLang="zh-CN" sz="16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DME</a:t>
            </a:r>
            <a:endParaRPr lang="zh-CN" altLang="en-US" sz="2400"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9" name="矩形 28"/>
          <p:cNvSpPr/>
          <p:nvPr/>
        </p:nvSpPr>
        <p:spPr>
          <a:xfrm>
            <a:off x="2847680" y="2303473"/>
            <a:ext cx="1027845" cy="338554"/>
          </a:xfrm>
          <a:prstGeom prst="rect">
            <a:avLst/>
          </a:prstGeom>
        </p:spPr>
        <p:txBody>
          <a:bodyPr wrap="none">
            <a:spAutoFit/>
          </a:bodyPr>
          <a:lstStyle/>
          <a:p>
            <a:pPr algn="ctr" defTabSz="914012">
              <a:defRPr/>
            </a:pPr>
            <a:r>
              <a:rPr lang="en-US" altLang="zh-CN" sz="16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eService</a:t>
            </a:r>
            <a:endParaRPr lang="zh-CN" altLang="en-US" sz="2400"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nvGrpSpPr>
          <p:cNvPr id="30" name="组合 29"/>
          <p:cNvGrpSpPr/>
          <p:nvPr/>
        </p:nvGrpSpPr>
        <p:grpSpPr>
          <a:xfrm>
            <a:off x="5560959" y="3496362"/>
            <a:ext cx="339333" cy="414008"/>
            <a:chOff x="4864664" y="3438057"/>
            <a:chExt cx="244563" cy="207377"/>
          </a:xfrm>
        </p:grpSpPr>
        <p:sp>
          <p:nvSpPr>
            <p:cNvPr id="31" name="燕尾形 30"/>
            <p:cNvSpPr/>
            <p:nvPr/>
          </p:nvSpPr>
          <p:spPr>
            <a:xfrm>
              <a:off x="4864664" y="3438057"/>
              <a:ext cx="134511" cy="207377"/>
            </a:xfrm>
            <a:prstGeom prst="chevron">
              <a:avLst/>
            </a:prstGeom>
            <a:solidFill>
              <a:srgbClr val="91BEFF"/>
            </a:solidFill>
            <a:ln w="6350">
              <a:gradFill flip="none" rotWithShape="1">
                <a:gsLst>
                  <a:gs pos="0">
                    <a:schemeClr val="bg1"/>
                  </a:gs>
                  <a:gs pos="100000">
                    <a:schemeClr val="bg1">
                      <a:alpha val="0"/>
                    </a:schemeClr>
                  </a:gs>
                </a:gsLst>
                <a:lin ang="108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lIns="116101" tIns="58051" rIns="116101" bIns="58051"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32" name="燕尾形 31"/>
            <p:cNvSpPr/>
            <p:nvPr/>
          </p:nvSpPr>
          <p:spPr>
            <a:xfrm>
              <a:off x="4974716" y="3438057"/>
              <a:ext cx="134511" cy="207377"/>
            </a:xfrm>
            <a:prstGeom prst="chevron">
              <a:avLst/>
            </a:prstGeom>
            <a:solidFill>
              <a:srgbClr val="91BEFF"/>
            </a:solidFill>
            <a:ln w="6350">
              <a:gradFill flip="none" rotWithShape="1">
                <a:gsLst>
                  <a:gs pos="0">
                    <a:schemeClr val="bg1"/>
                  </a:gs>
                  <a:gs pos="100000">
                    <a:schemeClr val="bg1">
                      <a:alpha val="0"/>
                    </a:schemeClr>
                  </a:gs>
                </a:gsLst>
                <a:lin ang="108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lIns="116101" tIns="58051" rIns="116101" bIns="58051"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sp>
        <p:nvSpPr>
          <p:cNvPr id="33" name="圆角矩形 32"/>
          <p:cNvSpPr/>
          <p:nvPr/>
        </p:nvSpPr>
        <p:spPr>
          <a:xfrm>
            <a:off x="1999747" y="4079341"/>
            <a:ext cx="812019" cy="227036"/>
          </a:xfrm>
          <a:prstGeom prst="roundRect">
            <a:avLst>
              <a:gd name="adj" fmla="val 50000"/>
            </a:avLst>
          </a:prstGeom>
          <a:noFill/>
          <a:ln w="12700">
            <a:noFill/>
            <a:miter lim="800000"/>
            <a:headEnd/>
            <a:tailEnd/>
          </a:ln>
        </p:spPr>
        <p:txBody>
          <a:bodyPr wrap="none" lIns="0" tIns="0" rIns="0" bIns="0" anchor="ctr" anchorCtr="1">
            <a:spAutoFit/>
          </a:bodyPr>
          <a:lstStyle/>
          <a:p>
            <a:pPr algn="ctr" defTabSz="631827" hangingPunct="0">
              <a:spcBef>
                <a:spcPct val="0"/>
              </a:spcBef>
              <a:spcAft>
                <a:spcPct val="0"/>
              </a:spcAft>
            </a:pPr>
            <a:r>
              <a:rPr lang="en-US" altLang="zh-CN" sz="104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Automation</a:t>
            </a:r>
          </a:p>
        </p:txBody>
      </p:sp>
      <p:sp>
        <p:nvSpPr>
          <p:cNvPr id="34" name="圆角矩形 33"/>
          <p:cNvSpPr/>
          <p:nvPr/>
        </p:nvSpPr>
        <p:spPr>
          <a:xfrm>
            <a:off x="2826185" y="4079342"/>
            <a:ext cx="461039" cy="227036"/>
          </a:xfrm>
          <a:prstGeom prst="roundRect">
            <a:avLst>
              <a:gd name="adj" fmla="val 50000"/>
            </a:avLst>
          </a:prstGeom>
          <a:noFill/>
          <a:ln w="12700">
            <a:noFill/>
            <a:miter lim="800000"/>
            <a:headEnd/>
            <a:tailEnd/>
          </a:ln>
        </p:spPr>
        <p:txBody>
          <a:bodyPr wrap="none" lIns="0" tIns="0" rIns="0" bIns="0" anchor="ctr" anchorCtr="1">
            <a:spAutoFit/>
          </a:bodyPr>
          <a:lstStyle/>
          <a:p>
            <a:pPr algn="ctr" defTabSz="631827" hangingPunct="0">
              <a:spcBef>
                <a:spcPct val="0"/>
              </a:spcBef>
              <a:spcAft>
                <a:spcPct val="0"/>
              </a:spcAft>
            </a:pPr>
            <a:r>
              <a:rPr lang="en-US" altLang="zh-CN" sz="104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Policy</a:t>
            </a:r>
          </a:p>
        </p:txBody>
      </p:sp>
      <p:sp>
        <p:nvSpPr>
          <p:cNvPr id="35" name="圆角矩形 34"/>
          <p:cNvSpPr/>
          <p:nvPr/>
        </p:nvSpPr>
        <p:spPr>
          <a:xfrm>
            <a:off x="3288099" y="4079341"/>
            <a:ext cx="619007" cy="227036"/>
          </a:xfrm>
          <a:prstGeom prst="roundRect">
            <a:avLst>
              <a:gd name="adj" fmla="val 50000"/>
            </a:avLst>
          </a:prstGeom>
          <a:noFill/>
          <a:ln w="12700">
            <a:noFill/>
            <a:miter lim="800000"/>
            <a:headEnd/>
            <a:tailEnd/>
          </a:ln>
        </p:spPr>
        <p:txBody>
          <a:bodyPr wrap="none" lIns="0" tIns="0" rIns="0" bIns="0" anchor="ctr" anchorCtr="1">
            <a:spAutoFit/>
          </a:bodyPr>
          <a:lstStyle/>
          <a:p>
            <a:pPr algn="ctr" defTabSz="631827" hangingPunct="0">
              <a:spcBef>
                <a:spcPct val="0"/>
              </a:spcBef>
              <a:spcAft>
                <a:spcPct val="0"/>
              </a:spcAft>
            </a:pPr>
            <a:r>
              <a:rPr lang="en-US" altLang="zh-CN" sz="104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Analysis</a:t>
            </a:r>
          </a:p>
        </p:txBody>
      </p:sp>
      <p:sp>
        <p:nvSpPr>
          <p:cNvPr id="36" name="圆角矩形 35"/>
          <p:cNvSpPr/>
          <p:nvPr/>
        </p:nvSpPr>
        <p:spPr>
          <a:xfrm>
            <a:off x="3895132" y="4079341"/>
            <a:ext cx="720793" cy="227036"/>
          </a:xfrm>
          <a:prstGeom prst="roundRect">
            <a:avLst>
              <a:gd name="adj" fmla="val 50000"/>
            </a:avLst>
          </a:prstGeom>
          <a:noFill/>
          <a:ln w="12700">
            <a:noFill/>
            <a:miter lim="800000"/>
            <a:headEnd/>
            <a:tailEnd/>
          </a:ln>
        </p:spPr>
        <p:txBody>
          <a:bodyPr wrap="none" lIns="0" tIns="0" rIns="0" bIns="0" anchor="ctr" anchorCtr="1">
            <a:spAutoFit/>
          </a:bodyPr>
          <a:lstStyle/>
          <a:p>
            <a:pPr algn="ctr" defTabSz="631827" hangingPunct="0">
              <a:spcBef>
                <a:spcPct val="0"/>
              </a:spcBef>
              <a:spcAft>
                <a:spcPct val="0"/>
              </a:spcAft>
            </a:pPr>
            <a:r>
              <a:rPr lang="en-US" altLang="zh-CN" sz="104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Prediction</a:t>
            </a:r>
          </a:p>
        </p:txBody>
      </p:sp>
      <p:sp>
        <p:nvSpPr>
          <p:cNvPr id="37" name="Freeform 27"/>
          <p:cNvSpPr>
            <a:spLocks noEditPoints="1"/>
          </p:cNvSpPr>
          <p:nvPr/>
        </p:nvSpPr>
        <p:spPr bwMode="auto">
          <a:xfrm>
            <a:off x="2235212" y="3532696"/>
            <a:ext cx="2171869" cy="497321"/>
          </a:xfrm>
          <a:custGeom>
            <a:avLst/>
            <a:gdLst>
              <a:gd name="T0" fmla="*/ 118 w 1026"/>
              <a:gd name="T1" fmla="*/ 242 h 261"/>
              <a:gd name="T2" fmla="*/ 0 w 1026"/>
              <a:gd name="T3" fmla="*/ 202 h 261"/>
              <a:gd name="T4" fmla="*/ 104 w 1026"/>
              <a:gd name="T5" fmla="*/ 194 h 261"/>
              <a:gd name="T6" fmla="*/ 893 w 1026"/>
              <a:gd name="T7" fmla="*/ 194 h 261"/>
              <a:gd name="T8" fmla="*/ 921 w 1026"/>
              <a:gd name="T9" fmla="*/ 239 h 261"/>
              <a:gd name="T10" fmla="*/ 921 w 1026"/>
              <a:gd name="T11" fmla="*/ 202 h 261"/>
              <a:gd name="T12" fmla="*/ 907 w 1026"/>
              <a:gd name="T13" fmla="*/ 191 h 261"/>
              <a:gd name="T14" fmla="*/ 346 w 1026"/>
              <a:gd name="T15" fmla="*/ 191 h 261"/>
              <a:gd name="T16" fmla="*/ 332 w 1026"/>
              <a:gd name="T17" fmla="*/ 202 h 261"/>
              <a:gd name="T18" fmla="*/ 247 w 1026"/>
              <a:gd name="T19" fmla="*/ 194 h 261"/>
              <a:gd name="T20" fmla="*/ 219 w 1026"/>
              <a:gd name="T21" fmla="*/ 194 h 261"/>
              <a:gd name="T22" fmla="*/ 247 w 1026"/>
              <a:gd name="T23" fmla="*/ 230 h 261"/>
              <a:gd name="T24" fmla="*/ 360 w 1026"/>
              <a:gd name="T25" fmla="*/ 239 h 261"/>
              <a:gd name="T26" fmla="*/ 583 w 1026"/>
              <a:gd name="T27" fmla="*/ 194 h 261"/>
              <a:gd name="T28" fmla="*/ 555 w 1026"/>
              <a:gd name="T29" fmla="*/ 194 h 261"/>
              <a:gd name="T30" fmla="*/ 470 w 1026"/>
              <a:gd name="T31" fmla="*/ 194 h 261"/>
              <a:gd name="T32" fmla="*/ 442 w 1026"/>
              <a:gd name="T33" fmla="*/ 194 h 261"/>
              <a:gd name="T34" fmla="*/ 470 w 1026"/>
              <a:gd name="T35" fmla="*/ 239 h 261"/>
              <a:gd name="T36" fmla="*/ 569 w 1026"/>
              <a:gd name="T37" fmla="*/ 242 h 261"/>
              <a:gd name="T38" fmla="*/ 583 w 1026"/>
              <a:gd name="T39" fmla="*/ 194 h 261"/>
              <a:gd name="T40" fmla="*/ 778 w 1026"/>
              <a:gd name="T41" fmla="*/ 194 h 261"/>
              <a:gd name="T42" fmla="*/ 694 w 1026"/>
              <a:gd name="T43" fmla="*/ 194 h 261"/>
              <a:gd name="T44" fmla="*/ 666 w 1026"/>
              <a:gd name="T45" fmla="*/ 194 h 261"/>
              <a:gd name="T46" fmla="*/ 680 w 1026"/>
              <a:gd name="T47" fmla="*/ 242 h 261"/>
              <a:gd name="T48" fmla="*/ 778 w 1026"/>
              <a:gd name="T49" fmla="*/ 239 h 261"/>
              <a:gd name="T50" fmla="*/ 806 w 1026"/>
              <a:gd name="T51" fmla="*/ 194 h 261"/>
              <a:gd name="T52" fmla="*/ 98 w 1026"/>
              <a:gd name="T53" fmla="*/ 133 h 261"/>
              <a:gd name="T54" fmla="*/ 192 w 1026"/>
              <a:gd name="T55" fmla="*/ 261 h 261"/>
              <a:gd name="T56" fmla="*/ 258 w 1026"/>
              <a:gd name="T57" fmla="*/ 109 h 261"/>
              <a:gd name="T58" fmla="*/ 98 w 1026"/>
              <a:gd name="T59" fmla="*/ 52 h 261"/>
              <a:gd name="T60" fmla="*/ 258 w 1026"/>
              <a:gd name="T61" fmla="*/ 61 h 261"/>
              <a:gd name="T62" fmla="*/ 178 w 1026"/>
              <a:gd name="T63" fmla="*/ 44 h 261"/>
              <a:gd name="T64" fmla="*/ 178 w 1026"/>
              <a:gd name="T65" fmla="*/ 98 h 261"/>
              <a:gd name="T66" fmla="*/ 401 w 1026"/>
              <a:gd name="T67" fmla="*/ 71 h 261"/>
              <a:gd name="T68" fmla="*/ 387 w 1026"/>
              <a:gd name="T69" fmla="*/ 113 h 261"/>
              <a:gd name="T70" fmla="*/ 426 w 1026"/>
              <a:gd name="T71" fmla="*/ 113 h 261"/>
              <a:gd name="T72" fmla="*/ 401 w 1026"/>
              <a:gd name="T73" fmla="*/ 0 h 261"/>
              <a:gd name="T74" fmla="*/ 321 w 1026"/>
              <a:gd name="T75" fmla="*/ 17 h 261"/>
              <a:gd name="T76" fmla="*/ 481 w 1026"/>
              <a:gd name="T77" fmla="*/ 8 h 261"/>
              <a:gd name="T78" fmla="*/ 321 w 1026"/>
              <a:gd name="T79" fmla="*/ 32 h 261"/>
              <a:gd name="T80" fmla="*/ 481 w 1026"/>
              <a:gd name="T81" fmla="*/ 32 h 261"/>
              <a:gd name="T82" fmla="*/ 544 w 1026"/>
              <a:gd name="T83" fmla="*/ 133 h 261"/>
              <a:gd name="T84" fmla="*/ 638 w 1026"/>
              <a:gd name="T85" fmla="*/ 261 h 261"/>
              <a:gd name="T86" fmla="*/ 704 w 1026"/>
              <a:gd name="T87" fmla="*/ 109 h 261"/>
              <a:gd name="T88" fmla="*/ 544 w 1026"/>
              <a:gd name="T89" fmla="*/ 52 h 261"/>
              <a:gd name="T90" fmla="*/ 704 w 1026"/>
              <a:gd name="T91" fmla="*/ 61 h 261"/>
              <a:gd name="T92" fmla="*/ 624 w 1026"/>
              <a:gd name="T93" fmla="*/ 44 h 261"/>
              <a:gd name="T94" fmla="*/ 624 w 1026"/>
              <a:gd name="T95" fmla="*/ 98 h 261"/>
              <a:gd name="T96" fmla="*/ 848 w 1026"/>
              <a:gd name="T97" fmla="*/ 71 h 261"/>
              <a:gd name="T98" fmla="*/ 834 w 1026"/>
              <a:gd name="T99" fmla="*/ 113 h 261"/>
              <a:gd name="T100" fmla="*/ 872 w 1026"/>
              <a:gd name="T101" fmla="*/ 113 h 261"/>
              <a:gd name="T102" fmla="*/ 848 w 1026"/>
              <a:gd name="T103" fmla="*/ 0 h 261"/>
              <a:gd name="T104" fmla="*/ 768 w 1026"/>
              <a:gd name="T105" fmla="*/ 17 h 261"/>
              <a:gd name="T106" fmla="*/ 928 w 1026"/>
              <a:gd name="T107" fmla="*/ 8 h 261"/>
              <a:gd name="T108" fmla="*/ 768 w 1026"/>
              <a:gd name="T109" fmla="*/ 32 h 261"/>
              <a:gd name="T110" fmla="*/ 928 w 1026"/>
              <a:gd name="T111" fmla="*/ 3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6" h="261">
                <a:moveTo>
                  <a:pt x="132" y="194"/>
                </a:moveTo>
                <a:cubicBezTo>
                  <a:pt x="132" y="194"/>
                  <a:pt x="132" y="194"/>
                  <a:pt x="132" y="194"/>
                </a:cubicBezTo>
                <a:cubicBezTo>
                  <a:pt x="132" y="239"/>
                  <a:pt x="132" y="239"/>
                  <a:pt x="132" y="239"/>
                </a:cubicBezTo>
                <a:cubicBezTo>
                  <a:pt x="132" y="241"/>
                  <a:pt x="126" y="242"/>
                  <a:pt x="118" y="242"/>
                </a:cubicBezTo>
                <a:cubicBezTo>
                  <a:pt x="110" y="242"/>
                  <a:pt x="104" y="241"/>
                  <a:pt x="104" y="239"/>
                </a:cubicBezTo>
                <a:cubicBezTo>
                  <a:pt x="104" y="230"/>
                  <a:pt x="104" y="230"/>
                  <a:pt x="104" y="230"/>
                </a:cubicBezTo>
                <a:cubicBezTo>
                  <a:pt x="0" y="230"/>
                  <a:pt x="0" y="230"/>
                  <a:pt x="0" y="230"/>
                </a:cubicBezTo>
                <a:cubicBezTo>
                  <a:pt x="0" y="202"/>
                  <a:pt x="0" y="202"/>
                  <a:pt x="0" y="202"/>
                </a:cubicBezTo>
                <a:cubicBezTo>
                  <a:pt x="104" y="202"/>
                  <a:pt x="104" y="202"/>
                  <a:pt x="104" y="202"/>
                </a:cubicBezTo>
                <a:cubicBezTo>
                  <a:pt x="104" y="194"/>
                  <a:pt x="104" y="194"/>
                  <a:pt x="104" y="194"/>
                </a:cubicBezTo>
                <a:cubicBezTo>
                  <a:pt x="104" y="194"/>
                  <a:pt x="104" y="194"/>
                  <a:pt x="104" y="194"/>
                </a:cubicBezTo>
                <a:cubicBezTo>
                  <a:pt x="104" y="194"/>
                  <a:pt x="104" y="194"/>
                  <a:pt x="104" y="194"/>
                </a:cubicBezTo>
                <a:cubicBezTo>
                  <a:pt x="104" y="192"/>
                  <a:pt x="110" y="191"/>
                  <a:pt x="118" y="191"/>
                </a:cubicBezTo>
                <a:cubicBezTo>
                  <a:pt x="126" y="191"/>
                  <a:pt x="132" y="192"/>
                  <a:pt x="132" y="194"/>
                </a:cubicBezTo>
                <a:cubicBezTo>
                  <a:pt x="132" y="194"/>
                  <a:pt x="132" y="194"/>
                  <a:pt x="132" y="194"/>
                </a:cubicBezTo>
                <a:close/>
                <a:moveTo>
                  <a:pt x="893" y="194"/>
                </a:moveTo>
                <a:cubicBezTo>
                  <a:pt x="893" y="194"/>
                  <a:pt x="893" y="194"/>
                  <a:pt x="893" y="194"/>
                </a:cubicBezTo>
                <a:cubicBezTo>
                  <a:pt x="893" y="239"/>
                  <a:pt x="893" y="239"/>
                  <a:pt x="893" y="239"/>
                </a:cubicBezTo>
                <a:cubicBezTo>
                  <a:pt x="893" y="241"/>
                  <a:pt x="899" y="242"/>
                  <a:pt x="907" y="242"/>
                </a:cubicBezTo>
                <a:cubicBezTo>
                  <a:pt x="915" y="242"/>
                  <a:pt x="921" y="241"/>
                  <a:pt x="921" y="239"/>
                </a:cubicBezTo>
                <a:cubicBezTo>
                  <a:pt x="921" y="230"/>
                  <a:pt x="921" y="230"/>
                  <a:pt x="921" y="230"/>
                </a:cubicBezTo>
                <a:cubicBezTo>
                  <a:pt x="1026" y="230"/>
                  <a:pt x="1026" y="230"/>
                  <a:pt x="1026" y="230"/>
                </a:cubicBezTo>
                <a:cubicBezTo>
                  <a:pt x="1026" y="202"/>
                  <a:pt x="1026" y="202"/>
                  <a:pt x="1026" y="202"/>
                </a:cubicBezTo>
                <a:cubicBezTo>
                  <a:pt x="921" y="202"/>
                  <a:pt x="921" y="202"/>
                  <a:pt x="921" y="202"/>
                </a:cubicBezTo>
                <a:cubicBezTo>
                  <a:pt x="921" y="194"/>
                  <a:pt x="921" y="194"/>
                  <a:pt x="921" y="194"/>
                </a:cubicBezTo>
                <a:cubicBezTo>
                  <a:pt x="921" y="194"/>
                  <a:pt x="921" y="194"/>
                  <a:pt x="921" y="194"/>
                </a:cubicBezTo>
                <a:cubicBezTo>
                  <a:pt x="921" y="194"/>
                  <a:pt x="921" y="194"/>
                  <a:pt x="921" y="194"/>
                </a:cubicBezTo>
                <a:cubicBezTo>
                  <a:pt x="921" y="192"/>
                  <a:pt x="915" y="191"/>
                  <a:pt x="907" y="191"/>
                </a:cubicBezTo>
                <a:cubicBezTo>
                  <a:pt x="899" y="191"/>
                  <a:pt x="893" y="192"/>
                  <a:pt x="893" y="194"/>
                </a:cubicBezTo>
                <a:cubicBezTo>
                  <a:pt x="893" y="194"/>
                  <a:pt x="893" y="194"/>
                  <a:pt x="893" y="194"/>
                </a:cubicBezTo>
                <a:close/>
                <a:moveTo>
                  <a:pt x="360" y="194"/>
                </a:moveTo>
                <a:cubicBezTo>
                  <a:pt x="360" y="192"/>
                  <a:pt x="354" y="191"/>
                  <a:pt x="346" y="191"/>
                </a:cubicBezTo>
                <a:cubicBezTo>
                  <a:pt x="338" y="191"/>
                  <a:pt x="332" y="192"/>
                  <a:pt x="332" y="194"/>
                </a:cubicBezTo>
                <a:cubicBezTo>
                  <a:pt x="332" y="194"/>
                  <a:pt x="332" y="194"/>
                  <a:pt x="332" y="194"/>
                </a:cubicBezTo>
                <a:cubicBezTo>
                  <a:pt x="332" y="194"/>
                  <a:pt x="332" y="194"/>
                  <a:pt x="332" y="194"/>
                </a:cubicBezTo>
                <a:cubicBezTo>
                  <a:pt x="332" y="202"/>
                  <a:pt x="332" y="202"/>
                  <a:pt x="332" y="202"/>
                </a:cubicBezTo>
                <a:cubicBezTo>
                  <a:pt x="247" y="202"/>
                  <a:pt x="247" y="202"/>
                  <a:pt x="247" y="202"/>
                </a:cubicBezTo>
                <a:cubicBezTo>
                  <a:pt x="247" y="194"/>
                  <a:pt x="247" y="194"/>
                  <a:pt x="247" y="194"/>
                </a:cubicBezTo>
                <a:cubicBezTo>
                  <a:pt x="247" y="194"/>
                  <a:pt x="247" y="194"/>
                  <a:pt x="247" y="194"/>
                </a:cubicBezTo>
                <a:cubicBezTo>
                  <a:pt x="247" y="194"/>
                  <a:pt x="247" y="194"/>
                  <a:pt x="247" y="194"/>
                </a:cubicBezTo>
                <a:cubicBezTo>
                  <a:pt x="247" y="192"/>
                  <a:pt x="241" y="191"/>
                  <a:pt x="233" y="191"/>
                </a:cubicBezTo>
                <a:cubicBezTo>
                  <a:pt x="225" y="191"/>
                  <a:pt x="219" y="192"/>
                  <a:pt x="219" y="194"/>
                </a:cubicBezTo>
                <a:cubicBezTo>
                  <a:pt x="219" y="194"/>
                  <a:pt x="219" y="194"/>
                  <a:pt x="219" y="194"/>
                </a:cubicBezTo>
                <a:cubicBezTo>
                  <a:pt x="219" y="194"/>
                  <a:pt x="219" y="194"/>
                  <a:pt x="219" y="194"/>
                </a:cubicBezTo>
                <a:cubicBezTo>
                  <a:pt x="219" y="239"/>
                  <a:pt x="219" y="239"/>
                  <a:pt x="219" y="239"/>
                </a:cubicBezTo>
                <a:cubicBezTo>
                  <a:pt x="219" y="241"/>
                  <a:pt x="225" y="242"/>
                  <a:pt x="233" y="242"/>
                </a:cubicBezTo>
                <a:cubicBezTo>
                  <a:pt x="241" y="242"/>
                  <a:pt x="247" y="241"/>
                  <a:pt x="247" y="239"/>
                </a:cubicBezTo>
                <a:cubicBezTo>
                  <a:pt x="247" y="230"/>
                  <a:pt x="247" y="230"/>
                  <a:pt x="247" y="230"/>
                </a:cubicBezTo>
                <a:cubicBezTo>
                  <a:pt x="332" y="230"/>
                  <a:pt x="332" y="230"/>
                  <a:pt x="332" y="230"/>
                </a:cubicBezTo>
                <a:cubicBezTo>
                  <a:pt x="332" y="239"/>
                  <a:pt x="332" y="239"/>
                  <a:pt x="332" y="239"/>
                </a:cubicBezTo>
                <a:cubicBezTo>
                  <a:pt x="332" y="241"/>
                  <a:pt x="338" y="242"/>
                  <a:pt x="346" y="242"/>
                </a:cubicBezTo>
                <a:cubicBezTo>
                  <a:pt x="354" y="242"/>
                  <a:pt x="360" y="241"/>
                  <a:pt x="360" y="239"/>
                </a:cubicBezTo>
                <a:cubicBezTo>
                  <a:pt x="360" y="194"/>
                  <a:pt x="360" y="194"/>
                  <a:pt x="360" y="194"/>
                </a:cubicBezTo>
                <a:cubicBezTo>
                  <a:pt x="360" y="194"/>
                  <a:pt x="360" y="194"/>
                  <a:pt x="360" y="194"/>
                </a:cubicBezTo>
                <a:cubicBezTo>
                  <a:pt x="360" y="194"/>
                  <a:pt x="360" y="194"/>
                  <a:pt x="360" y="194"/>
                </a:cubicBezTo>
                <a:close/>
                <a:moveTo>
                  <a:pt x="583" y="194"/>
                </a:moveTo>
                <a:cubicBezTo>
                  <a:pt x="583" y="192"/>
                  <a:pt x="577" y="191"/>
                  <a:pt x="569" y="191"/>
                </a:cubicBezTo>
                <a:cubicBezTo>
                  <a:pt x="561" y="191"/>
                  <a:pt x="555" y="192"/>
                  <a:pt x="555" y="194"/>
                </a:cubicBezTo>
                <a:cubicBezTo>
                  <a:pt x="555" y="194"/>
                  <a:pt x="555" y="194"/>
                  <a:pt x="555" y="194"/>
                </a:cubicBezTo>
                <a:cubicBezTo>
                  <a:pt x="555" y="194"/>
                  <a:pt x="555" y="194"/>
                  <a:pt x="555" y="194"/>
                </a:cubicBezTo>
                <a:cubicBezTo>
                  <a:pt x="555" y="202"/>
                  <a:pt x="555" y="202"/>
                  <a:pt x="555" y="202"/>
                </a:cubicBezTo>
                <a:cubicBezTo>
                  <a:pt x="470" y="202"/>
                  <a:pt x="470" y="202"/>
                  <a:pt x="470" y="202"/>
                </a:cubicBezTo>
                <a:cubicBezTo>
                  <a:pt x="470" y="194"/>
                  <a:pt x="470" y="194"/>
                  <a:pt x="470" y="194"/>
                </a:cubicBezTo>
                <a:cubicBezTo>
                  <a:pt x="470" y="194"/>
                  <a:pt x="470" y="194"/>
                  <a:pt x="470" y="194"/>
                </a:cubicBezTo>
                <a:cubicBezTo>
                  <a:pt x="470" y="194"/>
                  <a:pt x="470" y="194"/>
                  <a:pt x="470" y="194"/>
                </a:cubicBezTo>
                <a:cubicBezTo>
                  <a:pt x="470" y="192"/>
                  <a:pt x="464" y="191"/>
                  <a:pt x="456" y="191"/>
                </a:cubicBezTo>
                <a:cubicBezTo>
                  <a:pt x="448" y="191"/>
                  <a:pt x="442" y="192"/>
                  <a:pt x="442" y="194"/>
                </a:cubicBezTo>
                <a:cubicBezTo>
                  <a:pt x="442" y="194"/>
                  <a:pt x="442" y="194"/>
                  <a:pt x="442" y="194"/>
                </a:cubicBezTo>
                <a:cubicBezTo>
                  <a:pt x="442" y="194"/>
                  <a:pt x="442" y="194"/>
                  <a:pt x="442" y="194"/>
                </a:cubicBezTo>
                <a:cubicBezTo>
                  <a:pt x="442" y="239"/>
                  <a:pt x="442" y="239"/>
                  <a:pt x="442" y="239"/>
                </a:cubicBezTo>
                <a:cubicBezTo>
                  <a:pt x="442" y="241"/>
                  <a:pt x="448" y="242"/>
                  <a:pt x="456" y="242"/>
                </a:cubicBezTo>
                <a:cubicBezTo>
                  <a:pt x="464" y="242"/>
                  <a:pt x="470" y="241"/>
                  <a:pt x="470" y="239"/>
                </a:cubicBezTo>
                <a:cubicBezTo>
                  <a:pt x="470" y="230"/>
                  <a:pt x="470" y="230"/>
                  <a:pt x="470" y="230"/>
                </a:cubicBezTo>
                <a:cubicBezTo>
                  <a:pt x="555" y="230"/>
                  <a:pt x="555" y="230"/>
                  <a:pt x="555" y="230"/>
                </a:cubicBezTo>
                <a:cubicBezTo>
                  <a:pt x="555" y="239"/>
                  <a:pt x="555" y="239"/>
                  <a:pt x="555" y="239"/>
                </a:cubicBezTo>
                <a:cubicBezTo>
                  <a:pt x="555" y="241"/>
                  <a:pt x="561" y="242"/>
                  <a:pt x="569" y="242"/>
                </a:cubicBezTo>
                <a:cubicBezTo>
                  <a:pt x="577" y="242"/>
                  <a:pt x="583" y="241"/>
                  <a:pt x="583" y="239"/>
                </a:cubicBezTo>
                <a:cubicBezTo>
                  <a:pt x="583" y="194"/>
                  <a:pt x="583" y="194"/>
                  <a:pt x="583" y="194"/>
                </a:cubicBezTo>
                <a:cubicBezTo>
                  <a:pt x="583" y="194"/>
                  <a:pt x="583" y="194"/>
                  <a:pt x="583" y="194"/>
                </a:cubicBezTo>
                <a:cubicBezTo>
                  <a:pt x="583" y="194"/>
                  <a:pt x="583" y="194"/>
                  <a:pt x="583" y="194"/>
                </a:cubicBezTo>
                <a:close/>
                <a:moveTo>
                  <a:pt x="806" y="194"/>
                </a:moveTo>
                <a:cubicBezTo>
                  <a:pt x="806" y="192"/>
                  <a:pt x="800" y="191"/>
                  <a:pt x="792" y="191"/>
                </a:cubicBezTo>
                <a:cubicBezTo>
                  <a:pt x="785" y="191"/>
                  <a:pt x="778" y="192"/>
                  <a:pt x="778" y="194"/>
                </a:cubicBezTo>
                <a:cubicBezTo>
                  <a:pt x="778" y="194"/>
                  <a:pt x="778" y="194"/>
                  <a:pt x="778" y="194"/>
                </a:cubicBezTo>
                <a:cubicBezTo>
                  <a:pt x="778" y="194"/>
                  <a:pt x="778" y="194"/>
                  <a:pt x="778" y="194"/>
                </a:cubicBezTo>
                <a:cubicBezTo>
                  <a:pt x="778" y="202"/>
                  <a:pt x="778" y="202"/>
                  <a:pt x="778" y="202"/>
                </a:cubicBezTo>
                <a:cubicBezTo>
                  <a:pt x="694" y="202"/>
                  <a:pt x="694" y="202"/>
                  <a:pt x="694" y="202"/>
                </a:cubicBezTo>
                <a:cubicBezTo>
                  <a:pt x="694" y="194"/>
                  <a:pt x="694" y="194"/>
                  <a:pt x="694" y="194"/>
                </a:cubicBezTo>
                <a:cubicBezTo>
                  <a:pt x="694" y="194"/>
                  <a:pt x="694" y="194"/>
                  <a:pt x="694" y="194"/>
                </a:cubicBezTo>
                <a:cubicBezTo>
                  <a:pt x="694" y="194"/>
                  <a:pt x="694" y="194"/>
                  <a:pt x="694" y="194"/>
                </a:cubicBezTo>
                <a:cubicBezTo>
                  <a:pt x="694" y="192"/>
                  <a:pt x="687" y="191"/>
                  <a:pt x="680" y="191"/>
                </a:cubicBezTo>
                <a:cubicBezTo>
                  <a:pt x="672" y="191"/>
                  <a:pt x="666" y="192"/>
                  <a:pt x="666" y="194"/>
                </a:cubicBezTo>
                <a:cubicBezTo>
                  <a:pt x="666" y="194"/>
                  <a:pt x="666" y="194"/>
                  <a:pt x="666" y="194"/>
                </a:cubicBezTo>
                <a:cubicBezTo>
                  <a:pt x="666" y="194"/>
                  <a:pt x="666" y="194"/>
                  <a:pt x="666" y="194"/>
                </a:cubicBezTo>
                <a:cubicBezTo>
                  <a:pt x="666" y="239"/>
                  <a:pt x="666" y="239"/>
                  <a:pt x="666" y="239"/>
                </a:cubicBezTo>
                <a:cubicBezTo>
                  <a:pt x="666" y="241"/>
                  <a:pt x="672" y="242"/>
                  <a:pt x="680" y="242"/>
                </a:cubicBezTo>
                <a:cubicBezTo>
                  <a:pt x="687" y="242"/>
                  <a:pt x="694" y="241"/>
                  <a:pt x="694" y="239"/>
                </a:cubicBezTo>
                <a:cubicBezTo>
                  <a:pt x="694" y="230"/>
                  <a:pt x="694" y="230"/>
                  <a:pt x="694" y="230"/>
                </a:cubicBezTo>
                <a:cubicBezTo>
                  <a:pt x="778" y="230"/>
                  <a:pt x="778" y="230"/>
                  <a:pt x="778" y="230"/>
                </a:cubicBezTo>
                <a:cubicBezTo>
                  <a:pt x="778" y="239"/>
                  <a:pt x="778" y="239"/>
                  <a:pt x="778" y="239"/>
                </a:cubicBezTo>
                <a:cubicBezTo>
                  <a:pt x="778" y="241"/>
                  <a:pt x="785" y="242"/>
                  <a:pt x="792" y="242"/>
                </a:cubicBezTo>
                <a:cubicBezTo>
                  <a:pt x="800" y="242"/>
                  <a:pt x="806" y="241"/>
                  <a:pt x="806" y="239"/>
                </a:cubicBezTo>
                <a:cubicBezTo>
                  <a:pt x="806" y="194"/>
                  <a:pt x="806" y="194"/>
                  <a:pt x="806" y="194"/>
                </a:cubicBezTo>
                <a:cubicBezTo>
                  <a:pt x="806" y="194"/>
                  <a:pt x="806" y="194"/>
                  <a:pt x="806" y="194"/>
                </a:cubicBezTo>
                <a:cubicBezTo>
                  <a:pt x="806" y="194"/>
                  <a:pt x="806" y="194"/>
                  <a:pt x="806" y="194"/>
                </a:cubicBezTo>
                <a:close/>
                <a:moveTo>
                  <a:pt x="178" y="115"/>
                </a:moveTo>
                <a:cubicBezTo>
                  <a:pt x="144" y="115"/>
                  <a:pt x="114" y="112"/>
                  <a:pt x="98" y="109"/>
                </a:cubicBezTo>
                <a:cubicBezTo>
                  <a:pt x="98" y="133"/>
                  <a:pt x="98" y="133"/>
                  <a:pt x="98" y="133"/>
                </a:cubicBezTo>
                <a:cubicBezTo>
                  <a:pt x="151" y="157"/>
                  <a:pt x="151" y="157"/>
                  <a:pt x="151" y="157"/>
                </a:cubicBezTo>
                <a:cubicBezTo>
                  <a:pt x="164" y="157"/>
                  <a:pt x="164" y="157"/>
                  <a:pt x="164" y="157"/>
                </a:cubicBezTo>
                <a:cubicBezTo>
                  <a:pt x="164" y="261"/>
                  <a:pt x="164" y="261"/>
                  <a:pt x="164" y="261"/>
                </a:cubicBezTo>
                <a:cubicBezTo>
                  <a:pt x="192" y="261"/>
                  <a:pt x="192" y="261"/>
                  <a:pt x="192" y="261"/>
                </a:cubicBezTo>
                <a:cubicBezTo>
                  <a:pt x="192" y="157"/>
                  <a:pt x="192" y="157"/>
                  <a:pt x="192" y="157"/>
                </a:cubicBezTo>
                <a:cubicBezTo>
                  <a:pt x="202" y="157"/>
                  <a:pt x="202" y="157"/>
                  <a:pt x="202" y="157"/>
                </a:cubicBezTo>
                <a:cubicBezTo>
                  <a:pt x="258" y="133"/>
                  <a:pt x="258" y="133"/>
                  <a:pt x="258" y="133"/>
                </a:cubicBezTo>
                <a:cubicBezTo>
                  <a:pt x="258" y="109"/>
                  <a:pt x="258" y="109"/>
                  <a:pt x="258" y="109"/>
                </a:cubicBezTo>
                <a:cubicBezTo>
                  <a:pt x="241" y="112"/>
                  <a:pt x="212" y="115"/>
                  <a:pt x="178" y="115"/>
                </a:cubicBezTo>
                <a:close/>
                <a:moveTo>
                  <a:pt x="178" y="44"/>
                </a:moveTo>
                <a:cubicBezTo>
                  <a:pt x="144" y="44"/>
                  <a:pt x="114" y="47"/>
                  <a:pt x="98" y="50"/>
                </a:cubicBezTo>
                <a:cubicBezTo>
                  <a:pt x="98" y="52"/>
                  <a:pt x="98" y="52"/>
                  <a:pt x="98" y="52"/>
                </a:cubicBezTo>
                <a:cubicBezTo>
                  <a:pt x="98" y="59"/>
                  <a:pt x="98" y="59"/>
                  <a:pt x="98" y="59"/>
                </a:cubicBezTo>
                <a:cubicBezTo>
                  <a:pt x="98" y="61"/>
                  <a:pt x="98" y="61"/>
                  <a:pt x="98" y="61"/>
                </a:cubicBezTo>
                <a:cubicBezTo>
                  <a:pt x="114" y="64"/>
                  <a:pt x="144" y="67"/>
                  <a:pt x="178" y="67"/>
                </a:cubicBezTo>
                <a:cubicBezTo>
                  <a:pt x="212" y="67"/>
                  <a:pt x="241" y="64"/>
                  <a:pt x="258" y="61"/>
                </a:cubicBezTo>
                <a:cubicBezTo>
                  <a:pt x="258" y="59"/>
                  <a:pt x="258" y="59"/>
                  <a:pt x="258" y="59"/>
                </a:cubicBezTo>
                <a:cubicBezTo>
                  <a:pt x="258" y="52"/>
                  <a:pt x="258" y="52"/>
                  <a:pt x="258" y="52"/>
                </a:cubicBezTo>
                <a:cubicBezTo>
                  <a:pt x="258" y="50"/>
                  <a:pt x="258" y="50"/>
                  <a:pt x="258" y="50"/>
                </a:cubicBezTo>
                <a:cubicBezTo>
                  <a:pt x="241" y="47"/>
                  <a:pt x="212" y="44"/>
                  <a:pt x="178" y="44"/>
                </a:cubicBezTo>
                <a:close/>
                <a:moveTo>
                  <a:pt x="178" y="82"/>
                </a:moveTo>
                <a:cubicBezTo>
                  <a:pt x="144" y="82"/>
                  <a:pt x="114" y="79"/>
                  <a:pt x="98" y="76"/>
                </a:cubicBezTo>
                <a:cubicBezTo>
                  <a:pt x="98" y="92"/>
                  <a:pt x="98" y="92"/>
                  <a:pt x="98" y="92"/>
                </a:cubicBezTo>
                <a:cubicBezTo>
                  <a:pt x="114" y="96"/>
                  <a:pt x="144" y="98"/>
                  <a:pt x="178" y="98"/>
                </a:cubicBezTo>
                <a:cubicBezTo>
                  <a:pt x="212" y="98"/>
                  <a:pt x="241" y="96"/>
                  <a:pt x="258" y="92"/>
                </a:cubicBezTo>
                <a:cubicBezTo>
                  <a:pt x="258" y="76"/>
                  <a:pt x="258" y="76"/>
                  <a:pt x="258" y="76"/>
                </a:cubicBezTo>
                <a:cubicBezTo>
                  <a:pt x="241" y="79"/>
                  <a:pt x="212" y="82"/>
                  <a:pt x="178" y="82"/>
                </a:cubicBezTo>
                <a:close/>
                <a:moveTo>
                  <a:pt x="401" y="71"/>
                </a:moveTo>
                <a:cubicBezTo>
                  <a:pt x="367" y="71"/>
                  <a:pt x="338" y="68"/>
                  <a:pt x="321" y="65"/>
                </a:cubicBezTo>
                <a:cubicBezTo>
                  <a:pt x="321" y="89"/>
                  <a:pt x="321" y="89"/>
                  <a:pt x="321" y="89"/>
                </a:cubicBezTo>
                <a:cubicBezTo>
                  <a:pt x="374" y="113"/>
                  <a:pt x="374" y="113"/>
                  <a:pt x="374" y="113"/>
                </a:cubicBezTo>
                <a:cubicBezTo>
                  <a:pt x="387" y="113"/>
                  <a:pt x="387" y="113"/>
                  <a:pt x="387" y="113"/>
                </a:cubicBezTo>
                <a:cubicBezTo>
                  <a:pt x="387" y="217"/>
                  <a:pt x="387" y="217"/>
                  <a:pt x="387" y="217"/>
                </a:cubicBezTo>
                <a:cubicBezTo>
                  <a:pt x="415" y="217"/>
                  <a:pt x="415" y="217"/>
                  <a:pt x="415" y="217"/>
                </a:cubicBezTo>
                <a:cubicBezTo>
                  <a:pt x="415" y="113"/>
                  <a:pt x="415" y="113"/>
                  <a:pt x="415" y="113"/>
                </a:cubicBezTo>
                <a:cubicBezTo>
                  <a:pt x="426" y="113"/>
                  <a:pt x="426" y="113"/>
                  <a:pt x="426" y="113"/>
                </a:cubicBezTo>
                <a:cubicBezTo>
                  <a:pt x="481" y="89"/>
                  <a:pt x="481" y="89"/>
                  <a:pt x="481" y="89"/>
                </a:cubicBezTo>
                <a:cubicBezTo>
                  <a:pt x="481" y="65"/>
                  <a:pt x="481" y="65"/>
                  <a:pt x="481" y="65"/>
                </a:cubicBezTo>
                <a:cubicBezTo>
                  <a:pt x="465" y="68"/>
                  <a:pt x="435" y="71"/>
                  <a:pt x="401" y="71"/>
                </a:cubicBezTo>
                <a:close/>
                <a:moveTo>
                  <a:pt x="401" y="0"/>
                </a:moveTo>
                <a:cubicBezTo>
                  <a:pt x="367" y="0"/>
                  <a:pt x="338" y="3"/>
                  <a:pt x="321" y="6"/>
                </a:cubicBezTo>
                <a:cubicBezTo>
                  <a:pt x="321" y="8"/>
                  <a:pt x="321" y="8"/>
                  <a:pt x="321" y="8"/>
                </a:cubicBezTo>
                <a:cubicBezTo>
                  <a:pt x="321" y="15"/>
                  <a:pt x="321" y="15"/>
                  <a:pt x="321" y="15"/>
                </a:cubicBezTo>
                <a:cubicBezTo>
                  <a:pt x="321" y="17"/>
                  <a:pt x="321" y="17"/>
                  <a:pt x="321" y="17"/>
                </a:cubicBezTo>
                <a:cubicBezTo>
                  <a:pt x="338" y="20"/>
                  <a:pt x="367" y="23"/>
                  <a:pt x="401" y="23"/>
                </a:cubicBezTo>
                <a:cubicBezTo>
                  <a:pt x="435" y="23"/>
                  <a:pt x="465" y="20"/>
                  <a:pt x="481" y="17"/>
                </a:cubicBezTo>
                <a:cubicBezTo>
                  <a:pt x="481" y="15"/>
                  <a:pt x="481" y="15"/>
                  <a:pt x="481" y="15"/>
                </a:cubicBezTo>
                <a:cubicBezTo>
                  <a:pt x="481" y="8"/>
                  <a:pt x="481" y="8"/>
                  <a:pt x="481" y="8"/>
                </a:cubicBezTo>
                <a:cubicBezTo>
                  <a:pt x="481" y="6"/>
                  <a:pt x="481" y="6"/>
                  <a:pt x="481" y="6"/>
                </a:cubicBezTo>
                <a:cubicBezTo>
                  <a:pt x="465" y="3"/>
                  <a:pt x="435" y="0"/>
                  <a:pt x="401" y="0"/>
                </a:cubicBezTo>
                <a:close/>
                <a:moveTo>
                  <a:pt x="401" y="38"/>
                </a:moveTo>
                <a:cubicBezTo>
                  <a:pt x="367" y="38"/>
                  <a:pt x="338" y="35"/>
                  <a:pt x="321" y="32"/>
                </a:cubicBezTo>
                <a:cubicBezTo>
                  <a:pt x="321" y="48"/>
                  <a:pt x="321" y="48"/>
                  <a:pt x="321" y="48"/>
                </a:cubicBezTo>
                <a:cubicBezTo>
                  <a:pt x="338" y="52"/>
                  <a:pt x="367" y="54"/>
                  <a:pt x="401" y="54"/>
                </a:cubicBezTo>
                <a:cubicBezTo>
                  <a:pt x="435" y="54"/>
                  <a:pt x="465" y="52"/>
                  <a:pt x="481" y="48"/>
                </a:cubicBezTo>
                <a:cubicBezTo>
                  <a:pt x="481" y="32"/>
                  <a:pt x="481" y="32"/>
                  <a:pt x="481" y="32"/>
                </a:cubicBezTo>
                <a:cubicBezTo>
                  <a:pt x="465" y="35"/>
                  <a:pt x="435" y="38"/>
                  <a:pt x="401" y="38"/>
                </a:cubicBezTo>
                <a:close/>
                <a:moveTo>
                  <a:pt x="624" y="115"/>
                </a:moveTo>
                <a:cubicBezTo>
                  <a:pt x="590" y="115"/>
                  <a:pt x="561" y="112"/>
                  <a:pt x="544" y="109"/>
                </a:cubicBezTo>
                <a:cubicBezTo>
                  <a:pt x="544" y="133"/>
                  <a:pt x="544" y="133"/>
                  <a:pt x="544" y="133"/>
                </a:cubicBezTo>
                <a:cubicBezTo>
                  <a:pt x="598" y="157"/>
                  <a:pt x="598" y="157"/>
                  <a:pt x="598" y="157"/>
                </a:cubicBezTo>
                <a:cubicBezTo>
                  <a:pt x="610" y="157"/>
                  <a:pt x="610" y="157"/>
                  <a:pt x="610" y="157"/>
                </a:cubicBezTo>
                <a:cubicBezTo>
                  <a:pt x="610" y="261"/>
                  <a:pt x="610" y="261"/>
                  <a:pt x="610" y="261"/>
                </a:cubicBezTo>
                <a:cubicBezTo>
                  <a:pt x="638" y="261"/>
                  <a:pt x="638" y="261"/>
                  <a:pt x="638" y="261"/>
                </a:cubicBezTo>
                <a:cubicBezTo>
                  <a:pt x="638" y="157"/>
                  <a:pt x="638" y="157"/>
                  <a:pt x="638" y="157"/>
                </a:cubicBezTo>
                <a:cubicBezTo>
                  <a:pt x="649" y="157"/>
                  <a:pt x="649" y="157"/>
                  <a:pt x="649" y="157"/>
                </a:cubicBezTo>
                <a:cubicBezTo>
                  <a:pt x="704" y="133"/>
                  <a:pt x="704" y="133"/>
                  <a:pt x="704" y="133"/>
                </a:cubicBezTo>
                <a:cubicBezTo>
                  <a:pt x="704" y="109"/>
                  <a:pt x="704" y="109"/>
                  <a:pt x="704" y="109"/>
                </a:cubicBezTo>
                <a:cubicBezTo>
                  <a:pt x="688" y="112"/>
                  <a:pt x="658" y="115"/>
                  <a:pt x="624" y="115"/>
                </a:cubicBezTo>
                <a:close/>
                <a:moveTo>
                  <a:pt x="624" y="44"/>
                </a:moveTo>
                <a:cubicBezTo>
                  <a:pt x="590" y="44"/>
                  <a:pt x="561" y="47"/>
                  <a:pt x="544" y="50"/>
                </a:cubicBezTo>
                <a:cubicBezTo>
                  <a:pt x="544" y="52"/>
                  <a:pt x="544" y="52"/>
                  <a:pt x="544" y="52"/>
                </a:cubicBezTo>
                <a:cubicBezTo>
                  <a:pt x="544" y="59"/>
                  <a:pt x="544" y="59"/>
                  <a:pt x="544" y="59"/>
                </a:cubicBezTo>
                <a:cubicBezTo>
                  <a:pt x="544" y="61"/>
                  <a:pt x="544" y="61"/>
                  <a:pt x="544" y="61"/>
                </a:cubicBezTo>
                <a:cubicBezTo>
                  <a:pt x="561" y="64"/>
                  <a:pt x="590" y="67"/>
                  <a:pt x="624" y="67"/>
                </a:cubicBezTo>
                <a:cubicBezTo>
                  <a:pt x="658" y="67"/>
                  <a:pt x="688" y="64"/>
                  <a:pt x="704" y="61"/>
                </a:cubicBezTo>
                <a:cubicBezTo>
                  <a:pt x="704" y="59"/>
                  <a:pt x="704" y="59"/>
                  <a:pt x="704" y="59"/>
                </a:cubicBezTo>
                <a:cubicBezTo>
                  <a:pt x="704" y="52"/>
                  <a:pt x="704" y="52"/>
                  <a:pt x="704" y="52"/>
                </a:cubicBezTo>
                <a:cubicBezTo>
                  <a:pt x="704" y="50"/>
                  <a:pt x="704" y="50"/>
                  <a:pt x="704" y="50"/>
                </a:cubicBezTo>
                <a:cubicBezTo>
                  <a:pt x="688" y="47"/>
                  <a:pt x="658" y="44"/>
                  <a:pt x="624" y="44"/>
                </a:cubicBezTo>
                <a:close/>
                <a:moveTo>
                  <a:pt x="624" y="82"/>
                </a:moveTo>
                <a:cubicBezTo>
                  <a:pt x="590" y="82"/>
                  <a:pt x="561" y="79"/>
                  <a:pt x="544" y="76"/>
                </a:cubicBezTo>
                <a:cubicBezTo>
                  <a:pt x="544" y="92"/>
                  <a:pt x="544" y="92"/>
                  <a:pt x="544" y="92"/>
                </a:cubicBezTo>
                <a:cubicBezTo>
                  <a:pt x="561" y="96"/>
                  <a:pt x="590" y="98"/>
                  <a:pt x="624" y="98"/>
                </a:cubicBezTo>
                <a:cubicBezTo>
                  <a:pt x="658" y="98"/>
                  <a:pt x="688" y="96"/>
                  <a:pt x="704" y="92"/>
                </a:cubicBezTo>
                <a:cubicBezTo>
                  <a:pt x="704" y="76"/>
                  <a:pt x="704" y="76"/>
                  <a:pt x="704" y="76"/>
                </a:cubicBezTo>
                <a:cubicBezTo>
                  <a:pt x="688" y="79"/>
                  <a:pt x="658" y="82"/>
                  <a:pt x="624" y="82"/>
                </a:cubicBezTo>
                <a:close/>
                <a:moveTo>
                  <a:pt x="848" y="71"/>
                </a:moveTo>
                <a:cubicBezTo>
                  <a:pt x="814" y="71"/>
                  <a:pt x="784" y="68"/>
                  <a:pt x="768" y="65"/>
                </a:cubicBezTo>
                <a:cubicBezTo>
                  <a:pt x="768" y="89"/>
                  <a:pt x="768" y="89"/>
                  <a:pt x="768" y="89"/>
                </a:cubicBezTo>
                <a:cubicBezTo>
                  <a:pt x="821" y="113"/>
                  <a:pt x="821" y="113"/>
                  <a:pt x="821" y="113"/>
                </a:cubicBezTo>
                <a:cubicBezTo>
                  <a:pt x="834" y="113"/>
                  <a:pt x="834" y="113"/>
                  <a:pt x="834" y="113"/>
                </a:cubicBezTo>
                <a:cubicBezTo>
                  <a:pt x="834" y="217"/>
                  <a:pt x="834" y="217"/>
                  <a:pt x="834" y="217"/>
                </a:cubicBezTo>
                <a:cubicBezTo>
                  <a:pt x="862" y="217"/>
                  <a:pt x="862" y="217"/>
                  <a:pt x="862" y="217"/>
                </a:cubicBezTo>
                <a:cubicBezTo>
                  <a:pt x="862" y="113"/>
                  <a:pt x="862" y="113"/>
                  <a:pt x="862" y="113"/>
                </a:cubicBezTo>
                <a:cubicBezTo>
                  <a:pt x="872" y="113"/>
                  <a:pt x="872" y="113"/>
                  <a:pt x="872" y="113"/>
                </a:cubicBezTo>
                <a:cubicBezTo>
                  <a:pt x="928" y="89"/>
                  <a:pt x="928" y="89"/>
                  <a:pt x="928" y="89"/>
                </a:cubicBezTo>
                <a:cubicBezTo>
                  <a:pt x="928" y="65"/>
                  <a:pt x="928" y="65"/>
                  <a:pt x="928" y="65"/>
                </a:cubicBezTo>
                <a:cubicBezTo>
                  <a:pt x="911" y="68"/>
                  <a:pt x="882" y="71"/>
                  <a:pt x="848" y="71"/>
                </a:cubicBezTo>
                <a:close/>
                <a:moveTo>
                  <a:pt x="848" y="0"/>
                </a:moveTo>
                <a:cubicBezTo>
                  <a:pt x="814" y="0"/>
                  <a:pt x="784" y="3"/>
                  <a:pt x="768" y="6"/>
                </a:cubicBezTo>
                <a:cubicBezTo>
                  <a:pt x="768" y="8"/>
                  <a:pt x="768" y="8"/>
                  <a:pt x="768" y="8"/>
                </a:cubicBezTo>
                <a:cubicBezTo>
                  <a:pt x="768" y="15"/>
                  <a:pt x="768" y="15"/>
                  <a:pt x="768" y="15"/>
                </a:cubicBezTo>
                <a:cubicBezTo>
                  <a:pt x="768" y="17"/>
                  <a:pt x="768" y="17"/>
                  <a:pt x="768" y="17"/>
                </a:cubicBezTo>
                <a:cubicBezTo>
                  <a:pt x="784" y="20"/>
                  <a:pt x="814" y="23"/>
                  <a:pt x="848" y="23"/>
                </a:cubicBezTo>
                <a:cubicBezTo>
                  <a:pt x="882" y="23"/>
                  <a:pt x="911" y="20"/>
                  <a:pt x="928" y="17"/>
                </a:cubicBezTo>
                <a:cubicBezTo>
                  <a:pt x="928" y="15"/>
                  <a:pt x="928" y="15"/>
                  <a:pt x="928" y="15"/>
                </a:cubicBezTo>
                <a:cubicBezTo>
                  <a:pt x="928" y="8"/>
                  <a:pt x="928" y="8"/>
                  <a:pt x="928" y="8"/>
                </a:cubicBezTo>
                <a:cubicBezTo>
                  <a:pt x="928" y="6"/>
                  <a:pt x="928" y="6"/>
                  <a:pt x="928" y="6"/>
                </a:cubicBezTo>
                <a:cubicBezTo>
                  <a:pt x="911" y="3"/>
                  <a:pt x="882" y="0"/>
                  <a:pt x="848" y="0"/>
                </a:cubicBezTo>
                <a:close/>
                <a:moveTo>
                  <a:pt x="848" y="38"/>
                </a:moveTo>
                <a:cubicBezTo>
                  <a:pt x="814" y="38"/>
                  <a:pt x="784" y="35"/>
                  <a:pt x="768" y="32"/>
                </a:cubicBezTo>
                <a:cubicBezTo>
                  <a:pt x="768" y="48"/>
                  <a:pt x="768" y="48"/>
                  <a:pt x="768" y="48"/>
                </a:cubicBezTo>
                <a:cubicBezTo>
                  <a:pt x="784" y="52"/>
                  <a:pt x="814" y="54"/>
                  <a:pt x="848" y="54"/>
                </a:cubicBezTo>
                <a:cubicBezTo>
                  <a:pt x="882" y="54"/>
                  <a:pt x="911" y="52"/>
                  <a:pt x="928" y="48"/>
                </a:cubicBezTo>
                <a:cubicBezTo>
                  <a:pt x="928" y="32"/>
                  <a:pt x="928" y="32"/>
                  <a:pt x="928" y="32"/>
                </a:cubicBezTo>
                <a:cubicBezTo>
                  <a:pt x="911" y="35"/>
                  <a:pt x="882" y="38"/>
                  <a:pt x="848" y="38"/>
                </a:cubicBezTo>
                <a:close/>
              </a:path>
            </a:pathLst>
          </a:custGeom>
          <a:solidFill>
            <a:schemeClr val="bg1">
              <a:lumMod val="50000"/>
            </a:schemeClr>
          </a:solidFill>
          <a:ln w="9525">
            <a:solidFill>
              <a:schemeClr val="bg1">
                <a:lumMod val="75000"/>
              </a:schemeClr>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lIns="116101" tIns="58051" rIns="116101" bIns="58051" rtlCol="0" anchor="ctr"/>
          <a:lstStyle/>
          <a:p>
            <a:pPr algn="ctr" defTabSz="1548280" hangingPunct="0">
              <a:spcBef>
                <a:spcPct val="0"/>
              </a:spcBef>
              <a:spcAft>
                <a:spcPct val="0"/>
              </a:spcAft>
            </a:pPr>
            <a:endParaRPr lang="zh-CN" altLang="en-US" sz="1500" b="1" kern="10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nvGrpSpPr>
          <p:cNvPr id="38" name="组合 195"/>
          <p:cNvGrpSpPr>
            <a:grpSpLocks/>
          </p:cNvGrpSpPr>
          <p:nvPr/>
        </p:nvGrpSpPr>
        <p:grpSpPr bwMode="auto">
          <a:xfrm>
            <a:off x="2078223" y="3744014"/>
            <a:ext cx="2349175" cy="453205"/>
            <a:chOff x="4741670" y="4795244"/>
            <a:chExt cx="5421689" cy="1387736"/>
          </a:xfrm>
          <a:noFill/>
        </p:grpSpPr>
        <p:grpSp>
          <p:nvGrpSpPr>
            <p:cNvPr id="39" name="组合 340"/>
            <p:cNvGrpSpPr/>
            <p:nvPr/>
          </p:nvGrpSpPr>
          <p:grpSpPr>
            <a:xfrm>
              <a:off x="5154251" y="5239451"/>
              <a:ext cx="4740948" cy="499326"/>
              <a:chOff x="-1657350" y="4029075"/>
              <a:chExt cx="5524500" cy="2482850"/>
            </a:xfrm>
            <a:grpFill/>
          </p:grpSpPr>
          <p:sp>
            <p:nvSpPr>
              <p:cNvPr id="44" name="Freeform 51"/>
              <p:cNvSpPr>
                <a:spLocks/>
              </p:cNvSpPr>
              <p:nvPr/>
            </p:nvSpPr>
            <p:spPr bwMode="auto">
              <a:xfrm>
                <a:off x="3292475" y="4029075"/>
                <a:ext cx="574675" cy="2482850"/>
              </a:xfrm>
              <a:custGeom>
                <a:avLst/>
                <a:gdLst/>
                <a:ahLst/>
                <a:cxnLst>
                  <a:cxn ang="0">
                    <a:pos x="142" y="22"/>
                  </a:cxn>
                  <a:cxn ang="0">
                    <a:pos x="134" y="16"/>
                  </a:cxn>
                  <a:cxn ang="0">
                    <a:pos x="114" y="8"/>
                  </a:cxn>
                  <a:cxn ang="0">
                    <a:pos x="84" y="6"/>
                  </a:cxn>
                  <a:cxn ang="0">
                    <a:pos x="44" y="18"/>
                  </a:cxn>
                  <a:cxn ang="0">
                    <a:pos x="32" y="28"/>
                  </a:cxn>
                  <a:cxn ang="0">
                    <a:pos x="8" y="58"/>
                  </a:cxn>
                  <a:cxn ang="0">
                    <a:pos x="0" y="74"/>
                  </a:cxn>
                  <a:cxn ang="0">
                    <a:pos x="38" y="154"/>
                  </a:cxn>
                  <a:cxn ang="0">
                    <a:pos x="72" y="238"/>
                  </a:cxn>
                  <a:cxn ang="0">
                    <a:pos x="102" y="324"/>
                  </a:cxn>
                  <a:cxn ang="0">
                    <a:pos x="126" y="412"/>
                  </a:cxn>
                  <a:cxn ang="0">
                    <a:pos x="146" y="502"/>
                  </a:cxn>
                  <a:cxn ang="0">
                    <a:pos x="160" y="594"/>
                  </a:cxn>
                  <a:cxn ang="0">
                    <a:pos x="168" y="688"/>
                  </a:cxn>
                  <a:cxn ang="0">
                    <a:pos x="170" y="782"/>
                  </a:cxn>
                  <a:cxn ang="0">
                    <a:pos x="170" y="830"/>
                  </a:cxn>
                  <a:cxn ang="0">
                    <a:pos x="164" y="924"/>
                  </a:cxn>
                  <a:cxn ang="0">
                    <a:pos x="152" y="1016"/>
                  </a:cxn>
                  <a:cxn ang="0">
                    <a:pos x="136" y="1108"/>
                  </a:cxn>
                  <a:cxn ang="0">
                    <a:pos x="114" y="1196"/>
                  </a:cxn>
                  <a:cxn ang="0">
                    <a:pos x="88" y="1284"/>
                  </a:cxn>
                  <a:cxn ang="0">
                    <a:pos x="56" y="1368"/>
                  </a:cxn>
                  <a:cxn ang="0">
                    <a:pos x="20" y="1450"/>
                  </a:cxn>
                  <a:cxn ang="0">
                    <a:pos x="0" y="1490"/>
                  </a:cxn>
                  <a:cxn ang="0">
                    <a:pos x="20" y="1522"/>
                  </a:cxn>
                  <a:cxn ang="0">
                    <a:pos x="44" y="1546"/>
                  </a:cxn>
                  <a:cxn ang="0">
                    <a:pos x="66" y="1554"/>
                  </a:cxn>
                  <a:cxn ang="0">
                    <a:pos x="100" y="1558"/>
                  </a:cxn>
                  <a:cxn ang="0">
                    <a:pos x="126" y="1552"/>
                  </a:cxn>
                  <a:cxn ang="0">
                    <a:pos x="142" y="1542"/>
                  </a:cxn>
                  <a:cxn ang="0">
                    <a:pos x="178" y="1564"/>
                  </a:cxn>
                  <a:cxn ang="0">
                    <a:pos x="220" y="1472"/>
                  </a:cxn>
                  <a:cxn ang="0">
                    <a:pos x="258" y="1380"/>
                  </a:cxn>
                  <a:cxn ang="0">
                    <a:pos x="290" y="1284"/>
                  </a:cxn>
                  <a:cxn ang="0">
                    <a:pos x="316" y="1186"/>
                  </a:cxn>
                  <a:cxn ang="0">
                    <a:pos x="336" y="1088"/>
                  </a:cxn>
                  <a:cxn ang="0">
                    <a:pos x="350" y="986"/>
                  </a:cxn>
                  <a:cxn ang="0">
                    <a:pos x="360" y="886"/>
                  </a:cxn>
                  <a:cxn ang="0">
                    <a:pos x="362" y="782"/>
                  </a:cxn>
                  <a:cxn ang="0">
                    <a:pos x="362" y="730"/>
                  </a:cxn>
                  <a:cxn ang="0">
                    <a:pos x="356" y="628"/>
                  </a:cxn>
                  <a:cxn ang="0">
                    <a:pos x="344" y="526"/>
                  </a:cxn>
                  <a:cxn ang="0">
                    <a:pos x="326" y="426"/>
                  </a:cxn>
                  <a:cxn ang="0">
                    <a:pos x="304" y="328"/>
                  </a:cxn>
                  <a:cxn ang="0">
                    <a:pos x="274" y="232"/>
                  </a:cxn>
                  <a:cxn ang="0">
                    <a:pos x="240" y="138"/>
                  </a:cxn>
                  <a:cxn ang="0">
                    <a:pos x="200" y="46"/>
                  </a:cxn>
                  <a:cxn ang="0">
                    <a:pos x="178" y="0"/>
                  </a:cxn>
                </a:cxnLst>
                <a:rect l="0" t="0" r="r" b="b"/>
                <a:pathLst>
                  <a:path w="362" h="1564">
                    <a:moveTo>
                      <a:pt x="178" y="0"/>
                    </a:moveTo>
                    <a:lnTo>
                      <a:pt x="142" y="22"/>
                    </a:lnTo>
                    <a:lnTo>
                      <a:pt x="142" y="22"/>
                    </a:lnTo>
                    <a:lnTo>
                      <a:pt x="134" y="16"/>
                    </a:lnTo>
                    <a:lnTo>
                      <a:pt x="126" y="12"/>
                    </a:lnTo>
                    <a:lnTo>
                      <a:pt x="114" y="8"/>
                    </a:lnTo>
                    <a:lnTo>
                      <a:pt x="100" y="6"/>
                    </a:lnTo>
                    <a:lnTo>
                      <a:pt x="84" y="6"/>
                    </a:lnTo>
                    <a:lnTo>
                      <a:pt x="66" y="10"/>
                    </a:lnTo>
                    <a:lnTo>
                      <a:pt x="44" y="18"/>
                    </a:lnTo>
                    <a:lnTo>
                      <a:pt x="44" y="18"/>
                    </a:lnTo>
                    <a:lnTo>
                      <a:pt x="32" y="28"/>
                    </a:lnTo>
                    <a:lnTo>
                      <a:pt x="20" y="42"/>
                    </a:lnTo>
                    <a:lnTo>
                      <a:pt x="8" y="58"/>
                    </a:lnTo>
                    <a:lnTo>
                      <a:pt x="0" y="74"/>
                    </a:lnTo>
                    <a:lnTo>
                      <a:pt x="0" y="74"/>
                    </a:lnTo>
                    <a:lnTo>
                      <a:pt x="20" y="114"/>
                    </a:lnTo>
                    <a:lnTo>
                      <a:pt x="38" y="154"/>
                    </a:lnTo>
                    <a:lnTo>
                      <a:pt x="56" y="196"/>
                    </a:lnTo>
                    <a:lnTo>
                      <a:pt x="72" y="238"/>
                    </a:lnTo>
                    <a:lnTo>
                      <a:pt x="88" y="280"/>
                    </a:lnTo>
                    <a:lnTo>
                      <a:pt x="102" y="324"/>
                    </a:lnTo>
                    <a:lnTo>
                      <a:pt x="114" y="368"/>
                    </a:lnTo>
                    <a:lnTo>
                      <a:pt x="126" y="412"/>
                    </a:lnTo>
                    <a:lnTo>
                      <a:pt x="136" y="456"/>
                    </a:lnTo>
                    <a:lnTo>
                      <a:pt x="146" y="502"/>
                    </a:lnTo>
                    <a:lnTo>
                      <a:pt x="152" y="548"/>
                    </a:lnTo>
                    <a:lnTo>
                      <a:pt x="160" y="594"/>
                    </a:lnTo>
                    <a:lnTo>
                      <a:pt x="164" y="640"/>
                    </a:lnTo>
                    <a:lnTo>
                      <a:pt x="168" y="688"/>
                    </a:lnTo>
                    <a:lnTo>
                      <a:pt x="170" y="734"/>
                    </a:lnTo>
                    <a:lnTo>
                      <a:pt x="170" y="782"/>
                    </a:lnTo>
                    <a:lnTo>
                      <a:pt x="170" y="782"/>
                    </a:lnTo>
                    <a:lnTo>
                      <a:pt x="170" y="830"/>
                    </a:lnTo>
                    <a:lnTo>
                      <a:pt x="168" y="876"/>
                    </a:lnTo>
                    <a:lnTo>
                      <a:pt x="164" y="924"/>
                    </a:lnTo>
                    <a:lnTo>
                      <a:pt x="160" y="970"/>
                    </a:lnTo>
                    <a:lnTo>
                      <a:pt x="152" y="1016"/>
                    </a:lnTo>
                    <a:lnTo>
                      <a:pt x="146" y="1062"/>
                    </a:lnTo>
                    <a:lnTo>
                      <a:pt x="136" y="1108"/>
                    </a:lnTo>
                    <a:lnTo>
                      <a:pt x="126" y="1152"/>
                    </a:lnTo>
                    <a:lnTo>
                      <a:pt x="114" y="1196"/>
                    </a:lnTo>
                    <a:lnTo>
                      <a:pt x="102" y="1240"/>
                    </a:lnTo>
                    <a:lnTo>
                      <a:pt x="88" y="1284"/>
                    </a:lnTo>
                    <a:lnTo>
                      <a:pt x="72" y="1326"/>
                    </a:lnTo>
                    <a:lnTo>
                      <a:pt x="56" y="1368"/>
                    </a:lnTo>
                    <a:lnTo>
                      <a:pt x="38" y="1410"/>
                    </a:lnTo>
                    <a:lnTo>
                      <a:pt x="20" y="1450"/>
                    </a:lnTo>
                    <a:lnTo>
                      <a:pt x="0" y="1490"/>
                    </a:lnTo>
                    <a:lnTo>
                      <a:pt x="0" y="1490"/>
                    </a:lnTo>
                    <a:lnTo>
                      <a:pt x="8" y="1506"/>
                    </a:lnTo>
                    <a:lnTo>
                      <a:pt x="20" y="1522"/>
                    </a:lnTo>
                    <a:lnTo>
                      <a:pt x="32" y="1536"/>
                    </a:lnTo>
                    <a:lnTo>
                      <a:pt x="44" y="1546"/>
                    </a:lnTo>
                    <a:lnTo>
                      <a:pt x="44" y="1546"/>
                    </a:lnTo>
                    <a:lnTo>
                      <a:pt x="66" y="1554"/>
                    </a:lnTo>
                    <a:lnTo>
                      <a:pt x="84" y="1558"/>
                    </a:lnTo>
                    <a:lnTo>
                      <a:pt x="100" y="1558"/>
                    </a:lnTo>
                    <a:lnTo>
                      <a:pt x="114" y="1556"/>
                    </a:lnTo>
                    <a:lnTo>
                      <a:pt x="126" y="1552"/>
                    </a:lnTo>
                    <a:lnTo>
                      <a:pt x="134" y="1548"/>
                    </a:lnTo>
                    <a:lnTo>
                      <a:pt x="142" y="1542"/>
                    </a:lnTo>
                    <a:lnTo>
                      <a:pt x="178" y="1564"/>
                    </a:lnTo>
                    <a:lnTo>
                      <a:pt x="178" y="1564"/>
                    </a:lnTo>
                    <a:lnTo>
                      <a:pt x="200" y="1518"/>
                    </a:lnTo>
                    <a:lnTo>
                      <a:pt x="220" y="1472"/>
                    </a:lnTo>
                    <a:lnTo>
                      <a:pt x="240" y="1426"/>
                    </a:lnTo>
                    <a:lnTo>
                      <a:pt x="258" y="1380"/>
                    </a:lnTo>
                    <a:lnTo>
                      <a:pt x="274" y="1332"/>
                    </a:lnTo>
                    <a:lnTo>
                      <a:pt x="290" y="1284"/>
                    </a:lnTo>
                    <a:lnTo>
                      <a:pt x="304" y="1236"/>
                    </a:lnTo>
                    <a:lnTo>
                      <a:pt x="316" y="1186"/>
                    </a:lnTo>
                    <a:lnTo>
                      <a:pt x="326" y="1138"/>
                    </a:lnTo>
                    <a:lnTo>
                      <a:pt x="336" y="1088"/>
                    </a:lnTo>
                    <a:lnTo>
                      <a:pt x="344" y="1038"/>
                    </a:lnTo>
                    <a:lnTo>
                      <a:pt x="350" y="986"/>
                    </a:lnTo>
                    <a:lnTo>
                      <a:pt x="356" y="936"/>
                    </a:lnTo>
                    <a:lnTo>
                      <a:pt x="360" y="886"/>
                    </a:lnTo>
                    <a:lnTo>
                      <a:pt x="362" y="834"/>
                    </a:lnTo>
                    <a:lnTo>
                      <a:pt x="362" y="782"/>
                    </a:lnTo>
                    <a:lnTo>
                      <a:pt x="362" y="782"/>
                    </a:lnTo>
                    <a:lnTo>
                      <a:pt x="362" y="730"/>
                    </a:lnTo>
                    <a:lnTo>
                      <a:pt x="360" y="678"/>
                    </a:lnTo>
                    <a:lnTo>
                      <a:pt x="356" y="628"/>
                    </a:lnTo>
                    <a:lnTo>
                      <a:pt x="350" y="578"/>
                    </a:lnTo>
                    <a:lnTo>
                      <a:pt x="344" y="526"/>
                    </a:lnTo>
                    <a:lnTo>
                      <a:pt x="336" y="476"/>
                    </a:lnTo>
                    <a:lnTo>
                      <a:pt x="326" y="426"/>
                    </a:lnTo>
                    <a:lnTo>
                      <a:pt x="316" y="378"/>
                    </a:lnTo>
                    <a:lnTo>
                      <a:pt x="304" y="328"/>
                    </a:lnTo>
                    <a:lnTo>
                      <a:pt x="290" y="280"/>
                    </a:lnTo>
                    <a:lnTo>
                      <a:pt x="274" y="232"/>
                    </a:lnTo>
                    <a:lnTo>
                      <a:pt x="258" y="184"/>
                    </a:lnTo>
                    <a:lnTo>
                      <a:pt x="240" y="138"/>
                    </a:lnTo>
                    <a:lnTo>
                      <a:pt x="220" y="92"/>
                    </a:lnTo>
                    <a:lnTo>
                      <a:pt x="200" y="46"/>
                    </a:lnTo>
                    <a:lnTo>
                      <a:pt x="178" y="0"/>
                    </a:lnTo>
                    <a:lnTo>
                      <a:pt x="178" y="0"/>
                    </a:lnTo>
                    <a:close/>
                  </a:path>
                </a:pathLst>
              </a:custGeom>
              <a:grpFill/>
              <a:ln w="3175">
                <a:gradFill flip="none" rotWithShape="1">
                  <a:gsLst>
                    <a:gs pos="0">
                      <a:schemeClr val="bg1">
                        <a:alpha val="15000"/>
                      </a:schemeClr>
                    </a:gs>
                    <a:gs pos="54000">
                      <a:schemeClr val="bg1">
                        <a:alpha val="30000"/>
                      </a:schemeClr>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45" name="Freeform 54"/>
              <p:cNvSpPr>
                <a:spLocks/>
              </p:cNvSpPr>
              <p:nvPr/>
            </p:nvSpPr>
            <p:spPr bwMode="auto">
              <a:xfrm>
                <a:off x="-1657350" y="4029075"/>
                <a:ext cx="574675" cy="2482850"/>
              </a:xfrm>
              <a:custGeom>
                <a:avLst/>
                <a:gdLst/>
                <a:ahLst/>
                <a:cxnLst>
                  <a:cxn ang="0">
                    <a:pos x="362" y="1490"/>
                  </a:cxn>
                  <a:cxn ang="0">
                    <a:pos x="324" y="1410"/>
                  </a:cxn>
                  <a:cxn ang="0">
                    <a:pos x="290" y="1326"/>
                  </a:cxn>
                  <a:cxn ang="0">
                    <a:pos x="260" y="1240"/>
                  </a:cxn>
                  <a:cxn ang="0">
                    <a:pos x="236" y="1152"/>
                  </a:cxn>
                  <a:cxn ang="0">
                    <a:pos x="216" y="1062"/>
                  </a:cxn>
                  <a:cxn ang="0">
                    <a:pos x="202" y="970"/>
                  </a:cxn>
                  <a:cxn ang="0">
                    <a:pos x="194" y="876"/>
                  </a:cxn>
                  <a:cxn ang="0">
                    <a:pos x="192" y="782"/>
                  </a:cxn>
                  <a:cxn ang="0">
                    <a:pos x="192" y="734"/>
                  </a:cxn>
                  <a:cxn ang="0">
                    <a:pos x="198" y="640"/>
                  </a:cxn>
                  <a:cxn ang="0">
                    <a:pos x="210" y="548"/>
                  </a:cxn>
                  <a:cxn ang="0">
                    <a:pos x="226" y="456"/>
                  </a:cxn>
                  <a:cxn ang="0">
                    <a:pos x="248" y="368"/>
                  </a:cxn>
                  <a:cxn ang="0">
                    <a:pos x="274" y="280"/>
                  </a:cxn>
                  <a:cxn ang="0">
                    <a:pos x="306" y="196"/>
                  </a:cxn>
                  <a:cxn ang="0">
                    <a:pos x="342" y="114"/>
                  </a:cxn>
                  <a:cxn ang="0">
                    <a:pos x="362" y="74"/>
                  </a:cxn>
                  <a:cxn ang="0">
                    <a:pos x="342" y="42"/>
                  </a:cxn>
                  <a:cxn ang="0">
                    <a:pos x="318" y="18"/>
                  </a:cxn>
                  <a:cxn ang="0">
                    <a:pos x="296" y="10"/>
                  </a:cxn>
                  <a:cxn ang="0">
                    <a:pos x="262" y="6"/>
                  </a:cxn>
                  <a:cxn ang="0">
                    <a:pos x="236" y="12"/>
                  </a:cxn>
                  <a:cxn ang="0">
                    <a:pos x="220" y="22"/>
                  </a:cxn>
                  <a:cxn ang="0">
                    <a:pos x="184" y="0"/>
                  </a:cxn>
                  <a:cxn ang="0">
                    <a:pos x="142" y="92"/>
                  </a:cxn>
                  <a:cxn ang="0">
                    <a:pos x="104" y="184"/>
                  </a:cxn>
                  <a:cxn ang="0">
                    <a:pos x="72" y="280"/>
                  </a:cxn>
                  <a:cxn ang="0">
                    <a:pos x="46" y="378"/>
                  </a:cxn>
                  <a:cxn ang="0">
                    <a:pos x="26" y="476"/>
                  </a:cxn>
                  <a:cxn ang="0">
                    <a:pos x="12" y="578"/>
                  </a:cxn>
                  <a:cxn ang="0">
                    <a:pos x="2" y="678"/>
                  </a:cxn>
                  <a:cxn ang="0">
                    <a:pos x="0" y="782"/>
                  </a:cxn>
                  <a:cxn ang="0">
                    <a:pos x="0" y="834"/>
                  </a:cxn>
                  <a:cxn ang="0">
                    <a:pos x="6" y="936"/>
                  </a:cxn>
                  <a:cxn ang="0">
                    <a:pos x="18" y="1038"/>
                  </a:cxn>
                  <a:cxn ang="0">
                    <a:pos x="36" y="1138"/>
                  </a:cxn>
                  <a:cxn ang="0">
                    <a:pos x="58" y="1236"/>
                  </a:cxn>
                  <a:cxn ang="0">
                    <a:pos x="88" y="1332"/>
                  </a:cxn>
                  <a:cxn ang="0">
                    <a:pos x="122" y="1426"/>
                  </a:cxn>
                  <a:cxn ang="0">
                    <a:pos x="162" y="1518"/>
                  </a:cxn>
                  <a:cxn ang="0">
                    <a:pos x="220" y="1542"/>
                  </a:cxn>
                  <a:cxn ang="0">
                    <a:pos x="228" y="1548"/>
                  </a:cxn>
                  <a:cxn ang="0">
                    <a:pos x="248" y="1556"/>
                  </a:cxn>
                  <a:cxn ang="0">
                    <a:pos x="278" y="1558"/>
                  </a:cxn>
                  <a:cxn ang="0">
                    <a:pos x="318" y="1546"/>
                  </a:cxn>
                  <a:cxn ang="0">
                    <a:pos x="330" y="1536"/>
                  </a:cxn>
                  <a:cxn ang="0">
                    <a:pos x="354" y="1506"/>
                  </a:cxn>
                  <a:cxn ang="0">
                    <a:pos x="362" y="1490"/>
                  </a:cxn>
                </a:cxnLst>
                <a:rect l="0" t="0" r="r" b="b"/>
                <a:pathLst>
                  <a:path w="362" h="1564">
                    <a:moveTo>
                      <a:pt x="362" y="1490"/>
                    </a:moveTo>
                    <a:lnTo>
                      <a:pt x="362" y="1490"/>
                    </a:lnTo>
                    <a:lnTo>
                      <a:pt x="342" y="1450"/>
                    </a:lnTo>
                    <a:lnTo>
                      <a:pt x="324" y="1410"/>
                    </a:lnTo>
                    <a:lnTo>
                      <a:pt x="306" y="1368"/>
                    </a:lnTo>
                    <a:lnTo>
                      <a:pt x="290" y="1326"/>
                    </a:lnTo>
                    <a:lnTo>
                      <a:pt x="274" y="1284"/>
                    </a:lnTo>
                    <a:lnTo>
                      <a:pt x="260" y="1240"/>
                    </a:lnTo>
                    <a:lnTo>
                      <a:pt x="248" y="1196"/>
                    </a:lnTo>
                    <a:lnTo>
                      <a:pt x="236" y="1152"/>
                    </a:lnTo>
                    <a:lnTo>
                      <a:pt x="226" y="1108"/>
                    </a:lnTo>
                    <a:lnTo>
                      <a:pt x="216" y="1062"/>
                    </a:lnTo>
                    <a:lnTo>
                      <a:pt x="210" y="1016"/>
                    </a:lnTo>
                    <a:lnTo>
                      <a:pt x="202" y="970"/>
                    </a:lnTo>
                    <a:lnTo>
                      <a:pt x="198" y="924"/>
                    </a:lnTo>
                    <a:lnTo>
                      <a:pt x="194" y="876"/>
                    </a:lnTo>
                    <a:lnTo>
                      <a:pt x="192" y="830"/>
                    </a:lnTo>
                    <a:lnTo>
                      <a:pt x="192" y="782"/>
                    </a:lnTo>
                    <a:lnTo>
                      <a:pt x="192" y="782"/>
                    </a:lnTo>
                    <a:lnTo>
                      <a:pt x="192" y="734"/>
                    </a:lnTo>
                    <a:lnTo>
                      <a:pt x="194" y="688"/>
                    </a:lnTo>
                    <a:lnTo>
                      <a:pt x="198" y="640"/>
                    </a:lnTo>
                    <a:lnTo>
                      <a:pt x="202" y="594"/>
                    </a:lnTo>
                    <a:lnTo>
                      <a:pt x="210" y="548"/>
                    </a:lnTo>
                    <a:lnTo>
                      <a:pt x="216" y="502"/>
                    </a:lnTo>
                    <a:lnTo>
                      <a:pt x="226" y="456"/>
                    </a:lnTo>
                    <a:lnTo>
                      <a:pt x="236" y="412"/>
                    </a:lnTo>
                    <a:lnTo>
                      <a:pt x="248" y="368"/>
                    </a:lnTo>
                    <a:lnTo>
                      <a:pt x="260" y="324"/>
                    </a:lnTo>
                    <a:lnTo>
                      <a:pt x="274" y="280"/>
                    </a:lnTo>
                    <a:lnTo>
                      <a:pt x="290" y="238"/>
                    </a:lnTo>
                    <a:lnTo>
                      <a:pt x="306" y="196"/>
                    </a:lnTo>
                    <a:lnTo>
                      <a:pt x="324" y="154"/>
                    </a:lnTo>
                    <a:lnTo>
                      <a:pt x="342" y="114"/>
                    </a:lnTo>
                    <a:lnTo>
                      <a:pt x="362" y="74"/>
                    </a:lnTo>
                    <a:lnTo>
                      <a:pt x="362" y="74"/>
                    </a:lnTo>
                    <a:lnTo>
                      <a:pt x="354" y="58"/>
                    </a:lnTo>
                    <a:lnTo>
                      <a:pt x="342" y="42"/>
                    </a:lnTo>
                    <a:lnTo>
                      <a:pt x="330" y="28"/>
                    </a:lnTo>
                    <a:lnTo>
                      <a:pt x="318" y="18"/>
                    </a:lnTo>
                    <a:lnTo>
                      <a:pt x="318" y="18"/>
                    </a:lnTo>
                    <a:lnTo>
                      <a:pt x="296" y="10"/>
                    </a:lnTo>
                    <a:lnTo>
                      <a:pt x="278" y="6"/>
                    </a:lnTo>
                    <a:lnTo>
                      <a:pt x="262" y="6"/>
                    </a:lnTo>
                    <a:lnTo>
                      <a:pt x="248" y="8"/>
                    </a:lnTo>
                    <a:lnTo>
                      <a:pt x="236" y="12"/>
                    </a:lnTo>
                    <a:lnTo>
                      <a:pt x="228" y="16"/>
                    </a:lnTo>
                    <a:lnTo>
                      <a:pt x="220" y="22"/>
                    </a:lnTo>
                    <a:lnTo>
                      <a:pt x="184" y="0"/>
                    </a:lnTo>
                    <a:lnTo>
                      <a:pt x="184" y="0"/>
                    </a:lnTo>
                    <a:lnTo>
                      <a:pt x="162" y="46"/>
                    </a:lnTo>
                    <a:lnTo>
                      <a:pt x="142" y="92"/>
                    </a:lnTo>
                    <a:lnTo>
                      <a:pt x="122" y="138"/>
                    </a:lnTo>
                    <a:lnTo>
                      <a:pt x="104" y="184"/>
                    </a:lnTo>
                    <a:lnTo>
                      <a:pt x="88" y="232"/>
                    </a:lnTo>
                    <a:lnTo>
                      <a:pt x="72" y="280"/>
                    </a:lnTo>
                    <a:lnTo>
                      <a:pt x="58" y="328"/>
                    </a:lnTo>
                    <a:lnTo>
                      <a:pt x="46" y="378"/>
                    </a:lnTo>
                    <a:lnTo>
                      <a:pt x="36" y="426"/>
                    </a:lnTo>
                    <a:lnTo>
                      <a:pt x="26" y="476"/>
                    </a:lnTo>
                    <a:lnTo>
                      <a:pt x="18" y="526"/>
                    </a:lnTo>
                    <a:lnTo>
                      <a:pt x="12" y="578"/>
                    </a:lnTo>
                    <a:lnTo>
                      <a:pt x="6" y="628"/>
                    </a:lnTo>
                    <a:lnTo>
                      <a:pt x="2" y="678"/>
                    </a:lnTo>
                    <a:lnTo>
                      <a:pt x="0" y="730"/>
                    </a:lnTo>
                    <a:lnTo>
                      <a:pt x="0" y="782"/>
                    </a:lnTo>
                    <a:lnTo>
                      <a:pt x="0" y="782"/>
                    </a:lnTo>
                    <a:lnTo>
                      <a:pt x="0" y="834"/>
                    </a:lnTo>
                    <a:lnTo>
                      <a:pt x="2" y="886"/>
                    </a:lnTo>
                    <a:lnTo>
                      <a:pt x="6" y="936"/>
                    </a:lnTo>
                    <a:lnTo>
                      <a:pt x="12" y="986"/>
                    </a:lnTo>
                    <a:lnTo>
                      <a:pt x="18" y="1038"/>
                    </a:lnTo>
                    <a:lnTo>
                      <a:pt x="26" y="1088"/>
                    </a:lnTo>
                    <a:lnTo>
                      <a:pt x="36" y="1138"/>
                    </a:lnTo>
                    <a:lnTo>
                      <a:pt x="46" y="1186"/>
                    </a:lnTo>
                    <a:lnTo>
                      <a:pt x="58" y="1236"/>
                    </a:lnTo>
                    <a:lnTo>
                      <a:pt x="72" y="1284"/>
                    </a:lnTo>
                    <a:lnTo>
                      <a:pt x="88" y="1332"/>
                    </a:lnTo>
                    <a:lnTo>
                      <a:pt x="104" y="1380"/>
                    </a:lnTo>
                    <a:lnTo>
                      <a:pt x="122" y="1426"/>
                    </a:lnTo>
                    <a:lnTo>
                      <a:pt x="142" y="1472"/>
                    </a:lnTo>
                    <a:lnTo>
                      <a:pt x="162" y="1518"/>
                    </a:lnTo>
                    <a:lnTo>
                      <a:pt x="184" y="1564"/>
                    </a:lnTo>
                    <a:lnTo>
                      <a:pt x="220" y="1542"/>
                    </a:lnTo>
                    <a:lnTo>
                      <a:pt x="220" y="1542"/>
                    </a:lnTo>
                    <a:lnTo>
                      <a:pt x="228" y="1548"/>
                    </a:lnTo>
                    <a:lnTo>
                      <a:pt x="236" y="1552"/>
                    </a:lnTo>
                    <a:lnTo>
                      <a:pt x="248" y="1556"/>
                    </a:lnTo>
                    <a:lnTo>
                      <a:pt x="262" y="1558"/>
                    </a:lnTo>
                    <a:lnTo>
                      <a:pt x="278" y="1558"/>
                    </a:lnTo>
                    <a:lnTo>
                      <a:pt x="296" y="1554"/>
                    </a:lnTo>
                    <a:lnTo>
                      <a:pt x="318" y="1546"/>
                    </a:lnTo>
                    <a:lnTo>
                      <a:pt x="318" y="1546"/>
                    </a:lnTo>
                    <a:lnTo>
                      <a:pt x="330" y="1536"/>
                    </a:lnTo>
                    <a:lnTo>
                      <a:pt x="342" y="1522"/>
                    </a:lnTo>
                    <a:lnTo>
                      <a:pt x="354" y="1506"/>
                    </a:lnTo>
                    <a:lnTo>
                      <a:pt x="362" y="1490"/>
                    </a:lnTo>
                    <a:lnTo>
                      <a:pt x="362" y="1490"/>
                    </a:lnTo>
                    <a:close/>
                  </a:path>
                </a:pathLst>
              </a:custGeom>
              <a:grpFill/>
              <a:ln w="3175">
                <a:gradFill flip="none" rotWithShape="1">
                  <a:gsLst>
                    <a:gs pos="0">
                      <a:schemeClr val="bg1">
                        <a:alpha val="15000"/>
                      </a:schemeClr>
                    </a:gs>
                    <a:gs pos="54000">
                      <a:schemeClr val="bg1">
                        <a:alpha val="30000"/>
                      </a:schemeClr>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nvGrpSpPr>
            <p:cNvPr id="40" name="组合 339"/>
            <p:cNvGrpSpPr/>
            <p:nvPr/>
          </p:nvGrpSpPr>
          <p:grpSpPr>
            <a:xfrm>
              <a:off x="4741670" y="4795244"/>
              <a:ext cx="5421689" cy="1387736"/>
              <a:chOff x="-15220950" y="-10321131"/>
              <a:chExt cx="7277100" cy="7277100"/>
            </a:xfrm>
            <a:grpFill/>
          </p:grpSpPr>
          <p:sp>
            <p:nvSpPr>
              <p:cNvPr id="42" name="Freeform 37"/>
              <p:cNvSpPr>
                <a:spLocks noEditPoints="1"/>
              </p:cNvSpPr>
              <p:nvPr/>
            </p:nvSpPr>
            <p:spPr bwMode="auto">
              <a:xfrm>
                <a:off x="-15220950" y="-10321131"/>
                <a:ext cx="7277100" cy="7277100"/>
              </a:xfrm>
              <a:custGeom>
                <a:avLst/>
                <a:gdLst/>
                <a:ahLst/>
                <a:cxnLst>
                  <a:cxn ang="0">
                    <a:pos x="2178" y="4582"/>
                  </a:cxn>
                  <a:cxn ang="0">
                    <a:pos x="2058" y="4572"/>
                  </a:cxn>
                  <a:cxn ang="0">
                    <a:pos x="1950" y="4536"/>
                  </a:cxn>
                  <a:cxn ang="0">
                    <a:pos x="1848" y="4518"/>
                  </a:cxn>
                  <a:cxn ang="0">
                    <a:pos x="1734" y="4516"/>
                  </a:cxn>
                  <a:cxn ang="0">
                    <a:pos x="3056" y="4454"/>
                  </a:cxn>
                  <a:cxn ang="0">
                    <a:pos x="3152" y="4392"/>
                  </a:cxn>
                  <a:cxn ang="0">
                    <a:pos x="3262" y="4344"/>
                  </a:cxn>
                  <a:cxn ang="0">
                    <a:pos x="3372" y="4314"/>
                  </a:cxn>
                  <a:cxn ang="0">
                    <a:pos x="3462" y="4264"/>
                  </a:cxn>
                  <a:cxn ang="0">
                    <a:pos x="1016" y="4198"/>
                  </a:cxn>
                  <a:cxn ang="0">
                    <a:pos x="918" y="4128"/>
                  </a:cxn>
                  <a:cxn ang="0">
                    <a:pos x="846" y="4040"/>
                  </a:cxn>
                  <a:cxn ang="0">
                    <a:pos x="766" y="3972"/>
                  </a:cxn>
                  <a:cxn ang="0">
                    <a:pos x="670" y="3912"/>
                  </a:cxn>
                  <a:cxn ang="0">
                    <a:pos x="4058" y="3754"/>
                  </a:cxn>
                  <a:cxn ang="0">
                    <a:pos x="4108" y="3650"/>
                  </a:cxn>
                  <a:cxn ang="0">
                    <a:pos x="4178" y="3554"/>
                  </a:cxn>
                  <a:cxn ang="0">
                    <a:pos x="4258" y="3472"/>
                  </a:cxn>
                  <a:cxn ang="0">
                    <a:pos x="4310" y="3380"/>
                  </a:cxn>
                  <a:cxn ang="0">
                    <a:pos x="218" y="3272"/>
                  </a:cxn>
                  <a:cxn ang="0">
                    <a:pos x="170" y="3162"/>
                  </a:cxn>
                  <a:cxn ang="0">
                    <a:pos x="152" y="3048"/>
                  </a:cxn>
                  <a:cxn ang="0">
                    <a:pos x="120" y="2950"/>
                  </a:cxn>
                  <a:cxn ang="0">
                    <a:pos x="68" y="2848"/>
                  </a:cxn>
                  <a:cxn ang="0">
                    <a:pos x="4558" y="2636"/>
                  </a:cxn>
                  <a:cxn ang="0">
                    <a:pos x="4550" y="2522"/>
                  </a:cxn>
                  <a:cxn ang="0">
                    <a:pos x="4558" y="2404"/>
                  </a:cxn>
                  <a:cxn ang="0">
                    <a:pos x="4584" y="2292"/>
                  </a:cxn>
                  <a:cxn ang="0">
                    <a:pos x="4558" y="2190"/>
                  </a:cxn>
                  <a:cxn ang="0">
                    <a:pos x="34" y="2068"/>
                  </a:cxn>
                  <a:cxn ang="0">
                    <a:pos x="24" y="1954"/>
                  </a:cxn>
                  <a:cxn ang="0">
                    <a:pos x="44" y="1836"/>
                  </a:cxn>
                  <a:cxn ang="0">
                    <a:pos x="94" y="1732"/>
                  </a:cxn>
                  <a:cxn ang="0">
                    <a:pos x="120" y="1632"/>
                  </a:cxn>
                  <a:cxn ang="0">
                    <a:pos x="4392" y="1434"/>
                  </a:cxn>
                  <a:cxn ang="0">
                    <a:pos x="4344" y="1324"/>
                  </a:cxn>
                  <a:cxn ang="0">
                    <a:pos x="4316" y="1214"/>
                  </a:cxn>
                  <a:cxn ang="0">
                    <a:pos x="4264" y="1122"/>
                  </a:cxn>
                  <a:cxn ang="0">
                    <a:pos x="4184" y="1040"/>
                  </a:cxn>
                  <a:cxn ang="0">
                    <a:pos x="472" y="938"/>
                  </a:cxn>
                  <a:cxn ang="0">
                    <a:pos x="522" y="836"/>
                  </a:cxn>
                  <a:cxn ang="0">
                    <a:pos x="600" y="744"/>
                  </a:cxn>
                  <a:cxn ang="0">
                    <a:pos x="696" y="680"/>
                  </a:cxn>
                  <a:cxn ang="0">
                    <a:pos x="770" y="610"/>
                  </a:cxn>
                  <a:cxn ang="0">
                    <a:pos x="3652" y="476"/>
                  </a:cxn>
                  <a:cxn ang="0">
                    <a:pos x="3556" y="408"/>
                  </a:cxn>
                  <a:cxn ang="0">
                    <a:pos x="3474" y="326"/>
                  </a:cxn>
                  <a:cxn ang="0">
                    <a:pos x="3382" y="274"/>
                  </a:cxn>
                  <a:cxn ang="0">
                    <a:pos x="3272" y="246"/>
                  </a:cxn>
                  <a:cxn ang="0">
                    <a:pos x="1426" y="194"/>
                  </a:cxn>
                  <a:cxn ang="0">
                    <a:pos x="1522" y="132"/>
                  </a:cxn>
                  <a:cxn ang="0">
                    <a:pos x="1636" y="94"/>
                  </a:cxn>
                  <a:cxn ang="0">
                    <a:pos x="1750" y="88"/>
                  </a:cxn>
                  <a:cxn ang="0">
                    <a:pos x="1852" y="66"/>
                  </a:cxn>
                  <a:cxn ang="0">
                    <a:pos x="2524" y="36"/>
                  </a:cxn>
                  <a:cxn ang="0">
                    <a:pos x="2406" y="26"/>
                  </a:cxn>
                  <a:cxn ang="0">
                    <a:pos x="2294" y="0"/>
                  </a:cxn>
                </a:cxnLst>
                <a:rect l="0" t="0" r="r" b="b"/>
                <a:pathLst>
                  <a:path w="4584" h="4584">
                    <a:moveTo>
                      <a:pt x="2292" y="4584"/>
                    </a:moveTo>
                    <a:lnTo>
                      <a:pt x="2284" y="4584"/>
                    </a:lnTo>
                    <a:lnTo>
                      <a:pt x="2284" y="4560"/>
                    </a:lnTo>
                    <a:lnTo>
                      <a:pt x="2292" y="4560"/>
                    </a:lnTo>
                    <a:lnTo>
                      <a:pt x="2292" y="4584"/>
                    </a:lnTo>
                    <a:close/>
                    <a:moveTo>
                      <a:pt x="2396" y="4582"/>
                    </a:moveTo>
                    <a:lnTo>
                      <a:pt x="2394" y="4558"/>
                    </a:lnTo>
                    <a:lnTo>
                      <a:pt x="2402" y="4558"/>
                    </a:lnTo>
                    <a:lnTo>
                      <a:pt x="2404" y="4582"/>
                    </a:lnTo>
                    <a:lnTo>
                      <a:pt x="2396" y="4582"/>
                    </a:lnTo>
                    <a:close/>
                    <a:moveTo>
                      <a:pt x="2178" y="4582"/>
                    </a:moveTo>
                    <a:lnTo>
                      <a:pt x="2170" y="4582"/>
                    </a:lnTo>
                    <a:lnTo>
                      <a:pt x="2172" y="4558"/>
                    </a:lnTo>
                    <a:lnTo>
                      <a:pt x="2180" y="4558"/>
                    </a:lnTo>
                    <a:lnTo>
                      <a:pt x="2178" y="4582"/>
                    </a:lnTo>
                    <a:close/>
                    <a:moveTo>
                      <a:pt x="2508" y="4574"/>
                    </a:moveTo>
                    <a:lnTo>
                      <a:pt x="2506" y="4550"/>
                    </a:lnTo>
                    <a:lnTo>
                      <a:pt x="2514" y="4550"/>
                    </a:lnTo>
                    <a:lnTo>
                      <a:pt x="2516" y="4574"/>
                    </a:lnTo>
                    <a:lnTo>
                      <a:pt x="2508" y="4574"/>
                    </a:lnTo>
                    <a:close/>
                    <a:moveTo>
                      <a:pt x="2066" y="4574"/>
                    </a:moveTo>
                    <a:lnTo>
                      <a:pt x="2058" y="4572"/>
                    </a:lnTo>
                    <a:lnTo>
                      <a:pt x="2062" y="4550"/>
                    </a:lnTo>
                    <a:lnTo>
                      <a:pt x="2068" y="4550"/>
                    </a:lnTo>
                    <a:lnTo>
                      <a:pt x="2066" y="4574"/>
                    </a:lnTo>
                    <a:close/>
                    <a:moveTo>
                      <a:pt x="2620" y="4562"/>
                    </a:moveTo>
                    <a:lnTo>
                      <a:pt x="2616" y="4538"/>
                    </a:lnTo>
                    <a:lnTo>
                      <a:pt x="2624" y="4536"/>
                    </a:lnTo>
                    <a:lnTo>
                      <a:pt x="2628" y="4560"/>
                    </a:lnTo>
                    <a:lnTo>
                      <a:pt x="2620" y="4562"/>
                    </a:lnTo>
                    <a:close/>
                    <a:moveTo>
                      <a:pt x="1954" y="4560"/>
                    </a:moveTo>
                    <a:lnTo>
                      <a:pt x="1946" y="4558"/>
                    </a:lnTo>
                    <a:lnTo>
                      <a:pt x="1950" y="4536"/>
                    </a:lnTo>
                    <a:lnTo>
                      <a:pt x="1958" y="4536"/>
                    </a:lnTo>
                    <a:lnTo>
                      <a:pt x="1954" y="4560"/>
                    </a:lnTo>
                    <a:close/>
                    <a:moveTo>
                      <a:pt x="2730" y="4542"/>
                    </a:moveTo>
                    <a:lnTo>
                      <a:pt x="2726" y="4520"/>
                    </a:lnTo>
                    <a:lnTo>
                      <a:pt x="2734" y="4518"/>
                    </a:lnTo>
                    <a:lnTo>
                      <a:pt x="2738" y="4542"/>
                    </a:lnTo>
                    <a:lnTo>
                      <a:pt x="2730" y="4542"/>
                    </a:lnTo>
                    <a:close/>
                    <a:moveTo>
                      <a:pt x="1844" y="4540"/>
                    </a:moveTo>
                    <a:lnTo>
                      <a:pt x="1836" y="4540"/>
                    </a:lnTo>
                    <a:lnTo>
                      <a:pt x="1840" y="4516"/>
                    </a:lnTo>
                    <a:lnTo>
                      <a:pt x="1848" y="4518"/>
                    </a:lnTo>
                    <a:lnTo>
                      <a:pt x="1844" y="4540"/>
                    </a:lnTo>
                    <a:close/>
                    <a:moveTo>
                      <a:pt x="2840" y="4518"/>
                    </a:moveTo>
                    <a:lnTo>
                      <a:pt x="2836" y="4496"/>
                    </a:lnTo>
                    <a:lnTo>
                      <a:pt x="2842" y="4494"/>
                    </a:lnTo>
                    <a:lnTo>
                      <a:pt x="2848" y="4516"/>
                    </a:lnTo>
                    <a:lnTo>
                      <a:pt x="2840" y="4518"/>
                    </a:lnTo>
                    <a:close/>
                    <a:moveTo>
                      <a:pt x="1734" y="4516"/>
                    </a:moveTo>
                    <a:lnTo>
                      <a:pt x="1726" y="4514"/>
                    </a:lnTo>
                    <a:lnTo>
                      <a:pt x="1732" y="4492"/>
                    </a:lnTo>
                    <a:lnTo>
                      <a:pt x="1740" y="4492"/>
                    </a:lnTo>
                    <a:lnTo>
                      <a:pt x="1734" y="4516"/>
                    </a:lnTo>
                    <a:close/>
                    <a:moveTo>
                      <a:pt x="2950" y="4488"/>
                    </a:moveTo>
                    <a:lnTo>
                      <a:pt x="2942" y="4466"/>
                    </a:lnTo>
                    <a:lnTo>
                      <a:pt x="2950" y="4464"/>
                    </a:lnTo>
                    <a:lnTo>
                      <a:pt x="2958" y="4486"/>
                    </a:lnTo>
                    <a:lnTo>
                      <a:pt x="2950" y="4488"/>
                    </a:lnTo>
                    <a:close/>
                    <a:moveTo>
                      <a:pt x="1626" y="4486"/>
                    </a:moveTo>
                    <a:lnTo>
                      <a:pt x="1618" y="4484"/>
                    </a:lnTo>
                    <a:lnTo>
                      <a:pt x="1626" y="4460"/>
                    </a:lnTo>
                    <a:lnTo>
                      <a:pt x="1632" y="4464"/>
                    </a:lnTo>
                    <a:lnTo>
                      <a:pt x="1626" y="4486"/>
                    </a:lnTo>
                    <a:close/>
                    <a:moveTo>
                      <a:pt x="3056" y="4454"/>
                    </a:moveTo>
                    <a:lnTo>
                      <a:pt x="3048" y="4432"/>
                    </a:lnTo>
                    <a:lnTo>
                      <a:pt x="3056" y="4428"/>
                    </a:lnTo>
                    <a:lnTo>
                      <a:pt x="3064" y="4452"/>
                    </a:lnTo>
                    <a:lnTo>
                      <a:pt x="3056" y="4454"/>
                    </a:lnTo>
                    <a:close/>
                    <a:moveTo>
                      <a:pt x="1518" y="4450"/>
                    </a:moveTo>
                    <a:lnTo>
                      <a:pt x="1510" y="4448"/>
                    </a:lnTo>
                    <a:lnTo>
                      <a:pt x="1520" y="4426"/>
                    </a:lnTo>
                    <a:lnTo>
                      <a:pt x="1526" y="4428"/>
                    </a:lnTo>
                    <a:lnTo>
                      <a:pt x="1518" y="4450"/>
                    </a:lnTo>
                    <a:close/>
                    <a:moveTo>
                      <a:pt x="3162" y="4414"/>
                    </a:moveTo>
                    <a:lnTo>
                      <a:pt x="3152" y="4392"/>
                    </a:lnTo>
                    <a:lnTo>
                      <a:pt x="3160" y="4388"/>
                    </a:lnTo>
                    <a:lnTo>
                      <a:pt x="3170" y="4410"/>
                    </a:lnTo>
                    <a:lnTo>
                      <a:pt x="3162" y="4414"/>
                    </a:lnTo>
                    <a:close/>
                    <a:moveTo>
                      <a:pt x="1414" y="4410"/>
                    </a:moveTo>
                    <a:lnTo>
                      <a:pt x="1406" y="4408"/>
                    </a:lnTo>
                    <a:lnTo>
                      <a:pt x="1416" y="4384"/>
                    </a:lnTo>
                    <a:lnTo>
                      <a:pt x="1422" y="4388"/>
                    </a:lnTo>
                    <a:lnTo>
                      <a:pt x="1414" y="4410"/>
                    </a:lnTo>
                    <a:close/>
                    <a:moveTo>
                      <a:pt x="3264" y="4368"/>
                    </a:moveTo>
                    <a:lnTo>
                      <a:pt x="3254" y="4348"/>
                    </a:lnTo>
                    <a:lnTo>
                      <a:pt x="3262" y="4344"/>
                    </a:lnTo>
                    <a:lnTo>
                      <a:pt x="3272" y="4366"/>
                    </a:lnTo>
                    <a:lnTo>
                      <a:pt x="3264" y="4368"/>
                    </a:lnTo>
                    <a:close/>
                    <a:moveTo>
                      <a:pt x="1310" y="4364"/>
                    </a:moveTo>
                    <a:lnTo>
                      <a:pt x="1302" y="4360"/>
                    </a:lnTo>
                    <a:lnTo>
                      <a:pt x="1314" y="4340"/>
                    </a:lnTo>
                    <a:lnTo>
                      <a:pt x="1320" y="4342"/>
                    </a:lnTo>
                    <a:lnTo>
                      <a:pt x="1310" y="4364"/>
                    </a:lnTo>
                    <a:close/>
                    <a:moveTo>
                      <a:pt x="3364" y="4318"/>
                    </a:moveTo>
                    <a:lnTo>
                      <a:pt x="3354" y="4298"/>
                    </a:lnTo>
                    <a:lnTo>
                      <a:pt x="3360" y="4294"/>
                    </a:lnTo>
                    <a:lnTo>
                      <a:pt x="3372" y="4314"/>
                    </a:lnTo>
                    <a:lnTo>
                      <a:pt x="3364" y="4318"/>
                    </a:lnTo>
                    <a:close/>
                    <a:moveTo>
                      <a:pt x="1210" y="4314"/>
                    </a:moveTo>
                    <a:lnTo>
                      <a:pt x="1202" y="4310"/>
                    </a:lnTo>
                    <a:lnTo>
                      <a:pt x="1214" y="4288"/>
                    </a:lnTo>
                    <a:lnTo>
                      <a:pt x="1222" y="4292"/>
                    </a:lnTo>
                    <a:lnTo>
                      <a:pt x="1210" y="4314"/>
                    </a:lnTo>
                    <a:close/>
                    <a:moveTo>
                      <a:pt x="3462" y="4264"/>
                    </a:moveTo>
                    <a:lnTo>
                      <a:pt x="3450" y="4242"/>
                    </a:lnTo>
                    <a:lnTo>
                      <a:pt x="3458" y="4238"/>
                    </a:lnTo>
                    <a:lnTo>
                      <a:pt x="3470" y="4260"/>
                    </a:lnTo>
                    <a:lnTo>
                      <a:pt x="3462" y="4264"/>
                    </a:lnTo>
                    <a:close/>
                    <a:moveTo>
                      <a:pt x="1112" y="4258"/>
                    </a:moveTo>
                    <a:lnTo>
                      <a:pt x="1104" y="4254"/>
                    </a:lnTo>
                    <a:lnTo>
                      <a:pt x="1118" y="4234"/>
                    </a:lnTo>
                    <a:lnTo>
                      <a:pt x="1124" y="4238"/>
                    </a:lnTo>
                    <a:lnTo>
                      <a:pt x="1112" y="4258"/>
                    </a:lnTo>
                    <a:close/>
                    <a:moveTo>
                      <a:pt x="3558" y="4204"/>
                    </a:moveTo>
                    <a:lnTo>
                      <a:pt x="3544" y="4184"/>
                    </a:lnTo>
                    <a:lnTo>
                      <a:pt x="3552" y="4180"/>
                    </a:lnTo>
                    <a:lnTo>
                      <a:pt x="3564" y="4200"/>
                    </a:lnTo>
                    <a:lnTo>
                      <a:pt x="3558" y="4204"/>
                    </a:lnTo>
                    <a:close/>
                    <a:moveTo>
                      <a:pt x="1016" y="4198"/>
                    </a:moveTo>
                    <a:lnTo>
                      <a:pt x="1010" y="4192"/>
                    </a:lnTo>
                    <a:lnTo>
                      <a:pt x="1024" y="4172"/>
                    </a:lnTo>
                    <a:lnTo>
                      <a:pt x="1030" y="4178"/>
                    </a:lnTo>
                    <a:lnTo>
                      <a:pt x="1016" y="4198"/>
                    </a:lnTo>
                    <a:close/>
                    <a:moveTo>
                      <a:pt x="3650" y="4140"/>
                    </a:moveTo>
                    <a:lnTo>
                      <a:pt x="3636" y="4120"/>
                    </a:lnTo>
                    <a:lnTo>
                      <a:pt x="3642" y="4116"/>
                    </a:lnTo>
                    <a:lnTo>
                      <a:pt x="3656" y="4134"/>
                    </a:lnTo>
                    <a:lnTo>
                      <a:pt x="3650" y="4140"/>
                    </a:lnTo>
                    <a:close/>
                    <a:moveTo>
                      <a:pt x="924" y="4132"/>
                    </a:moveTo>
                    <a:lnTo>
                      <a:pt x="918" y="4128"/>
                    </a:lnTo>
                    <a:lnTo>
                      <a:pt x="932" y="4108"/>
                    </a:lnTo>
                    <a:lnTo>
                      <a:pt x="938" y="4114"/>
                    </a:lnTo>
                    <a:lnTo>
                      <a:pt x="924" y="4132"/>
                    </a:lnTo>
                    <a:close/>
                    <a:moveTo>
                      <a:pt x="3740" y="4070"/>
                    </a:moveTo>
                    <a:lnTo>
                      <a:pt x="3724" y="4052"/>
                    </a:lnTo>
                    <a:lnTo>
                      <a:pt x="3730" y="4046"/>
                    </a:lnTo>
                    <a:lnTo>
                      <a:pt x="3746" y="4066"/>
                    </a:lnTo>
                    <a:lnTo>
                      <a:pt x="3740" y="4070"/>
                    </a:lnTo>
                    <a:close/>
                    <a:moveTo>
                      <a:pt x="836" y="4062"/>
                    </a:moveTo>
                    <a:lnTo>
                      <a:pt x="830" y="4058"/>
                    </a:lnTo>
                    <a:lnTo>
                      <a:pt x="846" y="4040"/>
                    </a:lnTo>
                    <a:lnTo>
                      <a:pt x="852" y="4044"/>
                    </a:lnTo>
                    <a:lnTo>
                      <a:pt x="836" y="4062"/>
                    </a:lnTo>
                    <a:close/>
                    <a:moveTo>
                      <a:pt x="3824" y="3998"/>
                    </a:moveTo>
                    <a:lnTo>
                      <a:pt x="3808" y="3980"/>
                    </a:lnTo>
                    <a:lnTo>
                      <a:pt x="3814" y="3974"/>
                    </a:lnTo>
                    <a:lnTo>
                      <a:pt x="3830" y="3992"/>
                    </a:lnTo>
                    <a:lnTo>
                      <a:pt x="3824" y="3998"/>
                    </a:lnTo>
                    <a:close/>
                    <a:moveTo>
                      <a:pt x="750" y="3990"/>
                    </a:moveTo>
                    <a:lnTo>
                      <a:pt x="744" y="3984"/>
                    </a:lnTo>
                    <a:lnTo>
                      <a:pt x="762" y="3966"/>
                    </a:lnTo>
                    <a:lnTo>
                      <a:pt x="766" y="3972"/>
                    </a:lnTo>
                    <a:lnTo>
                      <a:pt x="750" y="3990"/>
                    </a:lnTo>
                    <a:close/>
                    <a:moveTo>
                      <a:pt x="3906" y="3920"/>
                    </a:moveTo>
                    <a:lnTo>
                      <a:pt x="3890" y="3902"/>
                    </a:lnTo>
                    <a:lnTo>
                      <a:pt x="3896" y="3898"/>
                    </a:lnTo>
                    <a:lnTo>
                      <a:pt x="3912" y="3914"/>
                    </a:lnTo>
                    <a:lnTo>
                      <a:pt x="3906" y="3920"/>
                    </a:lnTo>
                    <a:close/>
                    <a:moveTo>
                      <a:pt x="670" y="3912"/>
                    </a:moveTo>
                    <a:lnTo>
                      <a:pt x="664" y="3906"/>
                    </a:lnTo>
                    <a:lnTo>
                      <a:pt x="680" y="3888"/>
                    </a:lnTo>
                    <a:lnTo>
                      <a:pt x="686" y="3894"/>
                    </a:lnTo>
                    <a:lnTo>
                      <a:pt x="670" y="3912"/>
                    </a:lnTo>
                    <a:close/>
                    <a:moveTo>
                      <a:pt x="3984" y="3838"/>
                    </a:moveTo>
                    <a:lnTo>
                      <a:pt x="3966" y="3822"/>
                    </a:lnTo>
                    <a:lnTo>
                      <a:pt x="3972" y="3816"/>
                    </a:lnTo>
                    <a:lnTo>
                      <a:pt x="3990" y="3832"/>
                    </a:lnTo>
                    <a:lnTo>
                      <a:pt x="3984" y="3838"/>
                    </a:lnTo>
                    <a:close/>
                    <a:moveTo>
                      <a:pt x="592" y="3830"/>
                    </a:moveTo>
                    <a:lnTo>
                      <a:pt x="586" y="3824"/>
                    </a:lnTo>
                    <a:lnTo>
                      <a:pt x="604" y="3808"/>
                    </a:lnTo>
                    <a:lnTo>
                      <a:pt x="610" y="3814"/>
                    </a:lnTo>
                    <a:lnTo>
                      <a:pt x="592" y="3830"/>
                    </a:lnTo>
                    <a:close/>
                    <a:moveTo>
                      <a:pt x="4058" y="3754"/>
                    </a:moveTo>
                    <a:lnTo>
                      <a:pt x="4040" y="3738"/>
                    </a:lnTo>
                    <a:lnTo>
                      <a:pt x="4044" y="3732"/>
                    </a:lnTo>
                    <a:lnTo>
                      <a:pt x="4064" y="3748"/>
                    </a:lnTo>
                    <a:lnTo>
                      <a:pt x="4058" y="3754"/>
                    </a:lnTo>
                    <a:close/>
                    <a:moveTo>
                      <a:pt x="518" y="3744"/>
                    </a:moveTo>
                    <a:lnTo>
                      <a:pt x="514" y="3738"/>
                    </a:lnTo>
                    <a:lnTo>
                      <a:pt x="532" y="3724"/>
                    </a:lnTo>
                    <a:lnTo>
                      <a:pt x="536" y="3730"/>
                    </a:lnTo>
                    <a:lnTo>
                      <a:pt x="518" y="3744"/>
                    </a:lnTo>
                    <a:close/>
                    <a:moveTo>
                      <a:pt x="4128" y="3666"/>
                    </a:moveTo>
                    <a:lnTo>
                      <a:pt x="4108" y="3650"/>
                    </a:lnTo>
                    <a:lnTo>
                      <a:pt x="4114" y="3644"/>
                    </a:lnTo>
                    <a:lnTo>
                      <a:pt x="4132" y="3658"/>
                    </a:lnTo>
                    <a:lnTo>
                      <a:pt x="4128" y="3666"/>
                    </a:lnTo>
                    <a:close/>
                    <a:moveTo>
                      <a:pt x="450" y="3656"/>
                    </a:moveTo>
                    <a:lnTo>
                      <a:pt x="444" y="3650"/>
                    </a:lnTo>
                    <a:lnTo>
                      <a:pt x="464" y="3636"/>
                    </a:lnTo>
                    <a:lnTo>
                      <a:pt x="468" y="3642"/>
                    </a:lnTo>
                    <a:lnTo>
                      <a:pt x="450" y="3656"/>
                    </a:lnTo>
                    <a:close/>
                    <a:moveTo>
                      <a:pt x="4194" y="3574"/>
                    </a:moveTo>
                    <a:lnTo>
                      <a:pt x="4174" y="3560"/>
                    </a:lnTo>
                    <a:lnTo>
                      <a:pt x="4178" y="3554"/>
                    </a:lnTo>
                    <a:lnTo>
                      <a:pt x="4198" y="3566"/>
                    </a:lnTo>
                    <a:lnTo>
                      <a:pt x="4194" y="3574"/>
                    </a:lnTo>
                    <a:close/>
                    <a:moveTo>
                      <a:pt x="384" y="3564"/>
                    </a:moveTo>
                    <a:lnTo>
                      <a:pt x="380" y="3558"/>
                    </a:lnTo>
                    <a:lnTo>
                      <a:pt x="400" y="3544"/>
                    </a:lnTo>
                    <a:lnTo>
                      <a:pt x="404" y="3550"/>
                    </a:lnTo>
                    <a:lnTo>
                      <a:pt x="384" y="3564"/>
                    </a:lnTo>
                    <a:close/>
                    <a:moveTo>
                      <a:pt x="4254" y="3478"/>
                    </a:moveTo>
                    <a:lnTo>
                      <a:pt x="4234" y="3466"/>
                    </a:lnTo>
                    <a:lnTo>
                      <a:pt x="4238" y="3460"/>
                    </a:lnTo>
                    <a:lnTo>
                      <a:pt x="4258" y="3472"/>
                    </a:lnTo>
                    <a:lnTo>
                      <a:pt x="4254" y="3478"/>
                    </a:lnTo>
                    <a:close/>
                    <a:moveTo>
                      <a:pt x="324" y="3470"/>
                    </a:moveTo>
                    <a:lnTo>
                      <a:pt x="320" y="3462"/>
                    </a:lnTo>
                    <a:lnTo>
                      <a:pt x="340" y="3450"/>
                    </a:lnTo>
                    <a:lnTo>
                      <a:pt x="344" y="3456"/>
                    </a:lnTo>
                    <a:lnTo>
                      <a:pt x="324" y="3470"/>
                    </a:lnTo>
                    <a:close/>
                    <a:moveTo>
                      <a:pt x="4310" y="3380"/>
                    </a:moveTo>
                    <a:lnTo>
                      <a:pt x="4288" y="3370"/>
                    </a:lnTo>
                    <a:lnTo>
                      <a:pt x="4292" y="3362"/>
                    </a:lnTo>
                    <a:lnTo>
                      <a:pt x="4314" y="3374"/>
                    </a:lnTo>
                    <a:lnTo>
                      <a:pt x="4310" y="3380"/>
                    </a:lnTo>
                    <a:close/>
                    <a:moveTo>
                      <a:pt x="268" y="3372"/>
                    </a:moveTo>
                    <a:lnTo>
                      <a:pt x="266" y="3364"/>
                    </a:lnTo>
                    <a:lnTo>
                      <a:pt x="286" y="3354"/>
                    </a:lnTo>
                    <a:lnTo>
                      <a:pt x="290" y="3360"/>
                    </a:lnTo>
                    <a:lnTo>
                      <a:pt x="268" y="3372"/>
                    </a:lnTo>
                    <a:close/>
                    <a:moveTo>
                      <a:pt x="4362" y="3280"/>
                    </a:moveTo>
                    <a:lnTo>
                      <a:pt x="4340" y="3270"/>
                    </a:lnTo>
                    <a:lnTo>
                      <a:pt x="4342" y="3262"/>
                    </a:lnTo>
                    <a:lnTo>
                      <a:pt x="4364" y="3274"/>
                    </a:lnTo>
                    <a:lnTo>
                      <a:pt x="4362" y="3280"/>
                    </a:lnTo>
                    <a:close/>
                    <a:moveTo>
                      <a:pt x="218" y="3272"/>
                    </a:moveTo>
                    <a:lnTo>
                      <a:pt x="214" y="3264"/>
                    </a:lnTo>
                    <a:lnTo>
                      <a:pt x="236" y="3254"/>
                    </a:lnTo>
                    <a:lnTo>
                      <a:pt x="240" y="3260"/>
                    </a:lnTo>
                    <a:lnTo>
                      <a:pt x="218" y="3272"/>
                    </a:lnTo>
                    <a:close/>
                    <a:moveTo>
                      <a:pt x="4408" y="3178"/>
                    </a:moveTo>
                    <a:lnTo>
                      <a:pt x="4386" y="3168"/>
                    </a:lnTo>
                    <a:lnTo>
                      <a:pt x="4388" y="3160"/>
                    </a:lnTo>
                    <a:lnTo>
                      <a:pt x="4410" y="3170"/>
                    </a:lnTo>
                    <a:lnTo>
                      <a:pt x="4408" y="3178"/>
                    </a:lnTo>
                    <a:close/>
                    <a:moveTo>
                      <a:pt x="172" y="3168"/>
                    </a:moveTo>
                    <a:lnTo>
                      <a:pt x="170" y="3162"/>
                    </a:lnTo>
                    <a:lnTo>
                      <a:pt x="192" y="3152"/>
                    </a:lnTo>
                    <a:lnTo>
                      <a:pt x="196" y="3160"/>
                    </a:lnTo>
                    <a:lnTo>
                      <a:pt x="172" y="3168"/>
                    </a:lnTo>
                    <a:close/>
                    <a:moveTo>
                      <a:pt x="4448" y="3072"/>
                    </a:moveTo>
                    <a:lnTo>
                      <a:pt x="4426" y="3064"/>
                    </a:lnTo>
                    <a:lnTo>
                      <a:pt x="4428" y="3056"/>
                    </a:lnTo>
                    <a:lnTo>
                      <a:pt x="4452" y="3064"/>
                    </a:lnTo>
                    <a:lnTo>
                      <a:pt x="4448" y="3072"/>
                    </a:lnTo>
                    <a:close/>
                    <a:moveTo>
                      <a:pt x="132" y="3064"/>
                    </a:moveTo>
                    <a:lnTo>
                      <a:pt x="130" y="3056"/>
                    </a:lnTo>
                    <a:lnTo>
                      <a:pt x="152" y="3048"/>
                    </a:lnTo>
                    <a:lnTo>
                      <a:pt x="156" y="3056"/>
                    </a:lnTo>
                    <a:lnTo>
                      <a:pt x="132" y="3064"/>
                    </a:lnTo>
                    <a:close/>
                    <a:moveTo>
                      <a:pt x="4484" y="2966"/>
                    </a:moveTo>
                    <a:lnTo>
                      <a:pt x="4462" y="2958"/>
                    </a:lnTo>
                    <a:lnTo>
                      <a:pt x="4464" y="2950"/>
                    </a:lnTo>
                    <a:lnTo>
                      <a:pt x="4486" y="2958"/>
                    </a:lnTo>
                    <a:lnTo>
                      <a:pt x="4484" y="2966"/>
                    </a:lnTo>
                    <a:close/>
                    <a:moveTo>
                      <a:pt x="98" y="2956"/>
                    </a:moveTo>
                    <a:lnTo>
                      <a:pt x="94" y="2948"/>
                    </a:lnTo>
                    <a:lnTo>
                      <a:pt x="118" y="2942"/>
                    </a:lnTo>
                    <a:lnTo>
                      <a:pt x="120" y="2950"/>
                    </a:lnTo>
                    <a:lnTo>
                      <a:pt x="98" y="2956"/>
                    </a:lnTo>
                    <a:close/>
                    <a:moveTo>
                      <a:pt x="4514" y="2856"/>
                    </a:moveTo>
                    <a:lnTo>
                      <a:pt x="4492" y="2852"/>
                    </a:lnTo>
                    <a:lnTo>
                      <a:pt x="4494" y="2844"/>
                    </a:lnTo>
                    <a:lnTo>
                      <a:pt x="4516" y="2850"/>
                    </a:lnTo>
                    <a:lnTo>
                      <a:pt x="4514" y="2856"/>
                    </a:lnTo>
                    <a:close/>
                    <a:moveTo>
                      <a:pt x="68" y="2848"/>
                    </a:moveTo>
                    <a:lnTo>
                      <a:pt x="66" y="2840"/>
                    </a:lnTo>
                    <a:lnTo>
                      <a:pt x="88" y="2834"/>
                    </a:lnTo>
                    <a:lnTo>
                      <a:pt x="90" y="2842"/>
                    </a:lnTo>
                    <a:lnTo>
                      <a:pt x="68" y="2848"/>
                    </a:lnTo>
                    <a:close/>
                    <a:moveTo>
                      <a:pt x="4540" y="2748"/>
                    </a:moveTo>
                    <a:lnTo>
                      <a:pt x="4516" y="2742"/>
                    </a:lnTo>
                    <a:lnTo>
                      <a:pt x="4518" y="2734"/>
                    </a:lnTo>
                    <a:lnTo>
                      <a:pt x="4540" y="2740"/>
                    </a:lnTo>
                    <a:lnTo>
                      <a:pt x="4540" y="2748"/>
                    </a:lnTo>
                    <a:close/>
                    <a:moveTo>
                      <a:pt x="42" y="2738"/>
                    </a:moveTo>
                    <a:lnTo>
                      <a:pt x="42" y="2730"/>
                    </a:lnTo>
                    <a:lnTo>
                      <a:pt x="64" y="2726"/>
                    </a:lnTo>
                    <a:lnTo>
                      <a:pt x="66" y="2734"/>
                    </a:lnTo>
                    <a:lnTo>
                      <a:pt x="42" y="2738"/>
                    </a:lnTo>
                    <a:close/>
                    <a:moveTo>
                      <a:pt x="4558" y="2636"/>
                    </a:moveTo>
                    <a:lnTo>
                      <a:pt x="4536" y="2632"/>
                    </a:lnTo>
                    <a:lnTo>
                      <a:pt x="4536" y="2624"/>
                    </a:lnTo>
                    <a:lnTo>
                      <a:pt x="4560" y="2628"/>
                    </a:lnTo>
                    <a:lnTo>
                      <a:pt x="4558" y="2636"/>
                    </a:lnTo>
                    <a:close/>
                    <a:moveTo>
                      <a:pt x="24" y="2628"/>
                    </a:moveTo>
                    <a:lnTo>
                      <a:pt x="22" y="2620"/>
                    </a:lnTo>
                    <a:lnTo>
                      <a:pt x="46" y="2616"/>
                    </a:lnTo>
                    <a:lnTo>
                      <a:pt x="48" y="2624"/>
                    </a:lnTo>
                    <a:lnTo>
                      <a:pt x="24" y="2628"/>
                    </a:lnTo>
                    <a:close/>
                    <a:moveTo>
                      <a:pt x="4572" y="2524"/>
                    </a:moveTo>
                    <a:lnTo>
                      <a:pt x="4550" y="2522"/>
                    </a:lnTo>
                    <a:lnTo>
                      <a:pt x="4550" y="2514"/>
                    </a:lnTo>
                    <a:lnTo>
                      <a:pt x="4574" y="2516"/>
                    </a:lnTo>
                    <a:lnTo>
                      <a:pt x="4572" y="2524"/>
                    </a:lnTo>
                    <a:close/>
                    <a:moveTo>
                      <a:pt x="10" y="2516"/>
                    </a:moveTo>
                    <a:lnTo>
                      <a:pt x="10" y="2508"/>
                    </a:lnTo>
                    <a:lnTo>
                      <a:pt x="34" y="2506"/>
                    </a:lnTo>
                    <a:lnTo>
                      <a:pt x="34" y="2514"/>
                    </a:lnTo>
                    <a:lnTo>
                      <a:pt x="10" y="2516"/>
                    </a:lnTo>
                    <a:close/>
                    <a:moveTo>
                      <a:pt x="4582" y="2412"/>
                    </a:moveTo>
                    <a:lnTo>
                      <a:pt x="4558" y="2412"/>
                    </a:lnTo>
                    <a:lnTo>
                      <a:pt x="4558" y="2404"/>
                    </a:lnTo>
                    <a:lnTo>
                      <a:pt x="4582" y="2404"/>
                    </a:lnTo>
                    <a:lnTo>
                      <a:pt x="4582" y="2412"/>
                    </a:lnTo>
                    <a:close/>
                    <a:moveTo>
                      <a:pt x="2" y="2404"/>
                    </a:moveTo>
                    <a:lnTo>
                      <a:pt x="2" y="2396"/>
                    </a:lnTo>
                    <a:lnTo>
                      <a:pt x="26" y="2394"/>
                    </a:lnTo>
                    <a:lnTo>
                      <a:pt x="26" y="2402"/>
                    </a:lnTo>
                    <a:lnTo>
                      <a:pt x="2" y="2404"/>
                    </a:lnTo>
                    <a:close/>
                    <a:moveTo>
                      <a:pt x="4584" y="2300"/>
                    </a:moveTo>
                    <a:lnTo>
                      <a:pt x="4560" y="2300"/>
                    </a:lnTo>
                    <a:lnTo>
                      <a:pt x="4560" y="2292"/>
                    </a:lnTo>
                    <a:lnTo>
                      <a:pt x="4584" y="2292"/>
                    </a:lnTo>
                    <a:lnTo>
                      <a:pt x="4584" y="2300"/>
                    </a:lnTo>
                    <a:close/>
                    <a:moveTo>
                      <a:pt x="24" y="2290"/>
                    </a:moveTo>
                    <a:lnTo>
                      <a:pt x="0" y="2290"/>
                    </a:lnTo>
                    <a:lnTo>
                      <a:pt x="0" y="2282"/>
                    </a:lnTo>
                    <a:lnTo>
                      <a:pt x="24" y="2282"/>
                    </a:lnTo>
                    <a:lnTo>
                      <a:pt x="24" y="2290"/>
                    </a:lnTo>
                    <a:close/>
                    <a:moveTo>
                      <a:pt x="4558" y="2190"/>
                    </a:moveTo>
                    <a:lnTo>
                      <a:pt x="4558" y="2184"/>
                    </a:lnTo>
                    <a:lnTo>
                      <a:pt x="4582" y="2182"/>
                    </a:lnTo>
                    <a:lnTo>
                      <a:pt x="4582" y="2190"/>
                    </a:lnTo>
                    <a:lnTo>
                      <a:pt x="4558" y="2190"/>
                    </a:lnTo>
                    <a:close/>
                    <a:moveTo>
                      <a:pt x="26" y="2180"/>
                    </a:moveTo>
                    <a:lnTo>
                      <a:pt x="2" y="2178"/>
                    </a:lnTo>
                    <a:lnTo>
                      <a:pt x="2" y="2170"/>
                    </a:lnTo>
                    <a:lnTo>
                      <a:pt x="26" y="2172"/>
                    </a:lnTo>
                    <a:lnTo>
                      <a:pt x="26" y="2180"/>
                    </a:lnTo>
                    <a:close/>
                    <a:moveTo>
                      <a:pt x="4550" y="2080"/>
                    </a:moveTo>
                    <a:lnTo>
                      <a:pt x="4550" y="2072"/>
                    </a:lnTo>
                    <a:lnTo>
                      <a:pt x="4574" y="2070"/>
                    </a:lnTo>
                    <a:lnTo>
                      <a:pt x="4574" y="2078"/>
                    </a:lnTo>
                    <a:lnTo>
                      <a:pt x="4550" y="2080"/>
                    </a:lnTo>
                    <a:close/>
                    <a:moveTo>
                      <a:pt x="34" y="2068"/>
                    </a:moveTo>
                    <a:lnTo>
                      <a:pt x="10" y="2066"/>
                    </a:lnTo>
                    <a:lnTo>
                      <a:pt x="12" y="2058"/>
                    </a:lnTo>
                    <a:lnTo>
                      <a:pt x="36" y="2060"/>
                    </a:lnTo>
                    <a:lnTo>
                      <a:pt x="34" y="2068"/>
                    </a:lnTo>
                    <a:close/>
                    <a:moveTo>
                      <a:pt x="4538" y="1970"/>
                    </a:moveTo>
                    <a:lnTo>
                      <a:pt x="4536" y="1962"/>
                    </a:lnTo>
                    <a:lnTo>
                      <a:pt x="4560" y="1958"/>
                    </a:lnTo>
                    <a:lnTo>
                      <a:pt x="4562" y="1966"/>
                    </a:lnTo>
                    <a:lnTo>
                      <a:pt x="4538" y="1970"/>
                    </a:lnTo>
                    <a:close/>
                    <a:moveTo>
                      <a:pt x="48" y="1958"/>
                    </a:moveTo>
                    <a:lnTo>
                      <a:pt x="24" y="1954"/>
                    </a:lnTo>
                    <a:lnTo>
                      <a:pt x="26" y="1946"/>
                    </a:lnTo>
                    <a:lnTo>
                      <a:pt x="50" y="1950"/>
                    </a:lnTo>
                    <a:lnTo>
                      <a:pt x="48" y="1958"/>
                    </a:lnTo>
                    <a:close/>
                    <a:moveTo>
                      <a:pt x="4520" y="1860"/>
                    </a:moveTo>
                    <a:lnTo>
                      <a:pt x="4518" y="1852"/>
                    </a:lnTo>
                    <a:lnTo>
                      <a:pt x="4542" y="1846"/>
                    </a:lnTo>
                    <a:lnTo>
                      <a:pt x="4542" y="1854"/>
                    </a:lnTo>
                    <a:lnTo>
                      <a:pt x="4520" y="1860"/>
                    </a:lnTo>
                    <a:close/>
                    <a:moveTo>
                      <a:pt x="66" y="1848"/>
                    </a:moveTo>
                    <a:lnTo>
                      <a:pt x="44" y="1844"/>
                    </a:lnTo>
                    <a:lnTo>
                      <a:pt x="44" y="1836"/>
                    </a:lnTo>
                    <a:lnTo>
                      <a:pt x="68" y="1840"/>
                    </a:lnTo>
                    <a:lnTo>
                      <a:pt x="66" y="1848"/>
                    </a:lnTo>
                    <a:close/>
                    <a:moveTo>
                      <a:pt x="4496" y="1750"/>
                    </a:moveTo>
                    <a:lnTo>
                      <a:pt x="4494" y="1742"/>
                    </a:lnTo>
                    <a:lnTo>
                      <a:pt x="4518" y="1738"/>
                    </a:lnTo>
                    <a:lnTo>
                      <a:pt x="4518" y="1744"/>
                    </a:lnTo>
                    <a:lnTo>
                      <a:pt x="4496" y="1750"/>
                    </a:lnTo>
                    <a:close/>
                    <a:moveTo>
                      <a:pt x="92" y="1740"/>
                    </a:moveTo>
                    <a:lnTo>
                      <a:pt x="68" y="1734"/>
                    </a:lnTo>
                    <a:lnTo>
                      <a:pt x="70" y="1726"/>
                    </a:lnTo>
                    <a:lnTo>
                      <a:pt x="94" y="1732"/>
                    </a:lnTo>
                    <a:lnTo>
                      <a:pt x="92" y="1740"/>
                    </a:lnTo>
                    <a:close/>
                    <a:moveTo>
                      <a:pt x="4466" y="1644"/>
                    </a:moveTo>
                    <a:lnTo>
                      <a:pt x="4464" y="1636"/>
                    </a:lnTo>
                    <a:lnTo>
                      <a:pt x="4488" y="1628"/>
                    </a:lnTo>
                    <a:lnTo>
                      <a:pt x="4490" y="1636"/>
                    </a:lnTo>
                    <a:lnTo>
                      <a:pt x="4466" y="1644"/>
                    </a:lnTo>
                    <a:close/>
                    <a:moveTo>
                      <a:pt x="120" y="1632"/>
                    </a:moveTo>
                    <a:lnTo>
                      <a:pt x="98" y="1626"/>
                    </a:lnTo>
                    <a:lnTo>
                      <a:pt x="100" y="1618"/>
                    </a:lnTo>
                    <a:lnTo>
                      <a:pt x="124" y="1624"/>
                    </a:lnTo>
                    <a:lnTo>
                      <a:pt x="120" y="1632"/>
                    </a:lnTo>
                    <a:close/>
                    <a:moveTo>
                      <a:pt x="4432" y="1538"/>
                    </a:moveTo>
                    <a:lnTo>
                      <a:pt x="4430" y="1530"/>
                    </a:lnTo>
                    <a:lnTo>
                      <a:pt x="4452" y="1522"/>
                    </a:lnTo>
                    <a:lnTo>
                      <a:pt x="4454" y="1530"/>
                    </a:lnTo>
                    <a:lnTo>
                      <a:pt x="4432" y="1538"/>
                    </a:lnTo>
                    <a:close/>
                    <a:moveTo>
                      <a:pt x="156" y="1526"/>
                    </a:moveTo>
                    <a:lnTo>
                      <a:pt x="134" y="1518"/>
                    </a:lnTo>
                    <a:lnTo>
                      <a:pt x="136" y="1510"/>
                    </a:lnTo>
                    <a:lnTo>
                      <a:pt x="158" y="1518"/>
                    </a:lnTo>
                    <a:lnTo>
                      <a:pt x="156" y="1526"/>
                    </a:lnTo>
                    <a:close/>
                    <a:moveTo>
                      <a:pt x="4392" y="1434"/>
                    </a:moveTo>
                    <a:lnTo>
                      <a:pt x="4390" y="1426"/>
                    </a:lnTo>
                    <a:lnTo>
                      <a:pt x="4412" y="1416"/>
                    </a:lnTo>
                    <a:lnTo>
                      <a:pt x="4414" y="1424"/>
                    </a:lnTo>
                    <a:lnTo>
                      <a:pt x="4392" y="1434"/>
                    </a:lnTo>
                    <a:close/>
                    <a:moveTo>
                      <a:pt x="196" y="1422"/>
                    </a:moveTo>
                    <a:lnTo>
                      <a:pt x="174" y="1412"/>
                    </a:lnTo>
                    <a:lnTo>
                      <a:pt x="178" y="1406"/>
                    </a:lnTo>
                    <a:lnTo>
                      <a:pt x="200" y="1414"/>
                    </a:lnTo>
                    <a:lnTo>
                      <a:pt x="196" y="1422"/>
                    </a:lnTo>
                    <a:close/>
                    <a:moveTo>
                      <a:pt x="4348" y="1332"/>
                    </a:moveTo>
                    <a:lnTo>
                      <a:pt x="4344" y="1324"/>
                    </a:lnTo>
                    <a:lnTo>
                      <a:pt x="4366" y="1314"/>
                    </a:lnTo>
                    <a:lnTo>
                      <a:pt x="4370" y="1322"/>
                    </a:lnTo>
                    <a:lnTo>
                      <a:pt x="4348" y="1332"/>
                    </a:lnTo>
                    <a:close/>
                    <a:moveTo>
                      <a:pt x="242" y="1320"/>
                    </a:moveTo>
                    <a:lnTo>
                      <a:pt x="220" y="1310"/>
                    </a:lnTo>
                    <a:lnTo>
                      <a:pt x="224" y="1302"/>
                    </a:lnTo>
                    <a:lnTo>
                      <a:pt x="246" y="1312"/>
                    </a:lnTo>
                    <a:lnTo>
                      <a:pt x="242" y="1320"/>
                    </a:lnTo>
                    <a:close/>
                    <a:moveTo>
                      <a:pt x="4298" y="1232"/>
                    </a:moveTo>
                    <a:lnTo>
                      <a:pt x="4294" y="1224"/>
                    </a:lnTo>
                    <a:lnTo>
                      <a:pt x="4316" y="1214"/>
                    </a:lnTo>
                    <a:lnTo>
                      <a:pt x="4320" y="1220"/>
                    </a:lnTo>
                    <a:lnTo>
                      <a:pt x="4298" y="1232"/>
                    </a:lnTo>
                    <a:close/>
                    <a:moveTo>
                      <a:pt x="292" y="1220"/>
                    </a:moveTo>
                    <a:lnTo>
                      <a:pt x="270" y="1210"/>
                    </a:lnTo>
                    <a:lnTo>
                      <a:pt x="274" y="1202"/>
                    </a:lnTo>
                    <a:lnTo>
                      <a:pt x="296" y="1214"/>
                    </a:lnTo>
                    <a:lnTo>
                      <a:pt x="292" y="1220"/>
                    </a:lnTo>
                    <a:close/>
                    <a:moveTo>
                      <a:pt x="4244" y="1136"/>
                    </a:moveTo>
                    <a:lnTo>
                      <a:pt x="4240" y="1128"/>
                    </a:lnTo>
                    <a:lnTo>
                      <a:pt x="4260" y="1116"/>
                    </a:lnTo>
                    <a:lnTo>
                      <a:pt x="4264" y="1122"/>
                    </a:lnTo>
                    <a:lnTo>
                      <a:pt x="4244" y="1136"/>
                    </a:lnTo>
                    <a:close/>
                    <a:moveTo>
                      <a:pt x="348" y="1124"/>
                    </a:moveTo>
                    <a:lnTo>
                      <a:pt x="326" y="1112"/>
                    </a:lnTo>
                    <a:lnTo>
                      <a:pt x="330" y="1104"/>
                    </a:lnTo>
                    <a:lnTo>
                      <a:pt x="352" y="1116"/>
                    </a:lnTo>
                    <a:lnTo>
                      <a:pt x="348" y="1124"/>
                    </a:lnTo>
                    <a:close/>
                    <a:moveTo>
                      <a:pt x="4184" y="1040"/>
                    </a:moveTo>
                    <a:lnTo>
                      <a:pt x="4180" y="1034"/>
                    </a:lnTo>
                    <a:lnTo>
                      <a:pt x="4200" y="1020"/>
                    </a:lnTo>
                    <a:lnTo>
                      <a:pt x="4204" y="1028"/>
                    </a:lnTo>
                    <a:lnTo>
                      <a:pt x="4184" y="1040"/>
                    </a:lnTo>
                    <a:close/>
                    <a:moveTo>
                      <a:pt x="406" y="1030"/>
                    </a:moveTo>
                    <a:lnTo>
                      <a:pt x="386" y="1016"/>
                    </a:lnTo>
                    <a:lnTo>
                      <a:pt x="392" y="1010"/>
                    </a:lnTo>
                    <a:lnTo>
                      <a:pt x="412" y="1022"/>
                    </a:lnTo>
                    <a:lnTo>
                      <a:pt x="406" y="1030"/>
                    </a:lnTo>
                    <a:close/>
                    <a:moveTo>
                      <a:pt x="4120" y="950"/>
                    </a:moveTo>
                    <a:lnTo>
                      <a:pt x="4116" y="944"/>
                    </a:lnTo>
                    <a:lnTo>
                      <a:pt x="4136" y="928"/>
                    </a:lnTo>
                    <a:lnTo>
                      <a:pt x="4140" y="936"/>
                    </a:lnTo>
                    <a:lnTo>
                      <a:pt x="4120" y="950"/>
                    </a:lnTo>
                    <a:close/>
                    <a:moveTo>
                      <a:pt x="472" y="938"/>
                    </a:moveTo>
                    <a:lnTo>
                      <a:pt x="452" y="924"/>
                    </a:lnTo>
                    <a:lnTo>
                      <a:pt x="456" y="918"/>
                    </a:lnTo>
                    <a:lnTo>
                      <a:pt x="476" y="932"/>
                    </a:lnTo>
                    <a:lnTo>
                      <a:pt x="472" y="938"/>
                    </a:lnTo>
                    <a:close/>
                    <a:moveTo>
                      <a:pt x="4052" y="862"/>
                    </a:moveTo>
                    <a:lnTo>
                      <a:pt x="4048" y="856"/>
                    </a:lnTo>
                    <a:lnTo>
                      <a:pt x="4066" y="840"/>
                    </a:lnTo>
                    <a:lnTo>
                      <a:pt x="4072" y="846"/>
                    </a:lnTo>
                    <a:lnTo>
                      <a:pt x="4052" y="862"/>
                    </a:lnTo>
                    <a:close/>
                    <a:moveTo>
                      <a:pt x="540" y="850"/>
                    </a:moveTo>
                    <a:lnTo>
                      <a:pt x="522" y="836"/>
                    </a:lnTo>
                    <a:lnTo>
                      <a:pt x="526" y="830"/>
                    </a:lnTo>
                    <a:lnTo>
                      <a:pt x="546" y="844"/>
                    </a:lnTo>
                    <a:lnTo>
                      <a:pt x="540" y="850"/>
                    </a:lnTo>
                    <a:close/>
                    <a:moveTo>
                      <a:pt x="3980" y="776"/>
                    </a:moveTo>
                    <a:lnTo>
                      <a:pt x="3976" y="770"/>
                    </a:lnTo>
                    <a:lnTo>
                      <a:pt x="3992" y="754"/>
                    </a:lnTo>
                    <a:lnTo>
                      <a:pt x="3998" y="760"/>
                    </a:lnTo>
                    <a:lnTo>
                      <a:pt x="3980" y="776"/>
                    </a:lnTo>
                    <a:close/>
                    <a:moveTo>
                      <a:pt x="612" y="766"/>
                    </a:moveTo>
                    <a:lnTo>
                      <a:pt x="596" y="750"/>
                    </a:lnTo>
                    <a:lnTo>
                      <a:pt x="600" y="744"/>
                    </a:lnTo>
                    <a:lnTo>
                      <a:pt x="618" y="760"/>
                    </a:lnTo>
                    <a:lnTo>
                      <a:pt x="612" y="766"/>
                    </a:lnTo>
                    <a:close/>
                    <a:moveTo>
                      <a:pt x="3904" y="696"/>
                    </a:moveTo>
                    <a:lnTo>
                      <a:pt x="3898" y="690"/>
                    </a:lnTo>
                    <a:lnTo>
                      <a:pt x="3916" y="674"/>
                    </a:lnTo>
                    <a:lnTo>
                      <a:pt x="3922" y="678"/>
                    </a:lnTo>
                    <a:lnTo>
                      <a:pt x="3904" y="696"/>
                    </a:lnTo>
                    <a:close/>
                    <a:moveTo>
                      <a:pt x="690" y="686"/>
                    </a:moveTo>
                    <a:lnTo>
                      <a:pt x="672" y="668"/>
                    </a:lnTo>
                    <a:lnTo>
                      <a:pt x="678" y="664"/>
                    </a:lnTo>
                    <a:lnTo>
                      <a:pt x="696" y="680"/>
                    </a:lnTo>
                    <a:lnTo>
                      <a:pt x="690" y="686"/>
                    </a:lnTo>
                    <a:close/>
                    <a:moveTo>
                      <a:pt x="3824" y="618"/>
                    </a:moveTo>
                    <a:lnTo>
                      <a:pt x="3818" y="614"/>
                    </a:lnTo>
                    <a:lnTo>
                      <a:pt x="3834" y="596"/>
                    </a:lnTo>
                    <a:lnTo>
                      <a:pt x="3840" y="600"/>
                    </a:lnTo>
                    <a:lnTo>
                      <a:pt x="3824" y="618"/>
                    </a:lnTo>
                    <a:close/>
                    <a:moveTo>
                      <a:pt x="770" y="610"/>
                    </a:moveTo>
                    <a:lnTo>
                      <a:pt x="754" y="592"/>
                    </a:lnTo>
                    <a:lnTo>
                      <a:pt x="760" y="586"/>
                    </a:lnTo>
                    <a:lnTo>
                      <a:pt x="776" y="604"/>
                    </a:lnTo>
                    <a:lnTo>
                      <a:pt x="770" y="610"/>
                    </a:lnTo>
                    <a:close/>
                    <a:moveTo>
                      <a:pt x="3740" y="546"/>
                    </a:moveTo>
                    <a:lnTo>
                      <a:pt x="3734" y="540"/>
                    </a:lnTo>
                    <a:lnTo>
                      <a:pt x="3748" y="522"/>
                    </a:lnTo>
                    <a:lnTo>
                      <a:pt x="3756" y="526"/>
                    </a:lnTo>
                    <a:lnTo>
                      <a:pt x="3740" y="546"/>
                    </a:lnTo>
                    <a:close/>
                    <a:moveTo>
                      <a:pt x="854" y="536"/>
                    </a:moveTo>
                    <a:lnTo>
                      <a:pt x="840" y="518"/>
                    </a:lnTo>
                    <a:lnTo>
                      <a:pt x="846" y="512"/>
                    </a:lnTo>
                    <a:lnTo>
                      <a:pt x="862" y="532"/>
                    </a:lnTo>
                    <a:lnTo>
                      <a:pt x="854" y="536"/>
                    </a:lnTo>
                    <a:close/>
                    <a:moveTo>
                      <a:pt x="3652" y="476"/>
                    </a:moveTo>
                    <a:lnTo>
                      <a:pt x="3646" y="472"/>
                    </a:lnTo>
                    <a:lnTo>
                      <a:pt x="3660" y="452"/>
                    </a:lnTo>
                    <a:lnTo>
                      <a:pt x="3666" y="458"/>
                    </a:lnTo>
                    <a:lnTo>
                      <a:pt x="3652" y="476"/>
                    </a:lnTo>
                    <a:close/>
                    <a:moveTo>
                      <a:pt x="942" y="468"/>
                    </a:moveTo>
                    <a:lnTo>
                      <a:pt x="928" y="448"/>
                    </a:lnTo>
                    <a:lnTo>
                      <a:pt x="934" y="444"/>
                    </a:lnTo>
                    <a:lnTo>
                      <a:pt x="950" y="464"/>
                    </a:lnTo>
                    <a:lnTo>
                      <a:pt x="942" y="468"/>
                    </a:lnTo>
                    <a:close/>
                    <a:moveTo>
                      <a:pt x="3562" y="412"/>
                    </a:moveTo>
                    <a:lnTo>
                      <a:pt x="3556" y="408"/>
                    </a:lnTo>
                    <a:lnTo>
                      <a:pt x="3568" y="388"/>
                    </a:lnTo>
                    <a:lnTo>
                      <a:pt x="3576" y="392"/>
                    </a:lnTo>
                    <a:lnTo>
                      <a:pt x="3562" y="412"/>
                    </a:lnTo>
                    <a:close/>
                    <a:moveTo>
                      <a:pt x="1034" y="404"/>
                    </a:moveTo>
                    <a:lnTo>
                      <a:pt x="1020" y="384"/>
                    </a:lnTo>
                    <a:lnTo>
                      <a:pt x="1026" y="380"/>
                    </a:lnTo>
                    <a:lnTo>
                      <a:pt x="1040" y="400"/>
                    </a:lnTo>
                    <a:lnTo>
                      <a:pt x="1034" y="404"/>
                    </a:lnTo>
                    <a:close/>
                    <a:moveTo>
                      <a:pt x="3468" y="352"/>
                    </a:moveTo>
                    <a:lnTo>
                      <a:pt x="3460" y="348"/>
                    </a:lnTo>
                    <a:lnTo>
                      <a:pt x="3474" y="326"/>
                    </a:lnTo>
                    <a:lnTo>
                      <a:pt x="3480" y="330"/>
                    </a:lnTo>
                    <a:lnTo>
                      <a:pt x="3468" y="352"/>
                    </a:lnTo>
                    <a:close/>
                    <a:moveTo>
                      <a:pt x="1128" y="344"/>
                    </a:moveTo>
                    <a:lnTo>
                      <a:pt x="1116" y="324"/>
                    </a:lnTo>
                    <a:lnTo>
                      <a:pt x="1122" y="320"/>
                    </a:lnTo>
                    <a:lnTo>
                      <a:pt x="1134" y="340"/>
                    </a:lnTo>
                    <a:lnTo>
                      <a:pt x="1128" y="344"/>
                    </a:lnTo>
                    <a:close/>
                    <a:moveTo>
                      <a:pt x="3372" y="296"/>
                    </a:moveTo>
                    <a:lnTo>
                      <a:pt x="3364" y="292"/>
                    </a:lnTo>
                    <a:lnTo>
                      <a:pt x="3376" y="272"/>
                    </a:lnTo>
                    <a:lnTo>
                      <a:pt x="3382" y="274"/>
                    </a:lnTo>
                    <a:lnTo>
                      <a:pt x="3372" y="296"/>
                    </a:lnTo>
                    <a:close/>
                    <a:moveTo>
                      <a:pt x="1224" y="290"/>
                    </a:moveTo>
                    <a:lnTo>
                      <a:pt x="1214" y="268"/>
                    </a:lnTo>
                    <a:lnTo>
                      <a:pt x="1220" y="264"/>
                    </a:lnTo>
                    <a:lnTo>
                      <a:pt x="1232" y="286"/>
                    </a:lnTo>
                    <a:lnTo>
                      <a:pt x="1224" y="290"/>
                    </a:lnTo>
                    <a:close/>
                    <a:moveTo>
                      <a:pt x="3272" y="246"/>
                    </a:moveTo>
                    <a:lnTo>
                      <a:pt x="3264" y="242"/>
                    </a:lnTo>
                    <a:lnTo>
                      <a:pt x="3274" y="220"/>
                    </a:lnTo>
                    <a:lnTo>
                      <a:pt x="3282" y="224"/>
                    </a:lnTo>
                    <a:lnTo>
                      <a:pt x="3272" y="246"/>
                    </a:lnTo>
                    <a:close/>
                    <a:moveTo>
                      <a:pt x="1324" y="240"/>
                    </a:moveTo>
                    <a:lnTo>
                      <a:pt x="1314" y="218"/>
                    </a:lnTo>
                    <a:lnTo>
                      <a:pt x="1320" y="214"/>
                    </a:lnTo>
                    <a:lnTo>
                      <a:pt x="1330" y="236"/>
                    </a:lnTo>
                    <a:lnTo>
                      <a:pt x="1324" y="240"/>
                    </a:lnTo>
                    <a:close/>
                    <a:moveTo>
                      <a:pt x="3170" y="200"/>
                    </a:moveTo>
                    <a:lnTo>
                      <a:pt x="3162" y="196"/>
                    </a:lnTo>
                    <a:lnTo>
                      <a:pt x="3172" y="174"/>
                    </a:lnTo>
                    <a:lnTo>
                      <a:pt x="3180" y="178"/>
                    </a:lnTo>
                    <a:lnTo>
                      <a:pt x="3170" y="200"/>
                    </a:lnTo>
                    <a:close/>
                    <a:moveTo>
                      <a:pt x="1426" y="194"/>
                    </a:moveTo>
                    <a:lnTo>
                      <a:pt x="1416" y="172"/>
                    </a:lnTo>
                    <a:lnTo>
                      <a:pt x="1424" y="170"/>
                    </a:lnTo>
                    <a:lnTo>
                      <a:pt x="1432" y="192"/>
                    </a:lnTo>
                    <a:lnTo>
                      <a:pt x="1426" y="194"/>
                    </a:lnTo>
                    <a:close/>
                    <a:moveTo>
                      <a:pt x="3066" y="158"/>
                    </a:moveTo>
                    <a:lnTo>
                      <a:pt x="3058" y="156"/>
                    </a:lnTo>
                    <a:lnTo>
                      <a:pt x="3066" y="134"/>
                    </a:lnTo>
                    <a:lnTo>
                      <a:pt x="3074" y="136"/>
                    </a:lnTo>
                    <a:lnTo>
                      <a:pt x="3066" y="158"/>
                    </a:lnTo>
                    <a:close/>
                    <a:moveTo>
                      <a:pt x="1530" y="154"/>
                    </a:moveTo>
                    <a:lnTo>
                      <a:pt x="1522" y="132"/>
                    </a:lnTo>
                    <a:lnTo>
                      <a:pt x="1528" y="130"/>
                    </a:lnTo>
                    <a:lnTo>
                      <a:pt x="1536" y="152"/>
                    </a:lnTo>
                    <a:lnTo>
                      <a:pt x="1530" y="154"/>
                    </a:lnTo>
                    <a:close/>
                    <a:moveTo>
                      <a:pt x="2960" y="124"/>
                    </a:moveTo>
                    <a:lnTo>
                      <a:pt x="2952" y="122"/>
                    </a:lnTo>
                    <a:lnTo>
                      <a:pt x="2960" y="98"/>
                    </a:lnTo>
                    <a:lnTo>
                      <a:pt x="2968" y="100"/>
                    </a:lnTo>
                    <a:lnTo>
                      <a:pt x="2960" y="124"/>
                    </a:lnTo>
                    <a:close/>
                    <a:moveTo>
                      <a:pt x="1634" y="120"/>
                    </a:moveTo>
                    <a:lnTo>
                      <a:pt x="1628" y="98"/>
                    </a:lnTo>
                    <a:lnTo>
                      <a:pt x="1636" y="94"/>
                    </a:lnTo>
                    <a:lnTo>
                      <a:pt x="1642" y="118"/>
                    </a:lnTo>
                    <a:lnTo>
                      <a:pt x="1634" y="120"/>
                    </a:lnTo>
                    <a:close/>
                    <a:moveTo>
                      <a:pt x="2852" y="94"/>
                    </a:moveTo>
                    <a:lnTo>
                      <a:pt x="2846" y="92"/>
                    </a:lnTo>
                    <a:lnTo>
                      <a:pt x="2850" y="68"/>
                    </a:lnTo>
                    <a:lnTo>
                      <a:pt x="2858" y="70"/>
                    </a:lnTo>
                    <a:lnTo>
                      <a:pt x="2852" y="94"/>
                    </a:lnTo>
                    <a:close/>
                    <a:moveTo>
                      <a:pt x="1742" y="90"/>
                    </a:moveTo>
                    <a:lnTo>
                      <a:pt x="1736" y="68"/>
                    </a:lnTo>
                    <a:lnTo>
                      <a:pt x="1744" y="66"/>
                    </a:lnTo>
                    <a:lnTo>
                      <a:pt x="1750" y="88"/>
                    </a:lnTo>
                    <a:lnTo>
                      <a:pt x="1742" y="90"/>
                    </a:lnTo>
                    <a:close/>
                    <a:moveTo>
                      <a:pt x="2744" y="68"/>
                    </a:moveTo>
                    <a:lnTo>
                      <a:pt x="2736" y="66"/>
                    </a:lnTo>
                    <a:lnTo>
                      <a:pt x="2742" y="44"/>
                    </a:lnTo>
                    <a:lnTo>
                      <a:pt x="2750" y="44"/>
                    </a:lnTo>
                    <a:lnTo>
                      <a:pt x="2744" y="68"/>
                    </a:lnTo>
                    <a:close/>
                    <a:moveTo>
                      <a:pt x="1852" y="66"/>
                    </a:moveTo>
                    <a:lnTo>
                      <a:pt x="1846" y="42"/>
                    </a:lnTo>
                    <a:lnTo>
                      <a:pt x="1854" y="42"/>
                    </a:lnTo>
                    <a:lnTo>
                      <a:pt x="1858" y="64"/>
                    </a:lnTo>
                    <a:lnTo>
                      <a:pt x="1852" y="66"/>
                    </a:lnTo>
                    <a:close/>
                    <a:moveTo>
                      <a:pt x="2634" y="50"/>
                    </a:moveTo>
                    <a:lnTo>
                      <a:pt x="2626" y="48"/>
                    </a:lnTo>
                    <a:lnTo>
                      <a:pt x="2630" y="24"/>
                    </a:lnTo>
                    <a:lnTo>
                      <a:pt x="2638" y="26"/>
                    </a:lnTo>
                    <a:lnTo>
                      <a:pt x="2634" y="50"/>
                    </a:lnTo>
                    <a:close/>
                    <a:moveTo>
                      <a:pt x="1960" y="48"/>
                    </a:moveTo>
                    <a:lnTo>
                      <a:pt x="1958" y="24"/>
                    </a:lnTo>
                    <a:lnTo>
                      <a:pt x="1966" y="22"/>
                    </a:lnTo>
                    <a:lnTo>
                      <a:pt x="1968" y="46"/>
                    </a:lnTo>
                    <a:lnTo>
                      <a:pt x="1960" y="48"/>
                    </a:lnTo>
                    <a:close/>
                    <a:moveTo>
                      <a:pt x="2524" y="36"/>
                    </a:moveTo>
                    <a:lnTo>
                      <a:pt x="2516" y="34"/>
                    </a:lnTo>
                    <a:lnTo>
                      <a:pt x="2518" y="10"/>
                    </a:lnTo>
                    <a:lnTo>
                      <a:pt x="2526" y="12"/>
                    </a:lnTo>
                    <a:lnTo>
                      <a:pt x="2524" y="36"/>
                    </a:lnTo>
                    <a:close/>
                    <a:moveTo>
                      <a:pt x="2072" y="34"/>
                    </a:moveTo>
                    <a:lnTo>
                      <a:pt x="2070" y="10"/>
                    </a:lnTo>
                    <a:lnTo>
                      <a:pt x="2078" y="10"/>
                    </a:lnTo>
                    <a:lnTo>
                      <a:pt x="2080" y="34"/>
                    </a:lnTo>
                    <a:lnTo>
                      <a:pt x="2072" y="34"/>
                    </a:lnTo>
                    <a:close/>
                    <a:moveTo>
                      <a:pt x="2414" y="26"/>
                    </a:moveTo>
                    <a:lnTo>
                      <a:pt x="2406" y="26"/>
                    </a:lnTo>
                    <a:lnTo>
                      <a:pt x="2406" y="2"/>
                    </a:lnTo>
                    <a:lnTo>
                      <a:pt x="2414" y="2"/>
                    </a:lnTo>
                    <a:lnTo>
                      <a:pt x="2414" y="26"/>
                    </a:lnTo>
                    <a:close/>
                    <a:moveTo>
                      <a:pt x="2182" y="26"/>
                    </a:moveTo>
                    <a:lnTo>
                      <a:pt x="2182" y="2"/>
                    </a:lnTo>
                    <a:lnTo>
                      <a:pt x="2190" y="2"/>
                    </a:lnTo>
                    <a:lnTo>
                      <a:pt x="2190" y="26"/>
                    </a:lnTo>
                    <a:lnTo>
                      <a:pt x="2182" y="26"/>
                    </a:lnTo>
                    <a:close/>
                    <a:moveTo>
                      <a:pt x="2302" y="24"/>
                    </a:moveTo>
                    <a:lnTo>
                      <a:pt x="2294" y="24"/>
                    </a:lnTo>
                    <a:lnTo>
                      <a:pt x="2294" y="0"/>
                    </a:lnTo>
                    <a:lnTo>
                      <a:pt x="2302" y="0"/>
                    </a:lnTo>
                    <a:lnTo>
                      <a:pt x="2302" y="24"/>
                    </a:lnTo>
                    <a:close/>
                  </a:path>
                </a:pathLst>
              </a:custGeom>
              <a:grpFill/>
              <a:ln w="3175">
                <a:gradFill flip="none" rotWithShape="1">
                  <a:gsLst>
                    <a:gs pos="0">
                      <a:schemeClr val="bg1">
                        <a:alpha val="15000"/>
                      </a:schemeClr>
                    </a:gs>
                    <a:gs pos="54000">
                      <a:schemeClr val="bg1">
                        <a:alpha val="30000"/>
                      </a:schemeClr>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43" name="Freeform 42"/>
              <p:cNvSpPr>
                <a:spLocks noEditPoints="1"/>
              </p:cNvSpPr>
              <p:nvPr/>
            </p:nvSpPr>
            <p:spPr bwMode="auto">
              <a:xfrm>
                <a:off x="-14947900" y="-10048081"/>
                <a:ext cx="6731000" cy="6731000"/>
              </a:xfrm>
              <a:custGeom>
                <a:avLst/>
                <a:gdLst/>
                <a:ahLst/>
                <a:cxnLst>
                  <a:cxn ang="0">
                    <a:pos x="2248" y="4236"/>
                  </a:cxn>
                  <a:cxn ang="0">
                    <a:pos x="1856" y="4224"/>
                  </a:cxn>
                  <a:cxn ang="0">
                    <a:pos x="2468" y="4196"/>
                  </a:cxn>
                  <a:cxn ang="0">
                    <a:pos x="1634" y="4184"/>
                  </a:cxn>
                  <a:cxn ang="0">
                    <a:pos x="2686" y="4148"/>
                  </a:cxn>
                  <a:cxn ang="0">
                    <a:pos x="1366" y="4102"/>
                  </a:cxn>
                  <a:cxn ang="0">
                    <a:pos x="2950" y="4056"/>
                  </a:cxn>
                  <a:cxn ang="0">
                    <a:pos x="1168" y="3998"/>
                  </a:cxn>
                  <a:cxn ang="0">
                    <a:pos x="3156" y="3970"/>
                  </a:cxn>
                  <a:cxn ang="0">
                    <a:pos x="974" y="3886"/>
                  </a:cxn>
                  <a:cxn ang="0">
                    <a:pos x="3346" y="3850"/>
                  </a:cxn>
                  <a:cxn ang="0">
                    <a:pos x="838" y="3788"/>
                  </a:cxn>
                  <a:cxn ang="0">
                    <a:pos x="3480" y="3748"/>
                  </a:cxn>
                  <a:cxn ang="0">
                    <a:pos x="658" y="3656"/>
                  </a:cxn>
                  <a:cxn ang="0">
                    <a:pos x="3644" y="3594"/>
                  </a:cxn>
                  <a:cxn ang="0">
                    <a:pos x="3792" y="3424"/>
                  </a:cxn>
                  <a:cxn ang="0">
                    <a:pos x="366" y="3314"/>
                  </a:cxn>
                  <a:cxn ang="0">
                    <a:pos x="3908" y="3232"/>
                  </a:cxn>
                  <a:cxn ang="0">
                    <a:pos x="250" y="3122"/>
                  </a:cxn>
                  <a:cxn ang="0">
                    <a:pos x="4014" y="3036"/>
                  </a:cxn>
                  <a:cxn ang="0">
                    <a:pos x="134" y="2866"/>
                  </a:cxn>
                  <a:cxn ang="0">
                    <a:pos x="4120" y="2778"/>
                  </a:cxn>
                  <a:cxn ang="0">
                    <a:pos x="82" y="2648"/>
                  </a:cxn>
                  <a:cxn ang="0">
                    <a:pos x="4194" y="2566"/>
                  </a:cxn>
                  <a:cxn ang="0">
                    <a:pos x="38" y="2430"/>
                  </a:cxn>
                  <a:cxn ang="0">
                    <a:pos x="4228" y="2344"/>
                  </a:cxn>
                  <a:cxn ang="0">
                    <a:pos x="20" y="2262"/>
                  </a:cxn>
                  <a:cxn ang="0">
                    <a:pos x="4240" y="2176"/>
                  </a:cxn>
                  <a:cxn ang="0">
                    <a:pos x="4224" y="2114"/>
                  </a:cxn>
                  <a:cxn ang="0">
                    <a:pos x="16" y="2040"/>
                  </a:cxn>
                  <a:cxn ang="0">
                    <a:pos x="36" y="1818"/>
                  </a:cxn>
                  <a:cxn ang="0">
                    <a:pos x="4176" y="1670"/>
                  </a:cxn>
                  <a:cxn ang="0">
                    <a:pos x="64" y="1596"/>
                  </a:cxn>
                  <a:cxn ang="0">
                    <a:pos x="4118" y="1456"/>
                  </a:cxn>
                  <a:cxn ang="0">
                    <a:pos x="132" y="1380"/>
                  </a:cxn>
                  <a:cxn ang="0">
                    <a:pos x="4012" y="1198"/>
                  </a:cxn>
                  <a:cxn ang="0">
                    <a:pos x="248" y="1124"/>
                  </a:cxn>
                  <a:cxn ang="0">
                    <a:pos x="3918" y="994"/>
                  </a:cxn>
                  <a:cxn ang="0">
                    <a:pos x="376" y="940"/>
                  </a:cxn>
                  <a:cxn ang="0">
                    <a:pos x="3788" y="810"/>
                  </a:cxn>
                  <a:cxn ang="0">
                    <a:pos x="512" y="762"/>
                  </a:cxn>
                  <a:cxn ang="0">
                    <a:pos x="3680" y="682"/>
                  </a:cxn>
                  <a:cxn ang="0">
                    <a:pos x="624" y="640"/>
                  </a:cxn>
                  <a:cxn ang="0">
                    <a:pos x="3508" y="538"/>
                  </a:cxn>
                  <a:cxn ang="0">
                    <a:pos x="790" y="490"/>
                  </a:cxn>
                  <a:cxn ang="0">
                    <a:pos x="970" y="358"/>
                  </a:cxn>
                  <a:cxn ang="0">
                    <a:pos x="3144" y="280"/>
                  </a:cxn>
                  <a:cxn ang="0">
                    <a:pos x="1154" y="232"/>
                  </a:cxn>
                  <a:cxn ang="0">
                    <a:pos x="2944" y="182"/>
                  </a:cxn>
                  <a:cxn ang="0">
                    <a:pos x="1360" y="140"/>
                  </a:cxn>
                  <a:cxn ang="0">
                    <a:pos x="2680" y="90"/>
                  </a:cxn>
                  <a:cxn ang="0">
                    <a:pos x="1628" y="56"/>
                  </a:cxn>
                  <a:cxn ang="0">
                    <a:pos x="2464" y="28"/>
                  </a:cxn>
                  <a:cxn ang="0">
                    <a:pos x="1850" y="32"/>
                  </a:cxn>
                  <a:cxn ang="0">
                    <a:pos x="2242" y="2"/>
                  </a:cxn>
                  <a:cxn ang="0">
                    <a:pos x="2074" y="16"/>
                  </a:cxn>
                </a:cxnLst>
                <a:rect l="0" t="0" r="r" b="b"/>
                <a:pathLst>
                  <a:path w="4240" h="4240">
                    <a:moveTo>
                      <a:pt x="2080" y="4240"/>
                    </a:moveTo>
                    <a:lnTo>
                      <a:pt x="2080" y="4240"/>
                    </a:lnTo>
                    <a:lnTo>
                      <a:pt x="2024" y="4238"/>
                    </a:lnTo>
                    <a:lnTo>
                      <a:pt x="2024" y="4222"/>
                    </a:lnTo>
                    <a:lnTo>
                      <a:pt x="2024" y="4222"/>
                    </a:lnTo>
                    <a:lnTo>
                      <a:pt x="2080" y="4224"/>
                    </a:lnTo>
                    <a:lnTo>
                      <a:pt x="2080" y="4240"/>
                    </a:lnTo>
                    <a:close/>
                    <a:moveTo>
                      <a:pt x="2248" y="4236"/>
                    </a:moveTo>
                    <a:lnTo>
                      <a:pt x="2248" y="4220"/>
                    </a:lnTo>
                    <a:lnTo>
                      <a:pt x="2248" y="4220"/>
                    </a:lnTo>
                    <a:lnTo>
                      <a:pt x="2302" y="4216"/>
                    </a:lnTo>
                    <a:lnTo>
                      <a:pt x="2304" y="4232"/>
                    </a:lnTo>
                    <a:lnTo>
                      <a:pt x="2304" y="4232"/>
                    </a:lnTo>
                    <a:lnTo>
                      <a:pt x="2248" y="4236"/>
                    </a:lnTo>
                    <a:lnTo>
                      <a:pt x="2248" y="4236"/>
                    </a:lnTo>
                    <a:close/>
                    <a:moveTo>
                      <a:pt x="1856" y="4224"/>
                    </a:moveTo>
                    <a:lnTo>
                      <a:pt x="1856" y="4224"/>
                    </a:lnTo>
                    <a:lnTo>
                      <a:pt x="1800" y="4216"/>
                    </a:lnTo>
                    <a:lnTo>
                      <a:pt x="1802" y="4200"/>
                    </a:lnTo>
                    <a:lnTo>
                      <a:pt x="1802" y="4200"/>
                    </a:lnTo>
                    <a:lnTo>
                      <a:pt x="1858" y="4208"/>
                    </a:lnTo>
                    <a:lnTo>
                      <a:pt x="1856" y="4224"/>
                    </a:lnTo>
                    <a:close/>
                    <a:moveTo>
                      <a:pt x="2472" y="4212"/>
                    </a:moveTo>
                    <a:lnTo>
                      <a:pt x="2468" y="4196"/>
                    </a:lnTo>
                    <a:lnTo>
                      <a:pt x="2468" y="4196"/>
                    </a:lnTo>
                    <a:lnTo>
                      <a:pt x="2524" y="4186"/>
                    </a:lnTo>
                    <a:lnTo>
                      <a:pt x="2526" y="4202"/>
                    </a:lnTo>
                    <a:lnTo>
                      <a:pt x="2526" y="4202"/>
                    </a:lnTo>
                    <a:lnTo>
                      <a:pt x="2472" y="4212"/>
                    </a:lnTo>
                    <a:lnTo>
                      <a:pt x="2472" y="4212"/>
                    </a:lnTo>
                    <a:close/>
                    <a:moveTo>
                      <a:pt x="1634" y="4184"/>
                    </a:moveTo>
                    <a:lnTo>
                      <a:pt x="1634" y="4184"/>
                    </a:lnTo>
                    <a:lnTo>
                      <a:pt x="1580" y="4172"/>
                    </a:lnTo>
                    <a:lnTo>
                      <a:pt x="1584" y="4156"/>
                    </a:lnTo>
                    <a:lnTo>
                      <a:pt x="1584" y="4156"/>
                    </a:lnTo>
                    <a:lnTo>
                      <a:pt x="1638" y="4170"/>
                    </a:lnTo>
                    <a:lnTo>
                      <a:pt x="1634" y="4184"/>
                    </a:lnTo>
                    <a:close/>
                    <a:moveTo>
                      <a:pt x="2690" y="4162"/>
                    </a:moveTo>
                    <a:lnTo>
                      <a:pt x="2686" y="4148"/>
                    </a:lnTo>
                    <a:lnTo>
                      <a:pt x="2686" y="4148"/>
                    </a:lnTo>
                    <a:lnTo>
                      <a:pt x="2740" y="4132"/>
                    </a:lnTo>
                    <a:lnTo>
                      <a:pt x="2744" y="4148"/>
                    </a:lnTo>
                    <a:lnTo>
                      <a:pt x="2744" y="4148"/>
                    </a:lnTo>
                    <a:lnTo>
                      <a:pt x="2690" y="4162"/>
                    </a:lnTo>
                    <a:lnTo>
                      <a:pt x="2690" y="4162"/>
                    </a:lnTo>
                    <a:close/>
                    <a:moveTo>
                      <a:pt x="1418" y="4122"/>
                    </a:moveTo>
                    <a:lnTo>
                      <a:pt x="1418" y="4122"/>
                    </a:lnTo>
                    <a:lnTo>
                      <a:pt x="1366" y="4102"/>
                    </a:lnTo>
                    <a:lnTo>
                      <a:pt x="1372" y="4088"/>
                    </a:lnTo>
                    <a:lnTo>
                      <a:pt x="1372" y="4088"/>
                    </a:lnTo>
                    <a:lnTo>
                      <a:pt x="1424" y="4106"/>
                    </a:lnTo>
                    <a:lnTo>
                      <a:pt x="1418" y="4122"/>
                    </a:lnTo>
                    <a:close/>
                    <a:moveTo>
                      <a:pt x="2904" y="4092"/>
                    </a:moveTo>
                    <a:lnTo>
                      <a:pt x="2898" y="4076"/>
                    </a:lnTo>
                    <a:lnTo>
                      <a:pt x="2898" y="4076"/>
                    </a:lnTo>
                    <a:lnTo>
                      <a:pt x="2950" y="4056"/>
                    </a:lnTo>
                    <a:lnTo>
                      <a:pt x="2956" y="4070"/>
                    </a:lnTo>
                    <a:lnTo>
                      <a:pt x="2956" y="4070"/>
                    </a:lnTo>
                    <a:lnTo>
                      <a:pt x="2904" y="4092"/>
                    </a:lnTo>
                    <a:lnTo>
                      <a:pt x="2904" y="4092"/>
                    </a:lnTo>
                    <a:close/>
                    <a:moveTo>
                      <a:pt x="1210" y="4036"/>
                    </a:moveTo>
                    <a:lnTo>
                      <a:pt x="1210" y="4036"/>
                    </a:lnTo>
                    <a:lnTo>
                      <a:pt x="1160" y="4012"/>
                    </a:lnTo>
                    <a:lnTo>
                      <a:pt x="1168" y="3998"/>
                    </a:lnTo>
                    <a:lnTo>
                      <a:pt x="1168" y="3998"/>
                    </a:lnTo>
                    <a:lnTo>
                      <a:pt x="1218" y="4022"/>
                    </a:lnTo>
                    <a:lnTo>
                      <a:pt x="1210" y="4036"/>
                    </a:lnTo>
                    <a:close/>
                    <a:moveTo>
                      <a:pt x="3108" y="3998"/>
                    </a:moveTo>
                    <a:lnTo>
                      <a:pt x="3100" y="3984"/>
                    </a:lnTo>
                    <a:lnTo>
                      <a:pt x="3100" y="3984"/>
                    </a:lnTo>
                    <a:lnTo>
                      <a:pt x="3148" y="3956"/>
                    </a:lnTo>
                    <a:lnTo>
                      <a:pt x="3156" y="3970"/>
                    </a:lnTo>
                    <a:lnTo>
                      <a:pt x="3156" y="3970"/>
                    </a:lnTo>
                    <a:lnTo>
                      <a:pt x="3108" y="3998"/>
                    </a:lnTo>
                    <a:lnTo>
                      <a:pt x="3108" y="3998"/>
                    </a:lnTo>
                    <a:close/>
                    <a:moveTo>
                      <a:pt x="1012" y="3930"/>
                    </a:moveTo>
                    <a:lnTo>
                      <a:pt x="1012" y="3930"/>
                    </a:lnTo>
                    <a:lnTo>
                      <a:pt x="966" y="3898"/>
                    </a:lnTo>
                    <a:lnTo>
                      <a:pt x="974" y="3886"/>
                    </a:lnTo>
                    <a:lnTo>
                      <a:pt x="974" y="3886"/>
                    </a:lnTo>
                    <a:lnTo>
                      <a:pt x="1022" y="3916"/>
                    </a:lnTo>
                    <a:lnTo>
                      <a:pt x="1012" y="3930"/>
                    </a:lnTo>
                    <a:close/>
                    <a:moveTo>
                      <a:pt x="3300" y="3882"/>
                    </a:moveTo>
                    <a:lnTo>
                      <a:pt x="3292" y="3868"/>
                    </a:lnTo>
                    <a:lnTo>
                      <a:pt x="3292" y="3868"/>
                    </a:lnTo>
                    <a:lnTo>
                      <a:pt x="3338" y="3838"/>
                    </a:lnTo>
                    <a:lnTo>
                      <a:pt x="3346" y="3850"/>
                    </a:lnTo>
                    <a:lnTo>
                      <a:pt x="3346" y="3850"/>
                    </a:lnTo>
                    <a:lnTo>
                      <a:pt x="3300" y="3882"/>
                    </a:lnTo>
                    <a:lnTo>
                      <a:pt x="3300" y="3882"/>
                    </a:lnTo>
                    <a:close/>
                    <a:moveTo>
                      <a:pt x="828" y="3802"/>
                    </a:moveTo>
                    <a:lnTo>
                      <a:pt x="828" y="3802"/>
                    </a:lnTo>
                    <a:lnTo>
                      <a:pt x="784" y="3766"/>
                    </a:lnTo>
                    <a:lnTo>
                      <a:pt x="794" y="3754"/>
                    </a:lnTo>
                    <a:lnTo>
                      <a:pt x="794" y="3754"/>
                    </a:lnTo>
                    <a:lnTo>
                      <a:pt x="838" y="3788"/>
                    </a:lnTo>
                    <a:lnTo>
                      <a:pt x="828" y="3802"/>
                    </a:lnTo>
                    <a:close/>
                    <a:moveTo>
                      <a:pt x="3480" y="3748"/>
                    </a:moveTo>
                    <a:lnTo>
                      <a:pt x="3470" y="3736"/>
                    </a:lnTo>
                    <a:lnTo>
                      <a:pt x="3470" y="3736"/>
                    </a:lnTo>
                    <a:lnTo>
                      <a:pt x="3512" y="3698"/>
                    </a:lnTo>
                    <a:lnTo>
                      <a:pt x="3522" y="3710"/>
                    </a:lnTo>
                    <a:lnTo>
                      <a:pt x="3522" y="3710"/>
                    </a:lnTo>
                    <a:lnTo>
                      <a:pt x="3480" y="3748"/>
                    </a:lnTo>
                    <a:lnTo>
                      <a:pt x="3480" y="3748"/>
                    </a:lnTo>
                    <a:close/>
                    <a:moveTo>
                      <a:pt x="658" y="3656"/>
                    </a:moveTo>
                    <a:lnTo>
                      <a:pt x="658" y="3656"/>
                    </a:lnTo>
                    <a:lnTo>
                      <a:pt x="616" y="3616"/>
                    </a:lnTo>
                    <a:lnTo>
                      <a:pt x="628" y="3604"/>
                    </a:lnTo>
                    <a:lnTo>
                      <a:pt x="628" y="3604"/>
                    </a:lnTo>
                    <a:lnTo>
                      <a:pt x="668" y="3644"/>
                    </a:lnTo>
                    <a:lnTo>
                      <a:pt x="658" y="3656"/>
                    </a:lnTo>
                    <a:close/>
                    <a:moveTo>
                      <a:pt x="3644" y="3594"/>
                    </a:moveTo>
                    <a:lnTo>
                      <a:pt x="3632" y="3584"/>
                    </a:lnTo>
                    <a:lnTo>
                      <a:pt x="3632" y="3584"/>
                    </a:lnTo>
                    <a:lnTo>
                      <a:pt x="3672" y="3542"/>
                    </a:lnTo>
                    <a:lnTo>
                      <a:pt x="3682" y="3554"/>
                    </a:lnTo>
                    <a:lnTo>
                      <a:pt x="3682" y="3554"/>
                    </a:lnTo>
                    <a:lnTo>
                      <a:pt x="3644" y="3594"/>
                    </a:lnTo>
                    <a:lnTo>
                      <a:pt x="3644" y="3594"/>
                    </a:lnTo>
                    <a:close/>
                    <a:moveTo>
                      <a:pt x="502" y="3492"/>
                    </a:moveTo>
                    <a:lnTo>
                      <a:pt x="502" y="3492"/>
                    </a:lnTo>
                    <a:lnTo>
                      <a:pt x="468" y="3448"/>
                    </a:lnTo>
                    <a:lnTo>
                      <a:pt x="480" y="3438"/>
                    </a:lnTo>
                    <a:lnTo>
                      <a:pt x="480" y="3438"/>
                    </a:lnTo>
                    <a:lnTo>
                      <a:pt x="516" y="3482"/>
                    </a:lnTo>
                    <a:lnTo>
                      <a:pt x="502" y="3492"/>
                    </a:lnTo>
                    <a:close/>
                    <a:moveTo>
                      <a:pt x="3792" y="3424"/>
                    </a:moveTo>
                    <a:lnTo>
                      <a:pt x="3780" y="3414"/>
                    </a:lnTo>
                    <a:lnTo>
                      <a:pt x="3780" y="3414"/>
                    </a:lnTo>
                    <a:lnTo>
                      <a:pt x="3812" y="3370"/>
                    </a:lnTo>
                    <a:lnTo>
                      <a:pt x="3826" y="3380"/>
                    </a:lnTo>
                    <a:lnTo>
                      <a:pt x="3826" y="3380"/>
                    </a:lnTo>
                    <a:lnTo>
                      <a:pt x="3792" y="3424"/>
                    </a:lnTo>
                    <a:lnTo>
                      <a:pt x="3792" y="3424"/>
                    </a:lnTo>
                    <a:close/>
                    <a:moveTo>
                      <a:pt x="366" y="3314"/>
                    </a:moveTo>
                    <a:lnTo>
                      <a:pt x="366" y="3314"/>
                    </a:lnTo>
                    <a:lnTo>
                      <a:pt x="336" y="3266"/>
                    </a:lnTo>
                    <a:lnTo>
                      <a:pt x="350" y="3258"/>
                    </a:lnTo>
                    <a:lnTo>
                      <a:pt x="350" y="3258"/>
                    </a:lnTo>
                    <a:lnTo>
                      <a:pt x="380" y="3304"/>
                    </a:lnTo>
                    <a:lnTo>
                      <a:pt x="366" y="3314"/>
                    </a:lnTo>
                    <a:close/>
                    <a:moveTo>
                      <a:pt x="3920" y="3240"/>
                    </a:moveTo>
                    <a:lnTo>
                      <a:pt x="3908" y="3232"/>
                    </a:lnTo>
                    <a:lnTo>
                      <a:pt x="3908" y="3232"/>
                    </a:lnTo>
                    <a:lnTo>
                      <a:pt x="3936" y="3184"/>
                    </a:lnTo>
                    <a:lnTo>
                      <a:pt x="3950" y="3192"/>
                    </a:lnTo>
                    <a:lnTo>
                      <a:pt x="3950" y="3192"/>
                    </a:lnTo>
                    <a:lnTo>
                      <a:pt x="3920" y="3240"/>
                    </a:lnTo>
                    <a:lnTo>
                      <a:pt x="3920" y="3240"/>
                    </a:lnTo>
                    <a:close/>
                    <a:moveTo>
                      <a:pt x="250" y="3122"/>
                    </a:moveTo>
                    <a:lnTo>
                      <a:pt x="250" y="3122"/>
                    </a:lnTo>
                    <a:lnTo>
                      <a:pt x="224" y="3072"/>
                    </a:lnTo>
                    <a:lnTo>
                      <a:pt x="238" y="3064"/>
                    </a:lnTo>
                    <a:lnTo>
                      <a:pt x="238" y="3064"/>
                    </a:lnTo>
                    <a:lnTo>
                      <a:pt x="264" y="3114"/>
                    </a:lnTo>
                    <a:lnTo>
                      <a:pt x="250" y="3122"/>
                    </a:lnTo>
                    <a:close/>
                    <a:moveTo>
                      <a:pt x="4030" y="3044"/>
                    </a:moveTo>
                    <a:lnTo>
                      <a:pt x="4014" y="3036"/>
                    </a:lnTo>
                    <a:lnTo>
                      <a:pt x="4014" y="3036"/>
                    </a:lnTo>
                    <a:lnTo>
                      <a:pt x="4038" y="2986"/>
                    </a:lnTo>
                    <a:lnTo>
                      <a:pt x="4054" y="2992"/>
                    </a:lnTo>
                    <a:lnTo>
                      <a:pt x="4054" y="2992"/>
                    </a:lnTo>
                    <a:lnTo>
                      <a:pt x="4030" y="3044"/>
                    </a:lnTo>
                    <a:lnTo>
                      <a:pt x="4030" y="3044"/>
                    </a:lnTo>
                    <a:close/>
                    <a:moveTo>
                      <a:pt x="154" y="2918"/>
                    </a:moveTo>
                    <a:lnTo>
                      <a:pt x="154" y="2918"/>
                    </a:lnTo>
                    <a:lnTo>
                      <a:pt x="134" y="2866"/>
                    </a:lnTo>
                    <a:lnTo>
                      <a:pt x="150" y="2860"/>
                    </a:lnTo>
                    <a:lnTo>
                      <a:pt x="150" y="2860"/>
                    </a:lnTo>
                    <a:lnTo>
                      <a:pt x="170" y="2912"/>
                    </a:lnTo>
                    <a:lnTo>
                      <a:pt x="154" y="2918"/>
                    </a:lnTo>
                    <a:close/>
                    <a:moveTo>
                      <a:pt x="4116" y="2836"/>
                    </a:moveTo>
                    <a:lnTo>
                      <a:pt x="4102" y="2832"/>
                    </a:lnTo>
                    <a:lnTo>
                      <a:pt x="4102" y="2832"/>
                    </a:lnTo>
                    <a:lnTo>
                      <a:pt x="4120" y="2778"/>
                    </a:lnTo>
                    <a:lnTo>
                      <a:pt x="4134" y="2784"/>
                    </a:lnTo>
                    <a:lnTo>
                      <a:pt x="4134" y="2784"/>
                    </a:lnTo>
                    <a:lnTo>
                      <a:pt x="4116" y="2836"/>
                    </a:lnTo>
                    <a:lnTo>
                      <a:pt x="4116" y="2836"/>
                    </a:lnTo>
                    <a:close/>
                    <a:moveTo>
                      <a:pt x="82" y="2706"/>
                    </a:moveTo>
                    <a:lnTo>
                      <a:pt x="82" y="2706"/>
                    </a:lnTo>
                    <a:lnTo>
                      <a:pt x="66" y="2652"/>
                    </a:lnTo>
                    <a:lnTo>
                      <a:pt x="82" y="2648"/>
                    </a:lnTo>
                    <a:lnTo>
                      <a:pt x="82" y="2648"/>
                    </a:lnTo>
                    <a:lnTo>
                      <a:pt x="96" y="2702"/>
                    </a:lnTo>
                    <a:lnTo>
                      <a:pt x="82" y="2706"/>
                    </a:lnTo>
                    <a:close/>
                    <a:moveTo>
                      <a:pt x="4182" y="2622"/>
                    </a:moveTo>
                    <a:lnTo>
                      <a:pt x="4166" y="2618"/>
                    </a:lnTo>
                    <a:lnTo>
                      <a:pt x="4166" y="2618"/>
                    </a:lnTo>
                    <a:lnTo>
                      <a:pt x="4178" y="2562"/>
                    </a:lnTo>
                    <a:lnTo>
                      <a:pt x="4194" y="2566"/>
                    </a:lnTo>
                    <a:lnTo>
                      <a:pt x="4194" y="2566"/>
                    </a:lnTo>
                    <a:lnTo>
                      <a:pt x="4182" y="2622"/>
                    </a:lnTo>
                    <a:lnTo>
                      <a:pt x="4182" y="2622"/>
                    </a:lnTo>
                    <a:close/>
                    <a:moveTo>
                      <a:pt x="30" y="2486"/>
                    </a:moveTo>
                    <a:lnTo>
                      <a:pt x="30" y="2486"/>
                    </a:lnTo>
                    <a:lnTo>
                      <a:pt x="22" y="2432"/>
                    </a:lnTo>
                    <a:lnTo>
                      <a:pt x="38" y="2430"/>
                    </a:lnTo>
                    <a:lnTo>
                      <a:pt x="38" y="2430"/>
                    </a:lnTo>
                    <a:lnTo>
                      <a:pt x="46" y="2484"/>
                    </a:lnTo>
                    <a:lnTo>
                      <a:pt x="30" y="2486"/>
                    </a:lnTo>
                    <a:close/>
                    <a:moveTo>
                      <a:pt x="4222" y="2400"/>
                    </a:moveTo>
                    <a:lnTo>
                      <a:pt x="4206" y="2398"/>
                    </a:lnTo>
                    <a:lnTo>
                      <a:pt x="4206" y="2398"/>
                    </a:lnTo>
                    <a:lnTo>
                      <a:pt x="4212" y="2342"/>
                    </a:lnTo>
                    <a:lnTo>
                      <a:pt x="4228" y="2344"/>
                    </a:lnTo>
                    <a:lnTo>
                      <a:pt x="4228" y="2344"/>
                    </a:lnTo>
                    <a:lnTo>
                      <a:pt x="4222" y="2400"/>
                    </a:lnTo>
                    <a:lnTo>
                      <a:pt x="4222" y="2400"/>
                    </a:lnTo>
                    <a:close/>
                    <a:moveTo>
                      <a:pt x="4" y="2264"/>
                    </a:moveTo>
                    <a:lnTo>
                      <a:pt x="4" y="2264"/>
                    </a:lnTo>
                    <a:lnTo>
                      <a:pt x="2" y="2208"/>
                    </a:lnTo>
                    <a:lnTo>
                      <a:pt x="18" y="2208"/>
                    </a:lnTo>
                    <a:lnTo>
                      <a:pt x="18" y="2208"/>
                    </a:lnTo>
                    <a:lnTo>
                      <a:pt x="20" y="2262"/>
                    </a:lnTo>
                    <a:lnTo>
                      <a:pt x="4" y="2264"/>
                    </a:lnTo>
                    <a:close/>
                    <a:moveTo>
                      <a:pt x="4240" y="2176"/>
                    </a:moveTo>
                    <a:lnTo>
                      <a:pt x="4224" y="2176"/>
                    </a:lnTo>
                    <a:lnTo>
                      <a:pt x="4224" y="2176"/>
                    </a:lnTo>
                    <a:lnTo>
                      <a:pt x="4224" y="2120"/>
                    </a:lnTo>
                    <a:lnTo>
                      <a:pt x="4240" y="2120"/>
                    </a:lnTo>
                    <a:lnTo>
                      <a:pt x="4240" y="2120"/>
                    </a:lnTo>
                    <a:lnTo>
                      <a:pt x="4240" y="2176"/>
                    </a:lnTo>
                    <a:lnTo>
                      <a:pt x="4240" y="2176"/>
                    </a:lnTo>
                    <a:close/>
                    <a:moveTo>
                      <a:pt x="4224" y="2114"/>
                    </a:moveTo>
                    <a:lnTo>
                      <a:pt x="4224" y="2114"/>
                    </a:lnTo>
                    <a:lnTo>
                      <a:pt x="4224" y="2058"/>
                    </a:lnTo>
                    <a:lnTo>
                      <a:pt x="4240" y="2056"/>
                    </a:lnTo>
                    <a:lnTo>
                      <a:pt x="4240" y="2056"/>
                    </a:lnTo>
                    <a:lnTo>
                      <a:pt x="4240" y="2114"/>
                    </a:lnTo>
                    <a:lnTo>
                      <a:pt x="4224" y="2114"/>
                    </a:lnTo>
                    <a:close/>
                    <a:moveTo>
                      <a:pt x="16" y="2040"/>
                    </a:moveTo>
                    <a:lnTo>
                      <a:pt x="0" y="2040"/>
                    </a:lnTo>
                    <a:lnTo>
                      <a:pt x="0" y="2040"/>
                    </a:lnTo>
                    <a:lnTo>
                      <a:pt x="4" y="1984"/>
                    </a:lnTo>
                    <a:lnTo>
                      <a:pt x="20" y="1984"/>
                    </a:lnTo>
                    <a:lnTo>
                      <a:pt x="20" y="1984"/>
                    </a:lnTo>
                    <a:lnTo>
                      <a:pt x="16" y="2040"/>
                    </a:lnTo>
                    <a:lnTo>
                      <a:pt x="16" y="2040"/>
                    </a:lnTo>
                    <a:close/>
                    <a:moveTo>
                      <a:pt x="4212" y="1890"/>
                    </a:moveTo>
                    <a:lnTo>
                      <a:pt x="4212" y="1890"/>
                    </a:lnTo>
                    <a:lnTo>
                      <a:pt x="4206" y="1836"/>
                    </a:lnTo>
                    <a:lnTo>
                      <a:pt x="4222" y="1832"/>
                    </a:lnTo>
                    <a:lnTo>
                      <a:pt x="4222" y="1832"/>
                    </a:lnTo>
                    <a:lnTo>
                      <a:pt x="4228" y="1888"/>
                    </a:lnTo>
                    <a:lnTo>
                      <a:pt x="4212" y="1890"/>
                    </a:lnTo>
                    <a:close/>
                    <a:moveTo>
                      <a:pt x="36" y="1818"/>
                    </a:moveTo>
                    <a:lnTo>
                      <a:pt x="22" y="1816"/>
                    </a:lnTo>
                    <a:lnTo>
                      <a:pt x="22" y="1816"/>
                    </a:lnTo>
                    <a:lnTo>
                      <a:pt x="30" y="1760"/>
                    </a:lnTo>
                    <a:lnTo>
                      <a:pt x="46" y="1762"/>
                    </a:lnTo>
                    <a:lnTo>
                      <a:pt x="46" y="1762"/>
                    </a:lnTo>
                    <a:lnTo>
                      <a:pt x="36" y="1818"/>
                    </a:lnTo>
                    <a:lnTo>
                      <a:pt x="36" y="1818"/>
                    </a:lnTo>
                    <a:close/>
                    <a:moveTo>
                      <a:pt x="4176" y="1670"/>
                    </a:moveTo>
                    <a:lnTo>
                      <a:pt x="4176" y="1670"/>
                    </a:lnTo>
                    <a:lnTo>
                      <a:pt x="4164" y="1616"/>
                    </a:lnTo>
                    <a:lnTo>
                      <a:pt x="4180" y="1612"/>
                    </a:lnTo>
                    <a:lnTo>
                      <a:pt x="4180" y="1612"/>
                    </a:lnTo>
                    <a:lnTo>
                      <a:pt x="4192" y="1666"/>
                    </a:lnTo>
                    <a:lnTo>
                      <a:pt x="4176" y="1670"/>
                    </a:lnTo>
                    <a:close/>
                    <a:moveTo>
                      <a:pt x="80" y="1598"/>
                    </a:moveTo>
                    <a:lnTo>
                      <a:pt x="64" y="1596"/>
                    </a:lnTo>
                    <a:lnTo>
                      <a:pt x="64" y="1596"/>
                    </a:lnTo>
                    <a:lnTo>
                      <a:pt x="80" y="1540"/>
                    </a:lnTo>
                    <a:lnTo>
                      <a:pt x="94" y="1546"/>
                    </a:lnTo>
                    <a:lnTo>
                      <a:pt x="94" y="1546"/>
                    </a:lnTo>
                    <a:lnTo>
                      <a:pt x="80" y="1598"/>
                    </a:lnTo>
                    <a:lnTo>
                      <a:pt x="80" y="1598"/>
                    </a:lnTo>
                    <a:close/>
                    <a:moveTo>
                      <a:pt x="4118" y="1456"/>
                    </a:moveTo>
                    <a:lnTo>
                      <a:pt x="4118" y="1456"/>
                    </a:lnTo>
                    <a:lnTo>
                      <a:pt x="4100" y="1402"/>
                    </a:lnTo>
                    <a:lnTo>
                      <a:pt x="4114" y="1398"/>
                    </a:lnTo>
                    <a:lnTo>
                      <a:pt x="4114" y="1398"/>
                    </a:lnTo>
                    <a:lnTo>
                      <a:pt x="4132" y="1450"/>
                    </a:lnTo>
                    <a:lnTo>
                      <a:pt x="4118" y="1456"/>
                    </a:lnTo>
                    <a:close/>
                    <a:moveTo>
                      <a:pt x="146" y="1386"/>
                    </a:moveTo>
                    <a:lnTo>
                      <a:pt x="132" y="1380"/>
                    </a:lnTo>
                    <a:lnTo>
                      <a:pt x="132" y="1380"/>
                    </a:lnTo>
                    <a:lnTo>
                      <a:pt x="152" y="1328"/>
                    </a:lnTo>
                    <a:lnTo>
                      <a:pt x="168" y="1334"/>
                    </a:lnTo>
                    <a:lnTo>
                      <a:pt x="168" y="1334"/>
                    </a:lnTo>
                    <a:lnTo>
                      <a:pt x="146" y="1386"/>
                    </a:lnTo>
                    <a:lnTo>
                      <a:pt x="146" y="1386"/>
                    </a:lnTo>
                    <a:close/>
                    <a:moveTo>
                      <a:pt x="4036" y="1248"/>
                    </a:moveTo>
                    <a:lnTo>
                      <a:pt x="4036" y="1248"/>
                    </a:lnTo>
                    <a:lnTo>
                      <a:pt x="4012" y="1198"/>
                    </a:lnTo>
                    <a:lnTo>
                      <a:pt x="4026" y="1190"/>
                    </a:lnTo>
                    <a:lnTo>
                      <a:pt x="4026" y="1190"/>
                    </a:lnTo>
                    <a:lnTo>
                      <a:pt x="4050" y="1242"/>
                    </a:lnTo>
                    <a:lnTo>
                      <a:pt x="4036" y="1248"/>
                    </a:lnTo>
                    <a:close/>
                    <a:moveTo>
                      <a:pt x="236" y="1182"/>
                    </a:moveTo>
                    <a:lnTo>
                      <a:pt x="222" y="1174"/>
                    </a:lnTo>
                    <a:lnTo>
                      <a:pt x="222" y="1174"/>
                    </a:lnTo>
                    <a:lnTo>
                      <a:pt x="248" y="1124"/>
                    </a:lnTo>
                    <a:lnTo>
                      <a:pt x="262" y="1132"/>
                    </a:lnTo>
                    <a:lnTo>
                      <a:pt x="262" y="1132"/>
                    </a:lnTo>
                    <a:lnTo>
                      <a:pt x="236" y="1182"/>
                    </a:lnTo>
                    <a:lnTo>
                      <a:pt x="236" y="1182"/>
                    </a:lnTo>
                    <a:close/>
                    <a:moveTo>
                      <a:pt x="3932" y="1050"/>
                    </a:moveTo>
                    <a:lnTo>
                      <a:pt x="3932" y="1050"/>
                    </a:lnTo>
                    <a:lnTo>
                      <a:pt x="3904" y="1002"/>
                    </a:lnTo>
                    <a:lnTo>
                      <a:pt x="3918" y="994"/>
                    </a:lnTo>
                    <a:lnTo>
                      <a:pt x="3918" y="994"/>
                    </a:lnTo>
                    <a:lnTo>
                      <a:pt x="3946" y="1042"/>
                    </a:lnTo>
                    <a:lnTo>
                      <a:pt x="3932" y="1050"/>
                    </a:lnTo>
                    <a:close/>
                    <a:moveTo>
                      <a:pt x="346" y="988"/>
                    </a:moveTo>
                    <a:lnTo>
                      <a:pt x="332" y="978"/>
                    </a:lnTo>
                    <a:lnTo>
                      <a:pt x="332" y="978"/>
                    </a:lnTo>
                    <a:lnTo>
                      <a:pt x="364" y="932"/>
                    </a:lnTo>
                    <a:lnTo>
                      <a:pt x="376" y="940"/>
                    </a:lnTo>
                    <a:lnTo>
                      <a:pt x="376" y="940"/>
                    </a:lnTo>
                    <a:lnTo>
                      <a:pt x="346" y="988"/>
                    </a:lnTo>
                    <a:lnTo>
                      <a:pt x="346" y="988"/>
                    </a:lnTo>
                    <a:close/>
                    <a:moveTo>
                      <a:pt x="3810" y="864"/>
                    </a:moveTo>
                    <a:lnTo>
                      <a:pt x="3810" y="864"/>
                    </a:lnTo>
                    <a:lnTo>
                      <a:pt x="3776" y="820"/>
                    </a:lnTo>
                    <a:lnTo>
                      <a:pt x="3788" y="810"/>
                    </a:lnTo>
                    <a:lnTo>
                      <a:pt x="3788" y="810"/>
                    </a:lnTo>
                    <a:lnTo>
                      <a:pt x="3822" y="856"/>
                    </a:lnTo>
                    <a:lnTo>
                      <a:pt x="3810" y="864"/>
                    </a:lnTo>
                    <a:close/>
                    <a:moveTo>
                      <a:pt x="476" y="806"/>
                    </a:moveTo>
                    <a:lnTo>
                      <a:pt x="464" y="796"/>
                    </a:lnTo>
                    <a:lnTo>
                      <a:pt x="464" y="796"/>
                    </a:lnTo>
                    <a:lnTo>
                      <a:pt x="500" y="752"/>
                    </a:lnTo>
                    <a:lnTo>
                      <a:pt x="512" y="762"/>
                    </a:lnTo>
                    <a:lnTo>
                      <a:pt x="512" y="762"/>
                    </a:lnTo>
                    <a:lnTo>
                      <a:pt x="476" y="806"/>
                    </a:lnTo>
                    <a:lnTo>
                      <a:pt x="476" y="806"/>
                    </a:lnTo>
                    <a:close/>
                    <a:moveTo>
                      <a:pt x="3668" y="694"/>
                    </a:moveTo>
                    <a:lnTo>
                      <a:pt x="3668" y="694"/>
                    </a:lnTo>
                    <a:lnTo>
                      <a:pt x="3628" y="652"/>
                    </a:lnTo>
                    <a:lnTo>
                      <a:pt x="3640" y="642"/>
                    </a:lnTo>
                    <a:lnTo>
                      <a:pt x="3640" y="642"/>
                    </a:lnTo>
                    <a:lnTo>
                      <a:pt x="3680" y="682"/>
                    </a:lnTo>
                    <a:lnTo>
                      <a:pt x="3668" y="694"/>
                    </a:lnTo>
                    <a:close/>
                    <a:moveTo>
                      <a:pt x="624" y="640"/>
                    </a:moveTo>
                    <a:lnTo>
                      <a:pt x="612" y="628"/>
                    </a:lnTo>
                    <a:lnTo>
                      <a:pt x="612" y="628"/>
                    </a:lnTo>
                    <a:lnTo>
                      <a:pt x="652" y="588"/>
                    </a:lnTo>
                    <a:lnTo>
                      <a:pt x="664" y="600"/>
                    </a:lnTo>
                    <a:lnTo>
                      <a:pt x="664" y="600"/>
                    </a:lnTo>
                    <a:lnTo>
                      <a:pt x="624" y="640"/>
                    </a:lnTo>
                    <a:lnTo>
                      <a:pt x="624" y="640"/>
                    </a:lnTo>
                    <a:close/>
                    <a:moveTo>
                      <a:pt x="3508" y="538"/>
                    </a:moveTo>
                    <a:lnTo>
                      <a:pt x="3508" y="538"/>
                    </a:lnTo>
                    <a:lnTo>
                      <a:pt x="3466" y="502"/>
                    </a:lnTo>
                    <a:lnTo>
                      <a:pt x="3476" y="490"/>
                    </a:lnTo>
                    <a:lnTo>
                      <a:pt x="3476" y="490"/>
                    </a:lnTo>
                    <a:lnTo>
                      <a:pt x="3518" y="526"/>
                    </a:lnTo>
                    <a:lnTo>
                      <a:pt x="3508" y="538"/>
                    </a:lnTo>
                    <a:close/>
                    <a:moveTo>
                      <a:pt x="790" y="490"/>
                    </a:moveTo>
                    <a:lnTo>
                      <a:pt x="780" y="476"/>
                    </a:lnTo>
                    <a:lnTo>
                      <a:pt x="780" y="476"/>
                    </a:lnTo>
                    <a:lnTo>
                      <a:pt x="824" y="442"/>
                    </a:lnTo>
                    <a:lnTo>
                      <a:pt x="832" y="454"/>
                    </a:lnTo>
                    <a:lnTo>
                      <a:pt x="832" y="454"/>
                    </a:lnTo>
                    <a:lnTo>
                      <a:pt x="790" y="490"/>
                    </a:lnTo>
                    <a:lnTo>
                      <a:pt x="790" y="490"/>
                    </a:lnTo>
                    <a:close/>
                    <a:moveTo>
                      <a:pt x="3332" y="400"/>
                    </a:moveTo>
                    <a:lnTo>
                      <a:pt x="3332" y="400"/>
                    </a:lnTo>
                    <a:lnTo>
                      <a:pt x="3286" y="368"/>
                    </a:lnTo>
                    <a:lnTo>
                      <a:pt x="3296" y="354"/>
                    </a:lnTo>
                    <a:lnTo>
                      <a:pt x="3296" y="354"/>
                    </a:lnTo>
                    <a:lnTo>
                      <a:pt x="3342" y="386"/>
                    </a:lnTo>
                    <a:lnTo>
                      <a:pt x="3332" y="400"/>
                    </a:lnTo>
                    <a:close/>
                    <a:moveTo>
                      <a:pt x="970" y="358"/>
                    </a:moveTo>
                    <a:lnTo>
                      <a:pt x="960" y="344"/>
                    </a:lnTo>
                    <a:lnTo>
                      <a:pt x="960" y="344"/>
                    </a:lnTo>
                    <a:lnTo>
                      <a:pt x="1008" y="314"/>
                    </a:lnTo>
                    <a:lnTo>
                      <a:pt x="1016" y="328"/>
                    </a:lnTo>
                    <a:lnTo>
                      <a:pt x="1016" y="328"/>
                    </a:lnTo>
                    <a:lnTo>
                      <a:pt x="970" y="358"/>
                    </a:lnTo>
                    <a:lnTo>
                      <a:pt x="970" y="358"/>
                    </a:lnTo>
                    <a:close/>
                    <a:moveTo>
                      <a:pt x="3144" y="280"/>
                    </a:moveTo>
                    <a:lnTo>
                      <a:pt x="3144" y="280"/>
                    </a:lnTo>
                    <a:lnTo>
                      <a:pt x="3094" y="254"/>
                    </a:lnTo>
                    <a:lnTo>
                      <a:pt x="3102" y="240"/>
                    </a:lnTo>
                    <a:lnTo>
                      <a:pt x="3102" y="240"/>
                    </a:lnTo>
                    <a:lnTo>
                      <a:pt x="3152" y="266"/>
                    </a:lnTo>
                    <a:lnTo>
                      <a:pt x="3144" y="280"/>
                    </a:lnTo>
                    <a:close/>
                    <a:moveTo>
                      <a:pt x="1162" y="246"/>
                    </a:moveTo>
                    <a:lnTo>
                      <a:pt x="1154" y="232"/>
                    </a:lnTo>
                    <a:lnTo>
                      <a:pt x="1154" y="232"/>
                    </a:lnTo>
                    <a:lnTo>
                      <a:pt x="1204" y="206"/>
                    </a:lnTo>
                    <a:lnTo>
                      <a:pt x="1212" y="220"/>
                    </a:lnTo>
                    <a:lnTo>
                      <a:pt x="1212" y="220"/>
                    </a:lnTo>
                    <a:lnTo>
                      <a:pt x="1162" y="246"/>
                    </a:lnTo>
                    <a:lnTo>
                      <a:pt x="1162" y="246"/>
                    </a:lnTo>
                    <a:close/>
                    <a:moveTo>
                      <a:pt x="2944" y="182"/>
                    </a:moveTo>
                    <a:lnTo>
                      <a:pt x="2944" y="182"/>
                    </a:lnTo>
                    <a:lnTo>
                      <a:pt x="2892" y="162"/>
                    </a:lnTo>
                    <a:lnTo>
                      <a:pt x="2898" y="146"/>
                    </a:lnTo>
                    <a:lnTo>
                      <a:pt x="2898" y="146"/>
                    </a:lnTo>
                    <a:lnTo>
                      <a:pt x="2950" y="168"/>
                    </a:lnTo>
                    <a:lnTo>
                      <a:pt x="2944" y="182"/>
                    </a:lnTo>
                    <a:close/>
                    <a:moveTo>
                      <a:pt x="1366" y="154"/>
                    </a:moveTo>
                    <a:lnTo>
                      <a:pt x="1360" y="140"/>
                    </a:lnTo>
                    <a:lnTo>
                      <a:pt x="1360" y="140"/>
                    </a:lnTo>
                    <a:lnTo>
                      <a:pt x="1412" y="120"/>
                    </a:lnTo>
                    <a:lnTo>
                      <a:pt x="1418" y="136"/>
                    </a:lnTo>
                    <a:lnTo>
                      <a:pt x="1418" y="136"/>
                    </a:lnTo>
                    <a:lnTo>
                      <a:pt x="1366" y="154"/>
                    </a:lnTo>
                    <a:lnTo>
                      <a:pt x="1366" y="154"/>
                    </a:lnTo>
                    <a:close/>
                    <a:moveTo>
                      <a:pt x="2734" y="106"/>
                    </a:moveTo>
                    <a:lnTo>
                      <a:pt x="2734" y="106"/>
                    </a:lnTo>
                    <a:lnTo>
                      <a:pt x="2680" y="90"/>
                    </a:lnTo>
                    <a:lnTo>
                      <a:pt x="2684" y="76"/>
                    </a:lnTo>
                    <a:lnTo>
                      <a:pt x="2684" y="76"/>
                    </a:lnTo>
                    <a:lnTo>
                      <a:pt x="2738" y="90"/>
                    </a:lnTo>
                    <a:lnTo>
                      <a:pt x="2734" y="106"/>
                    </a:lnTo>
                    <a:close/>
                    <a:moveTo>
                      <a:pt x="1578" y="86"/>
                    </a:moveTo>
                    <a:lnTo>
                      <a:pt x="1574" y="70"/>
                    </a:lnTo>
                    <a:lnTo>
                      <a:pt x="1574" y="70"/>
                    </a:lnTo>
                    <a:lnTo>
                      <a:pt x="1628" y="56"/>
                    </a:lnTo>
                    <a:lnTo>
                      <a:pt x="1632" y="72"/>
                    </a:lnTo>
                    <a:lnTo>
                      <a:pt x="1632" y="72"/>
                    </a:lnTo>
                    <a:lnTo>
                      <a:pt x="1578" y="86"/>
                    </a:lnTo>
                    <a:lnTo>
                      <a:pt x="1578" y="86"/>
                    </a:lnTo>
                    <a:close/>
                    <a:moveTo>
                      <a:pt x="2516" y="52"/>
                    </a:moveTo>
                    <a:lnTo>
                      <a:pt x="2516" y="52"/>
                    </a:lnTo>
                    <a:lnTo>
                      <a:pt x="2462" y="44"/>
                    </a:lnTo>
                    <a:lnTo>
                      <a:pt x="2464" y="28"/>
                    </a:lnTo>
                    <a:lnTo>
                      <a:pt x="2464" y="28"/>
                    </a:lnTo>
                    <a:lnTo>
                      <a:pt x="2520" y="38"/>
                    </a:lnTo>
                    <a:lnTo>
                      <a:pt x="2516" y="52"/>
                    </a:lnTo>
                    <a:close/>
                    <a:moveTo>
                      <a:pt x="1796" y="40"/>
                    </a:moveTo>
                    <a:lnTo>
                      <a:pt x="1792" y="24"/>
                    </a:lnTo>
                    <a:lnTo>
                      <a:pt x="1792" y="24"/>
                    </a:lnTo>
                    <a:lnTo>
                      <a:pt x="1848" y="16"/>
                    </a:lnTo>
                    <a:lnTo>
                      <a:pt x="1850" y="32"/>
                    </a:lnTo>
                    <a:lnTo>
                      <a:pt x="1850" y="32"/>
                    </a:lnTo>
                    <a:lnTo>
                      <a:pt x="1796" y="40"/>
                    </a:lnTo>
                    <a:lnTo>
                      <a:pt x="1796" y="40"/>
                    </a:lnTo>
                    <a:close/>
                    <a:moveTo>
                      <a:pt x="2296" y="22"/>
                    </a:moveTo>
                    <a:lnTo>
                      <a:pt x="2296" y="22"/>
                    </a:lnTo>
                    <a:lnTo>
                      <a:pt x="2240" y="18"/>
                    </a:lnTo>
                    <a:lnTo>
                      <a:pt x="2242" y="2"/>
                    </a:lnTo>
                    <a:lnTo>
                      <a:pt x="2242" y="2"/>
                    </a:lnTo>
                    <a:lnTo>
                      <a:pt x="2298" y="6"/>
                    </a:lnTo>
                    <a:lnTo>
                      <a:pt x="2296" y="22"/>
                    </a:lnTo>
                    <a:close/>
                    <a:moveTo>
                      <a:pt x="2018" y="18"/>
                    </a:moveTo>
                    <a:lnTo>
                      <a:pt x="2016" y="2"/>
                    </a:lnTo>
                    <a:lnTo>
                      <a:pt x="2016" y="2"/>
                    </a:lnTo>
                    <a:lnTo>
                      <a:pt x="2072" y="0"/>
                    </a:lnTo>
                    <a:lnTo>
                      <a:pt x="2074" y="16"/>
                    </a:lnTo>
                    <a:lnTo>
                      <a:pt x="2074" y="16"/>
                    </a:lnTo>
                    <a:lnTo>
                      <a:pt x="2018" y="18"/>
                    </a:lnTo>
                    <a:lnTo>
                      <a:pt x="2018" y="18"/>
                    </a:lnTo>
                    <a:close/>
                  </a:path>
                </a:pathLst>
              </a:custGeom>
              <a:grpFill/>
              <a:ln w="3175">
                <a:gradFill flip="none" rotWithShape="1">
                  <a:gsLst>
                    <a:gs pos="0">
                      <a:schemeClr val="bg1">
                        <a:alpha val="15000"/>
                      </a:schemeClr>
                    </a:gs>
                    <a:gs pos="54000">
                      <a:schemeClr val="bg1">
                        <a:alpha val="30000"/>
                      </a:schemeClr>
                    </a:gs>
                    <a:gs pos="100000">
                      <a:schemeClr val="bg1">
                        <a:alpha val="0"/>
                      </a:schemeClr>
                    </a:gs>
                  </a:gsLst>
                  <a:lin ang="162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grpSp>
        <p:nvGrpSpPr>
          <p:cNvPr id="46" name="组合 45"/>
          <p:cNvGrpSpPr/>
          <p:nvPr/>
        </p:nvGrpSpPr>
        <p:grpSpPr>
          <a:xfrm>
            <a:off x="5560959" y="5475610"/>
            <a:ext cx="339333" cy="414008"/>
            <a:chOff x="4864664" y="3438057"/>
            <a:chExt cx="244563" cy="207377"/>
          </a:xfrm>
        </p:grpSpPr>
        <p:sp>
          <p:nvSpPr>
            <p:cNvPr id="47" name="燕尾形 46"/>
            <p:cNvSpPr/>
            <p:nvPr/>
          </p:nvSpPr>
          <p:spPr>
            <a:xfrm>
              <a:off x="4864664" y="3438057"/>
              <a:ext cx="134511" cy="207377"/>
            </a:xfrm>
            <a:prstGeom prst="chevron">
              <a:avLst/>
            </a:prstGeom>
            <a:solidFill>
              <a:srgbClr val="91BEFF"/>
            </a:solidFill>
            <a:ln w="6350">
              <a:gradFill flip="none" rotWithShape="1">
                <a:gsLst>
                  <a:gs pos="0">
                    <a:schemeClr val="bg1"/>
                  </a:gs>
                  <a:gs pos="100000">
                    <a:schemeClr val="bg1">
                      <a:alpha val="0"/>
                    </a:schemeClr>
                  </a:gs>
                </a:gsLst>
                <a:lin ang="108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lIns="116101" tIns="58051" rIns="116101" bIns="58051"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48" name="燕尾形 47"/>
            <p:cNvSpPr/>
            <p:nvPr/>
          </p:nvSpPr>
          <p:spPr>
            <a:xfrm>
              <a:off x="4974716" y="3438057"/>
              <a:ext cx="134511" cy="207377"/>
            </a:xfrm>
            <a:prstGeom prst="chevron">
              <a:avLst/>
            </a:prstGeom>
            <a:solidFill>
              <a:srgbClr val="91BEFF"/>
            </a:solidFill>
            <a:ln w="6350">
              <a:gradFill flip="none" rotWithShape="1">
                <a:gsLst>
                  <a:gs pos="0">
                    <a:schemeClr val="bg1"/>
                  </a:gs>
                  <a:gs pos="100000">
                    <a:schemeClr val="bg1">
                      <a:alpha val="0"/>
                    </a:schemeClr>
                  </a:gs>
                </a:gsLst>
                <a:lin ang="108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lIns="116101" tIns="58051" rIns="116101" bIns="58051"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sp>
        <p:nvSpPr>
          <p:cNvPr id="50" name="圆角矩形 49"/>
          <p:cNvSpPr/>
          <p:nvPr/>
        </p:nvSpPr>
        <p:spPr bwMode="auto">
          <a:xfrm>
            <a:off x="1875361" y="3266715"/>
            <a:ext cx="365760" cy="215915"/>
          </a:xfrm>
          <a:prstGeom prst="roundRect">
            <a:avLst>
              <a:gd name="adj" fmla="val 6878"/>
            </a:avLst>
          </a:prstGeom>
          <a:noFill/>
          <a:ln w="9525" cap="flat" cmpd="sng" algn="ctr">
            <a:solidFill>
              <a:schemeClr val="bg1"/>
            </a:solidFill>
            <a:prstDash val="solid"/>
            <a:round/>
            <a:headEnd type="none" w="med" len="med"/>
            <a:tailEnd type="none" w="med" len="med"/>
          </a:ln>
          <a:effectLst/>
        </p:spPr>
        <p:txBody>
          <a:bodyPr vert="horz" wrap="square" lIns="40059" tIns="20028" rIns="40059" bIns="20028" numCol="1" rtlCol="0" anchor="ctr" anchorCtr="0" compatLnSpc="1">
            <a:prstTxWarp prst="textNoShape">
              <a:avLst/>
            </a:prstTxWarp>
            <a:noAutofit/>
          </a:bodyPr>
          <a:lstStyle/>
          <a:p>
            <a:pPr algn="ctr" defTabSz="405466" eaLnBrk="0" hangingPunct="0">
              <a:spcBef>
                <a:spcPct val="0"/>
              </a:spcBef>
              <a:spcAft>
                <a:spcPct val="0"/>
              </a:spcAft>
            </a:pPr>
            <a:r>
              <a:rPr lang="en-US" altLang="zh-CN"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Plan</a:t>
            </a: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51" name="圆角矩形 50"/>
          <p:cNvSpPr/>
          <p:nvPr/>
        </p:nvSpPr>
        <p:spPr bwMode="auto">
          <a:xfrm>
            <a:off x="2478200" y="3266715"/>
            <a:ext cx="578653" cy="215915"/>
          </a:xfrm>
          <a:prstGeom prst="roundRect">
            <a:avLst>
              <a:gd name="adj" fmla="val 6878"/>
            </a:avLst>
          </a:prstGeom>
          <a:noFill/>
          <a:ln w="9525" cap="flat" cmpd="sng" algn="ctr">
            <a:solidFill>
              <a:schemeClr val="bg1"/>
            </a:solidFill>
            <a:prstDash val="solid"/>
            <a:round/>
            <a:headEnd type="none" w="med" len="med"/>
            <a:tailEnd type="none" w="med" len="med"/>
          </a:ln>
          <a:effectLst/>
        </p:spPr>
        <p:txBody>
          <a:bodyPr vert="horz" wrap="square" lIns="40059" tIns="20028" rIns="40059" bIns="20028" numCol="1" rtlCol="0" anchor="ctr" anchorCtr="0" compatLnSpc="1">
            <a:prstTxWarp prst="textNoShape">
              <a:avLst/>
            </a:prstTxWarp>
            <a:noAutofit/>
          </a:bodyPr>
          <a:lstStyle/>
          <a:p>
            <a:pPr algn="ctr" defTabSz="405466" eaLnBrk="0" hangingPunct="0">
              <a:spcBef>
                <a:spcPct val="0"/>
              </a:spcBef>
              <a:spcAft>
                <a:spcPct val="0"/>
              </a:spcAft>
            </a:pPr>
            <a:r>
              <a:rPr lang="en-US" altLang="zh-CN"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Operate</a:t>
            </a: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52" name="圆角矩形 51"/>
          <p:cNvSpPr/>
          <p:nvPr/>
        </p:nvSpPr>
        <p:spPr bwMode="auto">
          <a:xfrm>
            <a:off x="3266315" y="3266716"/>
            <a:ext cx="630276" cy="221148"/>
          </a:xfrm>
          <a:prstGeom prst="roundRect">
            <a:avLst>
              <a:gd name="adj" fmla="val 6878"/>
            </a:avLst>
          </a:prstGeom>
          <a:noFill/>
          <a:ln w="9525" cap="flat" cmpd="sng" algn="ctr">
            <a:solidFill>
              <a:schemeClr val="bg1"/>
            </a:solidFill>
            <a:prstDash val="solid"/>
            <a:round/>
            <a:headEnd type="none" w="med" len="med"/>
            <a:tailEnd type="none" w="med" len="med"/>
          </a:ln>
          <a:effectLst/>
        </p:spPr>
        <p:txBody>
          <a:bodyPr vert="horz" wrap="square" lIns="40059" tIns="20028" rIns="40059" bIns="20028" numCol="1" rtlCol="0" anchor="ctr" anchorCtr="0" compatLnSpc="1">
            <a:prstTxWarp prst="textNoShape">
              <a:avLst/>
            </a:prstTxWarp>
            <a:noAutofit/>
          </a:bodyPr>
          <a:lstStyle/>
          <a:p>
            <a:pPr algn="ctr" defTabSz="405466" eaLnBrk="0" hangingPunct="0">
              <a:spcBef>
                <a:spcPct val="0"/>
              </a:spcBef>
              <a:spcAft>
                <a:spcPct val="0"/>
              </a:spcAft>
            </a:pPr>
            <a:r>
              <a:rPr lang="en-US" altLang="zh-CN"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Maintain</a:t>
            </a: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53" name="圆角矩形 52"/>
          <p:cNvSpPr/>
          <p:nvPr/>
        </p:nvSpPr>
        <p:spPr bwMode="auto">
          <a:xfrm>
            <a:off x="4127027" y="3266715"/>
            <a:ext cx="731520" cy="215915"/>
          </a:xfrm>
          <a:prstGeom prst="roundRect">
            <a:avLst>
              <a:gd name="adj" fmla="val 6878"/>
            </a:avLst>
          </a:prstGeom>
          <a:noFill/>
          <a:ln w="9525" cap="flat" cmpd="sng" algn="ctr">
            <a:solidFill>
              <a:schemeClr val="bg1"/>
            </a:solidFill>
            <a:prstDash val="solid"/>
            <a:round/>
            <a:headEnd type="none" w="med" len="med"/>
            <a:tailEnd type="none" w="med" len="med"/>
          </a:ln>
          <a:effectLst/>
        </p:spPr>
        <p:txBody>
          <a:bodyPr vert="horz" wrap="square" lIns="40059" tIns="20028" rIns="40059" bIns="20028" numCol="1" rtlCol="0" anchor="ctr" anchorCtr="0" compatLnSpc="1">
            <a:prstTxWarp prst="textNoShape">
              <a:avLst/>
            </a:prstTxWarp>
            <a:noAutofit/>
          </a:bodyPr>
          <a:lstStyle/>
          <a:p>
            <a:pPr algn="ctr" defTabSz="405466" eaLnBrk="0" hangingPunct="0">
              <a:spcBef>
                <a:spcPct val="0"/>
              </a:spcBef>
              <a:spcAft>
                <a:spcPct val="0"/>
              </a:spcAft>
            </a:pPr>
            <a:r>
              <a:rPr lang="en-US" altLang="zh-CN"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Optimize </a:t>
            </a: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cxnSp>
        <p:nvCxnSpPr>
          <p:cNvPr id="54" name="直接箭头连接符 53"/>
          <p:cNvCxnSpPr>
            <a:cxnSpLocks/>
            <a:stCxn id="50" idx="3"/>
            <a:endCxn id="51" idx="1"/>
          </p:cNvCxnSpPr>
          <p:nvPr/>
        </p:nvCxnSpPr>
        <p:spPr>
          <a:xfrm>
            <a:off x="2241122" y="3374672"/>
            <a:ext cx="237079" cy="0"/>
          </a:xfrm>
          <a:prstGeom prst="straightConnector1">
            <a:avLst/>
          </a:prstGeom>
          <a:ln>
            <a:solidFill>
              <a:schemeClr val="bg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51" idx="3"/>
            <a:endCxn id="52" idx="1"/>
          </p:cNvCxnSpPr>
          <p:nvPr/>
        </p:nvCxnSpPr>
        <p:spPr>
          <a:xfrm>
            <a:off x="3056854" y="3374673"/>
            <a:ext cx="209461" cy="2617"/>
          </a:xfrm>
          <a:prstGeom prst="straightConnector1">
            <a:avLst/>
          </a:prstGeom>
          <a:ln>
            <a:solidFill>
              <a:schemeClr val="bg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52" idx="3"/>
            <a:endCxn id="53" idx="1"/>
          </p:cNvCxnSpPr>
          <p:nvPr/>
        </p:nvCxnSpPr>
        <p:spPr>
          <a:xfrm flipV="1">
            <a:off x="3896591" y="3374673"/>
            <a:ext cx="230436" cy="2617"/>
          </a:xfrm>
          <a:prstGeom prst="straightConnector1">
            <a:avLst/>
          </a:prstGeom>
          <a:ln>
            <a:solidFill>
              <a:schemeClr val="bg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371760" y="4911383"/>
            <a:ext cx="5472408" cy="1319113"/>
          </a:xfrm>
          <a:prstGeom prst="rect">
            <a:avLst/>
          </a:prstGeom>
          <a:solidFill>
            <a:schemeClr val="accent6">
              <a:lumMod val="20000"/>
              <a:lumOff val="80000"/>
            </a:schemeClr>
          </a:solidFill>
          <a:ln w="9525">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等线" panose="02010600030101010101" pitchFamily="2" charset="-122"/>
              <a:cs typeface="Arial" panose="020B0604020202020204" pitchFamily="34" charset="0"/>
              <a:sym typeface="Helvetica Neue"/>
            </a:endParaRPr>
          </a:p>
        </p:txBody>
      </p:sp>
      <p:sp>
        <p:nvSpPr>
          <p:cNvPr id="65" name="Shape 1626" descr="矩形 54"/>
          <p:cNvSpPr/>
          <p:nvPr/>
        </p:nvSpPr>
        <p:spPr>
          <a:xfrm>
            <a:off x="6595605" y="5361305"/>
            <a:ext cx="1382215" cy="220479"/>
          </a:xfrm>
          <a:prstGeom prst="rect">
            <a:avLst/>
          </a:prstGeom>
          <a:ln w="3175">
            <a:miter lim="400000"/>
          </a:ln>
          <a:extLst>
            <a:ext uri="{C572A759-6A51-4108-AA02-DFA0A04FC94B}">
              <ma14:wrappingTextBoxFlag xmlns:ma14="http://schemas.microsoft.com/office/mac/drawingml/2011/main" xmlns="" val="1"/>
            </a:ext>
          </a:extLst>
        </p:spPr>
        <p:txBody>
          <a:bodyPr lIns="38085" tIns="38085" rIns="38085" bIns="38085">
            <a:spAutoFit/>
          </a:bodyPr>
          <a:lstStyle>
            <a:lvl1pPr algn="ctr" defTabSz="389316">
              <a:defRPr sz="1200">
                <a:solidFill>
                  <a:srgbClr val="FFFFFF"/>
                </a:solidFill>
                <a:latin typeface="Arial"/>
                <a:ea typeface="Arial"/>
                <a:cs typeface="Arial"/>
                <a:sym typeface="Arial"/>
              </a:defRPr>
            </a:lvl1pPr>
          </a:lstStyle>
          <a:p>
            <a:pPr defTabSz="519075" hangingPunct="0">
              <a:spcBef>
                <a:spcPct val="0"/>
              </a:spcBef>
              <a:spcAft>
                <a:spcPct val="0"/>
              </a:spcAft>
            </a:pPr>
            <a:r>
              <a:rPr sz="933" b="1" kern="0">
                <a:solidFill>
                  <a:srgbClr val="000000"/>
                </a:solidFill>
                <a:latin typeface="Arial" panose="020B0604020202020204" pitchFamily="34" charset="0"/>
                <a:ea typeface="微软雅黑" panose="020B0503020204020204" pitchFamily="34" charset="-122"/>
                <a:cs typeface="Arial" panose="020B0604020202020204" pitchFamily="34" charset="0"/>
              </a:rPr>
              <a:t>GaussDB</a:t>
            </a:r>
            <a:r>
              <a:rPr lang="en-US" sz="933" b="1" kern="0">
                <a:solidFill>
                  <a:srgbClr val="000000"/>
                </a:solidFill>
                <a:latin typeface="Arial" panose="020B0604020202020204" pitchFamily="34" charset="0"/>
                <a:ea typeface="微软雅黑" panose="020B0503020204020204" pitchFamily="34" charset="-122"/>
                <a:cs typeface="Arial" panose="020B0604020202020204" pitchFamily="34" charset="0"/>
              </a:rPr>
              <a:t> T</a:t>
            </a:r>
            <a:endParaRPr sz="933" b="1" ker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6" name="圆角矩形 65"/>
          <p:cNvSpPr/>
          <p:nvPr/>
        </p:nvSpPr>
        <p:spPr bwMode="auto">
          <a:xfrm>
            <a:off x="10271354" y="5310841"/>
            <a:ext cx="1179959" cy="316287"/>
          </a:xfrm>
          <a:prstGeom prst="roundRect">
            <a:avLst/>
          </a:prstGeom>
          <a:noFill/>
          <a:ln w="9525" cap="flat" cmpd="sng" algn="ctr">
            <a:noFill/>
            <a:prstDash val="solid"/>
            <a:round/>
            <a:headEnd type="none" w="med" len="med"/>
            <a:tailEnd type="none" w="med" len="med"/>
          </a:ln>
          <a:effectLst/>
        </p:spPr>
        <p:txBody>
          <a:bodyPr vert="horz" wrap="square" lIns="78660" tIns="39329" rIns="78660" bIns="39329" numCol="1" rtlCol="0" anchor="ctr" anchorCtr="0" compatLnSpc="1">
            <a:prstTxWarp prst="textNoShape">
              <a:avLst/>
            </a:prstTxWarp>
            <a:noAutofit/>
          </a:bodyPr>
          <a:lstStyle/>
          <a:p>
            <a:pPr algn="ctr" defTabSz="796228" fontAlgn="base" hangingPunct="0">
              <a:spcBef>
                <a:spcPct val="0"/>
              </a:spcBef>
              <a:spcAft>
                <a:spcPct val="0"/>
              </a:spcAft>
            </a:pPr>
            <a:r>
              <a:rPr lang="en-US" altLang="zh-CN" sz="93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OceanStor</a:t>
            </a:r>
            <a:endParaRPr lang="zh-CN" altLang="en-US" sz="93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pic>
        <p:nvPicPr>
          <p:cNvPr id="68" name="image53.png" descr="图片 11"/>
          <p:cNvPicPr>
            <a:picLocks noChangeAspect="1"/>
          </p:cNvPicPr>
          <p:nvPr/>
        </p:nvPicPr>
        <p:blipFill>
          <a:blip r:embed="rId7"/>
          <a:stretch>
            <a:fillRect/>
          </a:stretch>
        </p:blipFill>
        <p:spPr>
          <a:xfrm>
            <a:off x="11146549" y="5066720"/>
            <a:ext cx="284649" cy="437775"/>
          </a:xfrm>
          <a:prstGeom prst="rect">
            <a:avLst/>
          </a:prstGeom>
          <a:ln w="12700">
            <a:miter lim="400000"/>
          </a:ln>
        </p:spPr>
      </p:pic>
      <p:grpSp>
        <p:nvGrpSpPr>
          <p:cNvPr id="69" name="Group 1609" descr="组合 30"/>
          <p:cNvGrpSpPr/>
          <p:nvPr/>
        </p:nvGrpSpPr>
        <p:grpSpPr>
          <a:xfrm>
            <a:off x="10415118" y="5037152"/>
            <a:ext cx="644533" cy="323153"/>
            <a:chOff x="0" y="0"/>
            <a:chExt cx="1405785" cy="950743"/>
          </a:xfrm>
        </p:grpSpPr>
        <p:pic>
          <p:nvPicPr>
            <p:cNvPr id="70" name="image54.png" descr="Picture 2"/>
            <p:cNvPicPr>
              <a:picLocks noChangeAspect="1"/>
            </p:cNvPicPr>
            <p:nvPr/>
          </p:nvPicPr>
          <p:blipFill>
            <a:blip r:embed="rId8"/>
            <a:stretch>
              <a:fillRect/>
            </a:stretch>
          </p:blipFill>
          <p:spPr>
            <a:xfrm>
              <a:off x="0" y="86993"/>
              <a:ext cx="1386644" cy="863751"/>
            </a:xfrm>
            <a:prstGeom prst="rect">
              <a:avLst/>
            </a:prstGeom>
            <a:ln w="12700" cap="flat">
              <a:noFill/>
              <a:miter lim="400000"/>
            </a:ln>
            <a:effectLst>
              <a:outerShdw blurRad="241300" dist="114300" dir="2700000" rotWithShape="0">
                <a:srgbClr val="333333">
                  <a:alpha val="64999"/>
                </a:srgbClr>
              </a:outerShdw>
            </a:effectLst>
          </p:spPr>
        </p:pic>
        <p:pic>
          <p:nvPicPr>
            <p:cNvPr id="71" name="image55.png" descr="图片 13"/>
            <p:cNvPicPr>
              <a:picLocks noChangeAspect="1"/>
            </p:cNvPicPr>
            <p:nvPr/>
          </p:nvPicPr>
          <p:blipFill>
            <a:blip r:embed="rId9"/>
            <a:stretch>
              <a:fillRect/>
            </a:stretch>
          </p:blipFill>
          <p:spPr>
            <a:xfrm>
              <a:off x="545124" y="-1"/>
              <a:ext cx="860662" cy="669828"/>
            </a:xfrm>
            <a:prstGeom prst="rect">
              <a:avLst/>
            </a:prstGeom>
            <a:ln w="12700" cap="flat">
              <a:noFill/>
              <a:miter lim="400000"/>
            </a:ln>
            <a:effectLst/>
          </p:spPr>
        </p:pic>
      </p:grpSp>
      <p:grpSp>
        <p:nvGrpSpPr>
          <p:cNvPr id="72" name="Group 1621" descr="组合 44"/>
          <p:cNvGrpSpPr/>
          <p:nvPr/>
        </p:nvGrpSpPr>
        <p:grpSpPr>
          <a:xfrm>
            <a:off x="7240015" y="5060586"/>
            <a:ext cx="201979" cy="334020"/>
            <a:chOff x="0" y="0"/>
            <a:chExt cx="476122" cy="690960"/>
          </a:xfrm>
        </p:grpSpPr>
        <p:pic>
          <p:nvPicPr>
            <p:cNvPr id="73" name="image57-filtered.png" descr="图像"/>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Lst>
            </a:blip>
            <a:stretch>
              <a:fillRect/>
            </a:stretch>
          </p:blipFill>
          <p:spPr>
            <a:xfrm>
              <a:off x="0" y="0"/>
              <a:ext cx="368471" cy="545030"/>
            </a:xfrm>
            <a:prstGeom prst="rect">
              <a:avLst/>
            </a:prstGeom>
            <a:ln w="12700" cap="flat">
              <a:noFill/>
              <a:miter lim="400000"/>
            </a:ln>
            <a:effectLst>
              <a:outerShdw blurRad="241300" dist="114300" dir="2700000" rotWithShape="0">
                <a:srgbClr val="333333">
                  <a:alpha val="64999"/>
                </a:srgbClr>
              </a:outerShdw>
            </a:effectLst>
          </p:spPr>
        </p:pic>
        <p:sp>
          <p:nvSpPr>
            <p:cNvPr id="74" name="Shape 1620" descr="形状"/>
            <p:cNvSpPr/>
            <p:nvPr/>
          </p:nvSpPr>
          <p:spPr>
            <a:xfrm>
              <a:off x="218298" y="420704"/>
              <a:ext cx="257825" cy="270257"/>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lnTo>
                    <a:pt x="9585" y="56"/>
                  </a:lnTo>
                  <a:lnTo>
                    <a:pt x="8473" y="56"/>
                  </a:lnTo>
                  <a:lnTo>
                    <a:pt x="7432" y="223"/>
                  </a:lnTo>
                  <a:lnTo>
                    <a:pt x="5487" y="447"/>
                  </a:lnTo>
                  <a:lnTo>
                    <a:pt x="4584" y="670"/>
                  </a:lnTo>
                  <a:lnTo>
                    <a:pt x="3750" y="837"/>
                  </a:lnTo>
                  <a:lnTo>
                    <a:pt x="2986" y="1116"/>
                  </a:lnTo>
                  <a:lnTo>
                    <a:pt x="2361" y="1395"/>
                  </a:lnTo>
                  <a:lnTo>
                    <a:pt x="1736" y="1730"/>
                  </a:lnTo>
                  <a:lnTo>
                    <a:pt x="1250" y="2065"/>
                  </a:lnTo>
                  <a:lnTo>
                    <a:pt x="833" y="2344"/>
                  </a:lnTo>
                  <a:lnTo>
                    <a:pt x="486" y="2679"/>
                  </a:lnTo>
                  <a:lnTo>
                    <a:pt x="278" y="3070"/>
                  </a:lnTo>
                  <a:lnTo>
                    <a:pt x="69" y="3405"/>
                  </a:lnTo>
                  <a:lnTo>
                    <a:pt x="0" y="3795"/>
                  </a:lnTo>
                  <a:lnTo>
                    <a:pt x="0" y="6698"/>
                  </a:lnTo>
                  <a:lnTo>
                    <a:pt x="69" y="7088"/>
                  </a:lnTo>
                  <a:lnTo>
                    <a:pt x="278" y="7479"/>
                  </a:lnTo>
                  <a:lnTo>
                    <a:pt x="486" y="7814"/>
                  </a:lnTo>
                  <a:lnTo>
                    <a:pt x="833" y="8205"/>
                  </a:lnTo>
                  <a:lnTo>
                    <a:pt x="1250" y="8540"/>
                  </a:lnTo>
                  <a:lnTo>
                    <a:pt x="1736" y="8763"/>
                  </a:lnTo>
                  <a:lnTo>
                    <a:pt x="2361" y="9098"/>
                  </a:lnTo>
                  <a:lnTo>
                    <a:pt x="2986" y="9377"/>
                  </a:lnTo>
                  <a:lnTo>
                    <a:pt x="3750" y="9656"/>
                  </a:lnTo>
                  <a:lnTo>
                    <a:pt x="4584" y="9823"/>
                  </a:lnTo>
                  <a:lnTo>
                    <a:pt x="5487" y="10047"/>
                  </a:lnTo>
                  <a:lnTo>
                    <a:pt x="7432" y="10270"/>
                  </a:lnTo>
                  <a:lnTo>
                    <a:pt x="8473" y="10437"/>
                  </a:lnTo>
                  <a:lnTo>
                    <a:pt x="9585" y="10493"/>
                  </a:lnTo>
                  <a:lnTo>
                    <a:pt x="12015" y="10493"/>
                  </a:lnTo>
                  <a:lnTo>
                    <a:pt x="13057" y="10437"/>
                  </a:lnTo>
                  <a:lnTo>
                    <a:pt x="14168" y="10270"/>
                  </a:lnTo>
                  <a:lnTo>
                    <a:pt x="16113" y="10047"/>
                  </a:lnTo>
                  <a:lnTo>
                    <a:pt x="17016" y="9823"/>
                  </a:lnTo>
                  <a:lnTo>
                    <a:pt x="17850" y="9656"/>
                  </a:lnTo>
                  <a:lnTo>
                    <a:pt x="18614" y="9377"/>
                  </a:lnTo>
                  <a:lnTo>
                    <a:pt x="19239" y="9098"/>
                  </a:lnTo>
                  <a:lnTo>
                    <a:pt x="19864" y="8763"/>
                  </a:lnTo>
                  <a:lnTo>
                    <a:pt x="20350" y="8540"/>
                  </a:lnTo>
                  <a:lnTo>
                    <a:pt x="20767" y="8205"/>
                  </a:lnTo>
                  <a:lnTo>
                    <a:pt x="21114" y="7814"/>
                  </a:lnTo>
                  <a:lnTo>
                    <a:pt x="21322" y="7479"/>
                  </a:lnTo>
                  <a:lnTo>
                    <a:pt x="21531" y="7088"/>
                  </a:lnTo>
                  <a:lnTo>
                    <a:pt x="21600" y="6698"/>
                  </a:lnTo>
                  <a:lnTo>
                    <a:pt x="21600" y="3795"/>
                  </a:lnTo>
                  <a:lnTo>
                    <a:pt x="21531" y="3405"/>
                  </a:lnTo>
                  <a:lnTo>
                    <a:pt x="21322" y="3070"/>
                  </a:lnTo>
                  <a:lnTo>
                    <a:pt x="21114" y="2679"/>
                  </a:lnTo>
                  <a:lnTo>
                    <a:pt x="20767" y="2344"/>
                  </a:lnTo>
                  <a:lnTo>
                    <a:pt x="20350" y="2065"/>
                  </a:lnTo>
                  <a:lnTo>
                    <a:pt x="19864" y="1730"/>
                  </a:lnTo>
                  <a:lnTo>
                    <a:pt x="19239" y="1395"/>
                  </a:lnTo>
                  <a:lnTo>
                    <a:pt x="18614" y="1116"/>
                  </a:lnTo>
                  <a:lnTo>
                    <a:pt x="17850" y="837"/>
                  </a:lnTo>
                  <a:lnTo>
                    <a:pt x="17016" y="670"/>
                  </a:lnTo>
                  <a:lnTo>
                    <a:pt x="16113" y="447"/>
                  </a:lnTo>
                  <a:lnTo>
                    <a:pt x="14168" y="223"/>
                  </a:lnTo>
                  <a:lnTo>
                    <a:pt x="13057" y="56"/>
                  </a:lnTo>
                  <a:lnTo>
                    <a:pt x="12015" y="56"/>
                  </a:lnTo>
                  <a:lnTo>
                    <a:pt x="10765" y="0"/>
                  </a:lnTo>
                  <a:close/>
                  <a:moveTo>
                    <a:pt x="4584" y="8595"/>
                  </a:moveTo>
                  <a:lnTo>
                    <a:pt x="4237" y="8540"/>
                  </a:lnTo>
                  <a:lnTo>
                    <a:pt x="3889" y="8316"/>
                  </a:lnTo>
                  <a:lnTo>
                    <a:pt x="3750" y="8149"/>
                  </a:lnTo>
                  <a:lnTo>
                    <a:pt x="3681" y="7814"/>
                  </a:lnTo>
                  <a:lnTo>
                    <a:pt x="3750" y="7535"/>
                  </a:lnTo>
                  <a:lnTo>
                    <a:pt x="3889" y="7367"/>
                  </a:lnTo>
                  <a:lnTo>
                    <a:pt x="4237" y="7144"/>
                  </a:lnTo>
                  <a:lnTo>
                    <a:pt x="4584" y="7088"/>
                  </a:lnTo>
                  <a:lnTo>
                    <a:pt x="4862" y="7144"/>
                  </a:lnTo>
                  <a:lnTo>
                    <a:pt x="5209" y="7367"/>
                  </a:lnTo>
                  <a:lnTo>
                    <a:pt x="5348" y="7535"/>
                  </a:lnTo>
                  <a:lnTo>
                    <a:pt x="5487" y="7814"/>
                  </a:lnTo>
                  <a:lnTo>
                    <a:pt x="5348" y="8149"/>
                  </a:lnTo>
                  <a:lnTo>
                    <a:pt x="5209" y="8316"/>
                  </a:lnTo>
                  <a:lnTo>
                    <a:pt x="4862" y="8540"/>
                  </a:lnTo>
                  <a:lnTo>
                    <a:pt x="4584" y="8595"/>
                  </a:lnTo>
                  <a:close/>
                  <a:moveTo>
                    <a:pt x="10765" y="6753"/>
                  </a:moveTo>
                  <a:lnTo>
                    <a:pt x="8959" y="6753"/>
                  </a:lnTo>
                  <a:lnTo>
                    <a:pt x="7223" y="6586"/>
                  </a:lnTo>
                  <a:lnTo>
                    <a:pt x="5626" y="6251"/>
                  </a:lnTo>
                  <a:lnTo>
                    <a:pt x="4237" y="5916"/>
                  </a:lnTo>
                  <a:lnTo>
                    <a:pt x="2917" y="5358"/>
                  </a:lnTo>
                  <a:lnTo>
                    <a:pt x="1806" y="4856"/>
                  </a:lnTo>
                  <a:lnTo>
                    <a:pt x="903" y="4242"/>
                  </a:lnTo>
                  <a:lnTo>
                    <a:pt x="486" y="3851"/>
                  </a:lnTo>
                  <a:lnTo>
                    <a:pt x="139" y="3572"/>
                  </a:lnTo>
                  <a:lnTo>
                    <a:pt x="1042" y="4130"/>
                  </a:lnTo>
                  <a:lnTo>
                    <a:pt x="2014" y="4744"/>
                  </a:lnTo>
                  <a:lnTo>
                    <a:pt x="3195" y="5191"/>
                  </a:lnTo>
                  <a:lnTo>
                    <a:pt x="4514" y="5581"/>
                  </a:lnTo>
                  <a:lnTo>
                    <a:pt x="5904" y="5916"/>
                  </a:lnTo>
                  <a:lnTo>
                    <a:pt x="7432" y="6140"/>
                  </a:lnTo>
                  <a:lnTo>
                    <a:pt x="9029" y="6307"/>
                  </a:lnTo>
                  <a:lnTo>
                    <a:pt x="10765" y="6363"/>
                  </a:lnTo>
                  <a:lnTo>
                    <a:pt x="12571" y="6307"/>
                  </a:lnTo>
                  <a:lnTo>
                    <a:pt x="14168" y="6140"/>
                  </a:lnTo>
                  <a:lnTo>
                    <a:pt x="15766" y="5916"/>
                  </a:lnTo>
                  <a:lnTo>
                    <a:pt x="17086" y="5581"/>
                  </a:lnTo>
                  <a:lnTo>
                    <a:pt x="18405" y="5191"/>
                  </a:lnTo>
                  <a:lnTo>
                    <a:pt x="19586" y="4744"/>
                  </a:lnTo>
                  <a:lnTo>
                    <a:pt x="20558" y="4130"/>
                  </a:lnTo>
                  <a:lnTo>
                    <a:pt x="21461" y="3572"/>
                  </a:lnTo>
                  <a:lnTo>
                    <a:pt x="21114" y="3851"/>
                  </a:lnTo>
                  <a:lnTo>
                    <a:pt x="20697" y="4242"/>
                  </a:lnTo>
                  <a:lnTo>
                    <a:pt x="19794" y="4856"/>
                  </a:lnTo>
                  <a:lnTo>
                    <a:pt x="18683" y="5358"/>
                  </a:lnTo>
                  <a:lnTo>
                    <a:pt x="17363" y="5916"/>
                  </a:lnTo>
                  <a:lnTo>
                    <a:pt x="15974" y="6251"/>
                  </a:lnTo>
                  <a:lnTo>
                    <a:pt x="14377" y="6586"/>
                  </a:lnTo>
                  <a:lnTo>
                    <a:pt x="12641" y="6753"/>
                  </a:lnTo>
                  <a:lnTo>
                    <a:pt x="10765" y="6753"/>
                  </a:lnTo>
                  <a:close/>
                  <a:moveTo>
                    <a:pt x="10765" y="17693"/>
                  </a:moveTo>
                  <a:lnTo>
                    <a:pt x="8751" y="17637"/>
                  </a:lnTo>
                  <a:lnTo>
                    <a:pt x="6737" y="17414"/>
                  </a:lnTo>
                  <a:lnTo>
                    <a:pt x="5070" y="17191"/>
                  </a:lnTo>
                  <a:lnTo>
                    <a:pt x="3612" y="16800"/>
                  </a:lnTo>
                  <a:lnTo>
                    <a:pt x="2917" y="16521"/>
                  </a:lnTo>
                  <a:lnTo>
                    <a:pt x="2292" y="16242"/>
                  </a:lnTo>
                  <a:lnTo>
                    <a:pt x="1806" y="15963"/>
                  </a:lnTo>
                  <a:lnTo>
                    <a:pt x="1320" y="15740"/>
                  </a:lnTo>
                  <a:lnTo>
                    <a:pt x="903" y="15405"/>
                  </a:lnTo>
                  <a:lnTo>
                    <a:pt x="556" y="15070"/>
                  </a:lnTo>
                  <a:lnTo>
                    <a:pt x="139" y="14400"/>
                  </a:lnTo>
                  <a:lnTo>
                    <a:pt x="0" y="14679"/>
                  </a:lnTo>
                  <a:lnTo>
                    <a:pt x="0" y="17805"/>
                  </a:lnTo>
                  <a:lnTo>
                    <a:pt x="69" y="18195"/>
                  </a:lnTo>
                  <a:lnTo>
                    <a:pt x="486" y="18977"/>
                  </a:lnTo>
                  <a:lnTo>
                    <a:pt x="833" y="19312"/>
                  </a:lnTo>
                  <a:lnTo>
                    <a:pt x="1250" y="19647"/>
                  </a:lnTo>
                  <a:lnTo>
                    <a:pt x="1736" y="19981"/>
                  </a:lnTo>
                  <a:lnTo>
                    <a:pt x="2361" y="20260"/>
                  </a:lnTo>
                  <a:lnTo>
                    <a:pt x="2986" y="20484"/>
                  </a:lnTo>
                  <a:lnTo>
                    <a:pt x="3750" y="20763"/>
                  </a:lnTo>
                  <a:lnTo>
                    <a:pt x="4584" y="20986"/>
                  </a:lnTo>
                  <a:lnTo>
                    <a:pt x="5487" y="21153"/>
                  </a:lnTo>
                  <a:lnTo>
                    <a:pt x="6459" y="21377"/>
                  </a:lnTo>
                  <a:lnTo>
                    <a:pt x="7432" y="21488"/>
                  </a:lnTo>
                  <a:lnTo>
                    <a:pt x="8473" y="21544"/>
                  </a:lnTo>
                  <a:lnTo>
                    <a:pt x="9585" y="21600"/>
                  </a:lnTo>
                  <a:lnTo>
                    <a:pt x="12015" y="21600"/>
                  </a:lnTo>
                  <a:lnTo>
                    <a:pt x="13057" y="21544"/>
                  </a:lnTo>
                  <a:lnTo>
                    <a:pt x="14168" y="21488"/>
                  </a:lnTo>
                  <a:lnTo>
                    <a:pt x="15141" y="21377"/>
                  </a:lnTo>
                  <a:lnTo>
                    <a:pt x="16113" y="21153"/>
                  </a:lnTo>
                  <a:lnTo>
                    <a:pt x="17016" y="20986"/>
                  </a:lnTo>
                  <a:lnTo>
                    <a:pt x="17850" y="20763"/>
                  </a:lnTo>
                  <a:lnTo>
                    <a:pt x="18614" y="20484"/>
                  </a:lnTo>
                  <a:lnTo>
                    <a:pt x="19239" y="20260"/>
                  </a:lnTo>
                  <a:lnTo>
                    <a:pt x="19864" y="19981"/>
                  </a:lnTo>
                  <a:lnTo>
                    <a:pt x="20350" y="19647"/>
                  </a:lnTo>
                  <a:lnTo>
                    <a:pt x="20767" y="19312"/>
                  </a:lnTo>
                  <a:lnTo>
                    <a:pt x="21114" y="18977"/>
                  </a:lnTo>
                  <a:lnTo>
                    <a:pt x="21531" y="18195"/>
                  </a:lnTo>
                  <a:lnTo>
                    <a:pt x="21600" y="17805"/>
                  </a:lnTo>
                  <a:lnTo>
                    <a:pt x="21600" y="14679"/>
                  </a:lnTo>
                  <a:lnTo>
                    <a:pt x="21461" y="14400"/>
                  </a:lnTo>
                  <a:lnTo>
                    <a:pt x="21044" y="15070"/>
                  </a:lnTo>
                  <a:lnTo>
                    <a:pt x="20697" y="15405"/>
                  </a:lnTo>
                  <a:lnTo>
                    <a:pt x="20280" y="15740"/>
                  </a:lnTo>
                  <a:lnTo>
                    <a:pt x="19794" y="15963"/>
                  </a:lnTo>
                  <a:lnTo>
                    <a:pt x="19308" y="16242"/>
                  </a:lnTo>
                  <a:lnTo>
                    <a:pt x="18683" y="16521"/>
                  </a:lnTo>
                  <a:lnTo>
                    <a:pt x="17988" y="16800"/>
                  </a:lnTo>
                  <a:lnTo>
                    <a:pt x="16530" y="17191"/>
                  </a:lnTo>
                  <a:lnTo>
                    <a:pt x="14863" y="17414"/>
                  </a:lnTo>
                  <a:lnTo>
                    <a:pt x="12849" y="17637"/>
                  </a:lnTo>
                  <a:lnTo>
                    <a:pt x="10765" y="17693"/>
                  </a:lnTo>
                  <a:close/>
                  <a:moveTo>
                    <a:pt x="4584" y="19926"/>
                  </a:moveTo>
                  <a:lnTo>
                    <a:pt x="4237" y="19870"/>
                  </a:lnTo>
                  <a:lnTo>
                    <a:pt x="3889" y="19647"/>
                  </a:lnTo>
                  <a:lnTo>
                    <a:pt x="3750" y="19479"/>
                  </a:lnTo>
                  <a:lnTo>
                    <a:pt x="3681" y="19200"/>
                  </a:lnTo>
                  <a:lnTo>
                    <a:pt x="3750" y="18865"/>
                  </a:lnTo>
                  <a:lnTo>
                    <a:pt x="3889" y="18698"/>
                  </a:lnTo>
                  <a:lnTo>
                    <a:pt x="4237" y="18474"/>
                  </a:lnTo>
                  <a:lnTo>
                    <a:pt x="4584" y="18419"/>
                  </a:lnTo>
                  <a:lnTo>
                    <a:pt x="4862" y="18474"/>
                  </a:lnTo>
                  <a:lnTo>
                    <a:pt x="5209" y="18698"/>
                  </a:lnTo>
                  <a:lnTo>
                    <a:pt x="5348" y="18865"/>
                  </a:lnTo>
                  <a:lnTo>
                    <a:pt x="5487" y="19200"/>
                  </a:lnTo>
                  <a:lnTo>
                    <a:pt x="5348" y="19479"/>
                  </a:lnTo>
                  <a:lnTo>
                    <a:pt x="5209" y="19647"/>
                  </a:lnTo>
                  <a:lnTo>
                    <a:pt x="4862" y="19870"/>
                  </a:lnTo>
                  <a:lnTo>
                    <a:pt x="4584" y="19926"/>
                  </a:lnTo>
                  <a:close/>
                  <a:moveTo>
                    <a:pt x="10765" y="12112"/>
                  </a:moveTo>
                  <a:lnTo>
                    <a:pt x="8751" y="12056"/>
                  </a:lnTo>
                  <a:lnTo>
                    <a:pt x="6876" y="11888"/>
                  </a:lnTo>
                  <a:lnTo>
                    <a:pt x="5140" y="11553"/>
                  </a:lnTo>
                  <a:lnTo>
                    <a:pt x="3612" y="11163"/>
                  </a:lnTo>
                  <a:lnTo>
                    <a:pt x="1806" y="10437"/>
                  </a:lnTo>
                  <a:lnTo>
                    <a:pt x="1320" y="10158"/>
                  </a:lnTo>
                  <a:lnTo>
                    <a:pt x="903" y="9823"/>
                  </a:lnTo>
                  <a:lnTo>
                    <a:pt x="556" y="9488"/>
                  </a:lnTo>
                  <a:lnTo>
                    <a:pt x="347" y="9153"/>
                  </a:lnTo>
                  <a:lnTo>
                    <a:pt x="139" y="8874"/>
                  </a:lnTo>
                  <a:lnTo>
                    <a:pt x="0" y="9098"/>
                  </a:lnTo>
                  <a:lnTo>
                    <a:pt x="0" y="12279"/>
                  </a:lnTo>
                  <a:lnTo>
                    <a:pt x="69" y="12670"/>
                  </a:lnTo>
                  <a:lnTo>
                    <a:pt x="278" y="13060"/>
                  </a:lnTo>
                  <a:lnTo>
                    <a:pt x="486" y="13395"/>
                  </a:lnTo>
                  <a:lnTo>
                    <a:pt x="833" y="13786"/>
                  </a:lnTo>
                  <a:lnTo>
                    <a:pt x="1250" y="14065"/>
                  </a:lnTo>
                  <a:lnTo>
                    <a:pt x="1736" y="14400"/>
                  </a:lnTo>
                  <a:lnTo>
                    <a:pt x="2986" y="14958"/>
                  </a:lnTo>
                  <a:lnTo>
                    <a:pt x="3750" y="15181"/>
                  </a:lnTo>
                  <a:lnTo>
                    <a:pt x="4584" y="15405"/>
                  </a:lnTo>
                  <a:lnTo>
                    <a:pt x="5487" y="15572"/>
                  </a:lnTo>
                  <a:lnTo>
                    <a:pt x="6459" y="15795"/>
                  </a:lnTo>
                  <a:lnTo>
                    <a:pt x="7432" y="15907"/>
                  </a:lnTo>
                  <a:lnTo>
                    <a:pt x="8473" y="15963"/>
                  </a:lnTo>
                  <a:lnTo>
                    <a:pt x="9585" y="16074"/>
                  </a:lnTo>
                  <a:lnTo>
                    <a:pt x="12015" y="16074"/>
                  </a:lnTo>
                  <a:lnTo>
                    <a:pt x="13057" y="15963"/>
                  </a:lnTo>
                  <a:lnTo>
                    <a:pt x="14168" y="15907"/>
                  </a:lnTo>
                  <a:lnTo>
                    <a:pt x="15141" y="15795"/>
                  </a:lnTo>
                  <a:lnTo>
                    <a:pt x="16113" y="15572"/>
                  </a:lnTo>
                  <a:lnTo>
                    <a:pt x="17016" y="15405"/>
                  </a:lnTo>
                  <a:lnTo>
                    <a:pt x="17850" y="15181"/>
                  </a:lnTo>
                  <a:lnTo>
                    <a:pt x="18614" y="14958"/>
                  </a:lnTo>
                  <a:lnTo>
                    <a:pt x="19864" y="14400"/>
                  </a:lnTo>
                  <a:lnTo>
                    <a:pt x="20350" y="14065"/>
                  </a:lnTo>
                  <a:lnTo>
                    <a:pt x="20767" y="13786"/>
                  </a:lnTo>
                  <a:lnTo>
                    <a:pt x="21114" y="13395"/>
                  </a:lnTo>
                  <a:lnTo>
                    <a:pt x="21322" y="13060"/>
                  </a:lnTo>
                  <a:lnTo>
                    <a:pt x="21531" y="12670"/>
                  </a:lnTo>
                  <a:lnTo>
                    <a:pt x="21600" y="12279"/>
                  </a:lnTo>
                  <a:lnTo>
                    <a:pt x="21600" y="9377"/>
                  </a:lnTo>
                  <a:lnTo>
                    <a:pt x="21531" y="9098"/>
                  </a:lnTo>
                  <a:lnTo>
                    <a:pt x="21461" y="8874"/>
                  </a:lnTo>
                  <a:lnTo>
                    <a:pt x="21253" y="9153"/>
                  </a:lnTo>
                  <a:lnTo>
                    <a:pt x="21044" y="9488"/>
                  </a:lnTo>
                  <a:lnTo>
                    <a:pt x="20697" y="9823"/>
                  </a:lnTo>
                  <a:lnTo>
                    <a:pt x="20280" y="10158"/>
                  </a:lnTo>
                  <a:lnTo>
                    <a:pt x="19794" y="10437"/>
                  </a:lnTo>
                  <a:lnTo>
                    <a:pt x="17988" y="11163"/>
                  </a:lnTo>
                  <a:lnTo>
                    <a:pt x="16460" y="11553"/>
                  </a:lnTo>
                  <a:lnTo>
                    <a:pt x="14724" y="11888"/>
                  </a:lnTo>
                  <a:lnTo>
                    <a:pt x="12849" y="12056"/>
                  </a:lnTo>
                  <a:lnTo>
                    <a:pt x="10765" y="12112"/>
                  </a:lnTo>
                  <a:close/>
                  <a:moveTo>
                    <a:pt x="4584" y="14233"/>
                  </a:moveTo>
                  <a:lnTo>
                    <a:pt x="4237" y="14177"/>
                  </a:lnTo>
                  <a:lnTo>
                    <a:pt x="3889" y="13953"/>
                  </a:lnTo>
                  <a:lnTo>
                    <a:pt x="3750" y="13786"/>
                  </a:lnTo>
                  <a:lnTo>
                    <a:pt x="3681" y="13451"/>
                  </a:lnTo>
                  <a:lnTo>
                    <a:pt x="3750" y="13172"/>
                  </a:lnTo>
                  <a:lnTo>
                    <a:pt x="3889" y="13005"/>
                  </a:lnTo>
                  <a:lnTo>
                    <a:pt x="4237" y="12781"/>
                  </a:lnTo>
                  <a:lnTo>
                    <a:pt x="4584" y="12726"/>
                  </a:lnTo>
                  <a:lnTo>
                    <a:pt x="4862" y="12781"/>
                  </a:lnTo>
                  <a:lnTo>
                    <a:pt x="5209" y="13005"/>
                  </a:lnTo>
                  <a:lnTo>
                    <a:pt x="5348" y="13172"/>
                  </a:lnTo>
                  <a:lnTo>
                    <a:pt x="5487" y="13451"/>
                  </a:lnTo>
                  <a:lnTo>
                    <a:pt x="5348" y="13786"/>
                  </a:lnTo>
                  <a:lnTo>
                    <a:pt x="5209" y="13953"/>
                  </a:lnTo>
                  <a:lnTo>
                    <a:pt x="4862" y="14177"/>
                  </a:lnTo>
                  <a:lnTo>
                    <a:pt x="4584" y="14233"/>
                  </a:lnTo>
                  <a:close/>
                </a:path>
              </a:pathLst>
            </a:custGeom>
            <a:solidFill>
              <a:srgbClr val="F2F2F2"/>
            </a:solidFill>
            <a:ln w="12700" cap="flat">
              <a:noFill/>
              <a:miter lim="400000"/>
            </a:ln>
            <a:effectLst/>
          </p:spPr>
          <p:txBody>
            <a:bodyPr wrap="square" lIns="38085" tIns="38085" rIns="38085" bIns="38085" numCol="1" anchor="t">
              <a:noAutofit/>
            </a:bodyPr>
            <a:lstStyle/>
            <a:p>
              <a:pPr algn="ctr" defTabSz="3457704" hangingPunct="0">
                <a:spcBef>
                  <a:spcPct val="0"/>
                </a:spcBef>
                <a:spcAft>
                  <a:spcPct val="0"/>
                </a:spcAft>
                <a:defRPr sz="1000">
                  <a:solidFill>
                    <a:srgbClr val="FFFFFF"/>
                  </a:solidFill>
                  <a:latin typeface="微软雅黑"/>
                  <a:ea typeface="微软雅黑"/>
                  <a:cs typeface="微软雅黑"/>
                  <a:sym typeface="微软雅黑"/>
                </a:defRPr>
              </a:pPr>
              <a:endParaRPr sz="600" b="1" kern="0">
                <a:solidFill>
                  <a:srgbClr val="000000"/>
                </a:solidFill>
                <a:latin typeface="Arial" panose="020B0604020202020204" pitchFamily="34" charset="0"/>
                <a:ea typeface="微软雅黑"/>
                <a:cs typeface="Arial" panose="020B0604020202020204" pitchFamily="34" charset="0"/>
                <a:sym typeface="微软雅黑"/>
              </a:endParaRPr>
            </a:p>
          </p:txBody>
        </p:sp>
      </p:grpSp>
      <p:pic>
        <p:nvPicPr>
          <p:cNvPr id="75" name="image58-filtered.png" descr="研究.png"/>
          <p:cNvPicPr>
            <a:picLocks noChangeAspect="1"/>
          </p:cNvPicPr>
          <p:nvPr/>
        </p:nvPicPr>
        <p:blipFill>
          <a:blip r:embed="rId12">
            <a:duotone>
              <a:prstClr val="black"/>
              <a:srgbClr val="A5A5A5">
                <a:tint val="45000"/>
                <a:satMod val="400000"/>
              </a:srgbClr>
            </a:duotone>
            <a:extLst>
              <a:ext uri="{BEBA8EAE-BF5A-486C-A8C5-ECC9F3942E4B}">
                <a14:imgProps xmlns:a14="http://schemas.microsoft.com/office/drawing/2010/main">
                  <a14:imgLayer r:embed="rId13">
                    <a14:imgEffect>
                      <a14:artisticGlowEdges/>
                    </a14:imgEffect>
                  </a14:imgLayer>
                </a14:imgProps>
              </a:ext>
            </a:extLst>
          </a:blip>
          <a:stretch>
            <a:fillRect/>
          </a:stretch>
        </p:blipFill>
        <p:spPr>
          <a:xfrm>
            <a:off x="8544808" y="5072575"/>
            <a:ext cx="330563" cy="323161"/>
          </a:xfrm>
          <a:prstGeom prst="rect">
            <a:avLst/>
          </a:prstGeom>
          <a:ln w="12700">
            <a:miter lim="400000"/>
          </a:ln>
        </p:spPr>
      </p:pic>
      <p:sp>
        <p:nvSpPr>
          <p:cNvPr id="76" name="Shape 1627" descr="矩形 55"/>
          <p:cNvSpPr/>
          <p:nvPr/>
        </p:nvSpPr>
        <p:spPr>
          <a:xfrm>
            <a:off x="8088327" y="5361305"/>
            <a:ext cx="1136399" cy="220479"/>
          </a:xfrm>
          <a:prstGeom prst="rect">
            <a:avLst/>
          </a:prstGeom>
          <a:ln w="3175">
            <a:miter lim="400000"/>
          </a:ln>
          <a:extLst>
            <a:ext uri="{C572A759-6A51-4108-AA02-DFA0A04FC94B}">
              <ma14:wrappingTextBoxFlag xmlns:ma14="http://schemas.microsoft.com/office/mac/drawingml/2011/main" xmlns="" val="1"/>
            </a:ext>
          </a:extLst>
        </p:spPr>
        <p:txBody>
          <a:bodyPr lIns="38085" tIns="38085" rIns="38085" bIns="38085">
            <a:spAutoFit/>
          </a:bodyPr>
          <a:lstStyle>
            <a:lvl1pPr algn="ctr" defTabSz="389316">
              <a:defRPr sz="1200">
                <a:solidFill>
                  <a:srgbClr val="FFFFFF"/>
                </a:solidFill>
                <a:latin typeface="Arial"/>
                <a:ea typeface="Arial"/>
                <a:cs typeface="Arial"/>
                <a:sym typeface="Arial"/>
              </a:defRPr>
            </a:lvl1pPr>
          </a:lstStyle>
          <a:p>
            <a:pPr defTabSz="519075" hangingPunct="0">
              <a:spcBef>
                <a:spcPct val="0"/>
              </a:spcBef>
              <a:spcAft>
                <a:spcPct val="0"/>
              </a:spcAft>
            </a:pPr>
            <a:r>
              <a:rPr sz="933" b="1" kern="0">
                <a:solidFill>
                  <a:srgbClr val="000000"/>
                </a:solidFill>
                <a:latin typeface="Arial" panose="020B0604020202020204" pitchFamily="34" charset="0"/>
                <a:ea typeface="微软雅黑" panose="020B0503020204020204" pitchFamily="34" charset="-122"/>
                <a:cs typeface="Arial" panose="020B0604020202020204" pitchFamily="34" charset="0"/>
              </a:rPr>
              <a:t>FusionInsight</a:t>
            </a:r>
          </a:p>
        </p:txBody>
      </p:sp>
      <p:sp>
        <p:nvSpPr>
          <p:cNvPr id="79" name="矩形 78"/>
          <p:cNvSpPr/>
          <p:nvPr/>
        </p:nvSpPr>
        <p:spPr>
          <a:xfrm>
            <a:off x="10439957" y="5840123"/>
            <a:ext cx="1069524" cy="235898"/>
          </a:xfrm>
          <a:prstGeom prst="rect">
            <a:avLst/>
          </a:prstGeom>
        </p:spPr>
        <p:txBody>
          <a:bodyPr wrap="none">
            <a:spAutoFit/>
          </a:bodyPr>
          <a:lstStyle/>
          <a:p>
            <a:pPr algn="ctr" defTabSz="242141" hangingPunct="0">
              <a:spcBef>
                <a:spcPct val="0"/>
              </a:spcBef>
              <a:spcAft>
                <a:spcPct val="0"/>
              </a:spcAft>
            </a:pPr>
            <a:r>
              <a:rPr lang="en-US" altLang="zh-CN" sz="933" b="1" kern="0">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DeviceManager</a:t>
            </a:r>
            <a:endParaRPr lang="zh-CN" altLang="en-US" sz="933" b="1" kern="0">
              <a:solidFill>
                <a:srgbClr val="000000"/>
              </a:solidFill>
              <a:latin typeface="Arial" panose="020B0604020202020204" pitchFamily="34" charset="0"/>
              <a:cs typeface="Arial" panose="020B0604020202020204" pitchFamily="34" charset="0"/>
              <a:sym typeface="Helvetica Neue"/>
            </a:endParaRPr>
          </a:p>
        </p:txBody>
      </p:sp>
      <p:cxnSp>
        <p:nvCxnSpPr>
          <p:cNvPr id="81" name="直接连接符 80"/>
          <p:cNvCxnSpPr/>
          <p:nvPr/>
        </p:nvCxnSpPr>
        <p:spPr>
          <a:xfrm>
            <a:off x="6371760" y="5687344"/>
            <a:ext cx="547240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206709" y="4901156"/>
            <a:ext cx="0" cy="133148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048464" y="4901156"/>
            <a:ext cx="0" cy="133148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8361574" y="5840123"/>
            <a:ext cx="1505540" cy="235898"/>
          </a:xfrm>
          <a:prstGeom prst="rect">
            <a:avLst/>
          </a:prstGeom>
        </p:spPr>
        <p:txBody>
          <a:bodyPr wrap="none">
            <a:spAutoFit/>
          </a:bodyPr>
          <a:lstStyle/>
          <a:p>
            <a:pPr algn="ctr" defTabSz="242141" hangingPunct="0">
              <a:spcBef>
                <a:spcPct val="0"/>
              </a:spcBef>
              <a:spcAft>
                <a:spcPct val="0"/>
              </a:spcAft>
            </a:pPr>
            <a:r>
              <a:rPr lang="en-US" altLang="zh-CN" sz="933" b="1" kern="0" err="1">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FusionInsight</a:t>
            </a:r>
            <a:r>
              <a:rPr lang="en-US" altLang="zh-CN" sz="933" b="1" kern="0">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 Manager</a:t>
            </a:r>
            <a:endParaRPr lang="zh-CN" altLang="en-US" sz="933" b="1" kern="0">
              <a:solidFill>
                <a:srgbClr val="000000"/>
              </a:solidFill>
              <a:latin typeface="Arial" panose="020B0604020202020204" pitchFamily="34" charset="0"/>
              <a:cs typeface="Arial" panose="020B0604020202020204" pitchFamily="34" charset="0"/>
              <a:sym typeface="Helvetica Neue"/>
            </a:endParaRPr>
          </a:p>
        </p:txBody>
      </p:sp>
      <p:sp>
        <p:nvSpPr>
          <p:cNvPr id="87" name="矩形 86"/>
          <p:cNvSpPr/>
          <p:nvPr/>
        </p:nvSpPr>
        <p:spPr>
          <a:xfrm>
            <a:off x="6834992" y="5840123"/>
            <a:ext cx="886781" cy="235898"/>
          </a:xfrm>
          <a:prstGeom prst="rect">
            <a:avLst/>
          </a:prstGeom>
        </p:spPr>
        <p:txBody>
          <a:bodyPr wrap="none">
            <a:spAutoFit/>
          </a:bodyPr>
          <a:lstStyle/>
          <a:p>
            <a:pPr algn="ctr" defTabSz="242141" hangingPunct="0">
              <a:spcBef>
                <a:spcPct val="0"/>
              </a:spcBef>
              <a:spcAft>
                <a:spcPct val="0"/>
              </a:spcAft>
            </a:pPr>
            <a:r>
              <a:rPr lang="en-US" altLang="zh-CN" sz="933" b="1" kern="0">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DB Manager</a:t>
            </a:r>
            <a:endParaRPr lang="zh-CN" altLang="en-US" sz="933" b="1" kern="0">
              <a:solidFill>
                <a:srgbClr val="000000"/>
              </a:solidFill>
              <a:latin typeface="Arial" panose="020B0604020202020204" pitchFamily="34" charset="0"/>
              <a:cs typeface="Arial" panose="020B0604020202020204" pitchFamily="34" charset="0"/>
              <a:sym typeface="Helvetica Neue"/>
            </a:endParaRPr>
          </a:p>
        </p:txBody>
      </p:sp>
      <p:sp>
        <p:nvSpPr>
          <p:cNvPr id="88" name="矩形 87"/>
          <p:cNvSpPr/>
          <p:nvPr/>
        </p:nvSpPr>
        <p:spPr>
          <a:xfrm>
            <a:off x="6386659" y="2795965"/>
            <a:ext cx="5472408" cy="1752501"/>
          </a:xfrm>
          <a:prstGeom prst="rect">
            <a:avLst/>
          </a:prstGeom>
          <a:solidFill>
            <a:schemeClr val="accent6">
              <a:lumMod val="20000"/>
              <a:lumOff val="80000"/>
            </a:schemeClr>
          </a:solidFill>
          <a:ln w="9525">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等线" panose="02010600030101010101" pitchFamily="2" charset="-122"/>
              <a:cs typeface="Arial" panose="020B0604020202020204" pitchFamily="34" charset="0"/>
              <a:sym typeface="Helvetica Neue"/>
            </a:endParaRPr>
          </a:p>
        </p:txBody>
      </p:sp>
      <p:cxnSp>
        <p:nvCxnSpPr>
          <p:cNvPr id="103" name="直接连接符 102"/>
          <p:cNvCxnSpPr/>
          <p:nvPr/>
        </p:nvCxnSpPr>
        <p:spPr>
          <a:xfrm>
            <a:off x="6386659" y="3928226"/>
            <a:ext cx="547240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8215536" y="2778621"/>
            <a:ext cx="0" cy="176331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0036547" y="2778621"/>
            <a:ext cx="0" cy="176331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5618184" y="1838187"/>
            <a:ext cx="339333" cy="414008"/>
            <a:chOff x="4864664" y="3438057"/>
            <a:chExt cx="244563" cy="207377"/>
          </a:xfrm>
        </p:grpSpPr>
        <p:sp>
          <p:nvSpPr>
            <p:cNvPr id="110" name="燕尾形 109"/>
            <p:cNvSpPr/>
            <p:nvPr/>
          </p:nvSpPr>
          <p:spPr>
            <a:xfrm>
              <a:off x="4864664" y="3438057"/>
              <a:ext cx="134511" cy="207377"/>
            </a:xfrm>
            <a:prstGeom prst="chevron">
              <a:avLst/>
            </a:prstGeom>
            <a:solidFill>
              <a:srgbClr val="91BEFF"/>
            </a:solidFill>
            <a:ln w="6350">
              <a:gradFill flip="none" rotWithShape="1">
                <a:gsLst>
                  <a:gs pos="0">
                    <a:schemeClr val="bg1"/>
                  </a:gs>
                  <a:gs pos="100000">
                    <a:schemeClr val="bg1">
                      <a:alpha val="0"/>
                    </a:schemeClr>
                  </a:gs>
                </a:gsLst>
                <a:lin ang="108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lIns="116101" tIns="58051" rIns="116101" bIns="58051"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11" name="燕尾形 110"/>
            <p:cNvSpPr/>
            <p:nvPr/>
          </p:nvSpPr>
          <p:spPr>
            <a:xfrm>
              <a:off x="4974716" y="3438057"/>
              <a:ext cx="134511" cy="207377"/>
            </a:xfrm>
            <a:prstGeom prst="chevron">
              <a:avLst/>
            </a:prstGeom>
            <a:solidFill>
              <a:srgbClr val="91BEFF"/>
            </a:solidFill>
            <a:ln w="6350">
              <a:gradFill flip="none" rotWithShape="1">
                <a:gsLst>
                  <a:gs pos="0">
                    <a:schemeClr val="bg1"/>
                  </a:gs>
                  <a:gs pos="100000">
                    <a:schemeClr val="bg1">
                      <a:alpha val="0"/>
                    </a:schemeClr>
                  </a:gs>
                </a:gsLst>
                <a:lin ang="10800000" scaled="1"/>
                <a:tileRect/>
              </a:gradFill>
              <a:round/>
              <a:headEnd/>
              <a:tailEnd/>
            </a:ln>
          </p:spPr>
          <p:style>
            <a:lnRef idx="2">
              <a:schemeClr val="accent1">
                <a:shade val="50000"/>
              </a:schemeClr>
            </a:lnRef>
            <a:fillRef idx="1">
              <a:schemeClr val="accent1"/>
            </a:fillRef>
            <a:effectRef idx="0">
              <a:schemeClr val="accent1"/>
            </a:effectRef>
            <a:fontRef idx="minor">
              <a:schemeClr val="lt1"/>
            </a:fontRef>
          </p:style>
          <p:txBody>
            <a:bodyPr lIns="116101" tIns="58051" rIns="116101" bIns="58051"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nvGrpSpPr>
          <p:cNvPr id="279" name="组合 278"/>
          <p:cNvGrpSpPr/>
          <p:nvPr/>
        </p:nvGrpSpPr>
        <p:grpSpPr>
          <a:xfrm>
            <a:off x="6638945" y="2893597"/>
            <a:ext cx="4750314" cy="967159"/>
            <a:chOff x="5883203" y="1973100"/>
            <a:chExt cx="5245056" cy="1197770"/>
          </a:xfrm>
        </p:grpSpPr>
        <p:sp>
          <p:nvSpPr>
            <p:cNvPr id="112" name="矩形 111"/>
            <p:cNvSpPr/>
            <p:nvPr/>
          </p:nvSpPr>
          <p:spPr>
            <a:xfrm>
              <a:off x="7756054" y="2846881"/>
              <a:ext cx="1708360" cy="323989"/>
            </a:xfrm>
            <a:prstGeom prst="rect">
              <a:avLst/>
            </a:prstGeom>
            <a:ln>
              <a:noFill/>
            </a:ln>
          </p:spPr>
          <p:txBody>
            <a:bodyPr wrap="none" anchor="ctr" anchorCtr="1">
              <a:spAutoFit/>
            </a:bodyPr>
            <a:lstStyle/>
            <a:p>
              <a:pPr algn="ctr" defTabSz="97055" hangingPunct="0">
                <a:spcBef>
                  <a:spcPct val="0"/>
                </a:spcBef>
                <a:spcAft>
                  <a:spcPct val="0"/>
                </a:spcAft>
                <a:defRPr/>
              </a:pPr>
              <a:r>
                <a:rPr lang="en-US" altLang="zh-CN" sz="11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Smart Data Analysis</a:t>
              </a:r>
            </a:p>
          </p:txBody>
        </p:sp>
        <p:sp>
          <p:nvSpPr>
            <p:cNvPr id="113" name="矩形 112"/>
            <p:cNvSpPr/>
            <p:nvPr/>
          </p:nvSpPr>
          <p:spPr>
            <a:xfrm>
              <a:off x="10058852" y="2846881"/>
              <a:ext cx="1069407" cy="323989"/>
            </a:xfrm>
            <a:prstGeom prst="rect">
              <a:avLst/>
            </a:prstGeom>
            <a:ln>
              <a:noFill/>
            </a:ln>
          </p:spPr>
          <p:txBody>
            <a:bodyPr wrap="square" anchor="ctr" anchorCtr="1">
              <a:spAutoFit/>
            </a:bodyPr>
            <a:lstStyle/>
            <a:p>
              <a:pPr algn="ctr" defTabSz="97055" hangingPunct="0">
                <a:spcBef>
                  <a:spcPct val="0"/>
                </a:spcBef>
                <a:spcAft>
                  <a:spcPct val="0"/>
                </a:spcAft>
                <a:defRPr/>
              </a:pPr>
              <a:r>
                <a:rPr lang="en-US" altLang="zh-CN" sz="11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Smart Edge</a:t>
              </a:r>
            </a:p>
          </p:txBody>
        </p:sp>
        <p:sp>
          <p:nvSpPr>
            <p:cNvPr id="114" name="矩形 113"/>
            <p:cNvSpPr/>
            <p:nvPr/>
          </p:nvSpPr>
          <p:spPr>
            <a:xfrm>
              <a:off x="5883203" y="2846877"/>
              <a:ext cx="1510125" cy="323989"/>
            </a:xfrm>
            <a:prstGeom prst="rect">
              <a:avLst/>
            </a:prstGeom>
            <a:ln>
              <a:noFill/>
            </a:ln>
          </p:spPr>
          <p:txBody>
            <a:bodyPr wrap="none" anchor="ctr" anchorCtr="1">
              <a:spAutoFit/>
            </a:bodyPr>
            <a:lstStyle/>
            <a:p>
              <a:pPr algn="ctr" defTabSz="97055" hangingPunct="0">
                <a:spcBef>
                  <a:spcPct val="0"/>
                </a:spcBef>
                <a:spcAft>
                  <a:spcPct val="0"/>
                </a:spcAft>
                <a:defRPr/>
              </a:pPr>
              <a:r>
                <a:rPr lang="en-US" altLang="zh-CN" sz="11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Smart Production</a:t>
              </a:r>
            </a:p>
          </p:txBody>
        </p:sp>
        <p:grpSp>
          <p:nvGrpSpPr>
            <p:cNvPr id="115" name="组合 114">
              <a:extLst>
                <a:ext uri="{FF2B5EF4-FFF2-40B4-BE49-F238E27FC236}">
                  <a16:creationId xmlns:a16="http://schemas.microsoft.com/office/drawing/2014/main" id="{C23CA5BF-4155-4DAE-9F40-4E9400101CE0}"/>
                </a:ext>
              </a:extLst>
            </p:cNvPr>
            <p:cNvGrpSpPr/>
            <p:nvPr/>
          </p:nvGrpSpPr>
          <p:grpSpPr>
            <a:xfrm>
              <a:off x="6168635" y="1973100"/>
              <a:ext cx="939254" cy="944845"/>
              <a:chOff x="8754824" y="1306577"/>
              <a:chExt cx="4131976" cy="4131976"/>
            </a:xfrm>
          </p:grpSpPr>
          <p:grpSp>
            <p:nvGrpSpPr>
              <p:cNvPr id="116" name="组合 115">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119" name="弧形 118">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a:solidFill>
                    <a:srgbClr val="00B0F0"/>
                  </a:solidFill>
                  <a:prstDash val="dash"/>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20" name="弧形 119">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a:solidFill>
                    <a:srgbClr val="00B0F0"/>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sp>
            <p:nvSpPr>
              <p:cNvPr id="117" name="椭圆 116">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solidFill>
                  <a:srgbClr val="00B0F0"/>
                </a:solidFill>
                <a:prstDash val="solid"/>
                <a:miter lim="800000"/>
              </a:ln>
              <a:effectLst/>
            </p:spPr>
            <p:txBody>
              <a:bodyPr rtlCol="0" anchor="ctr"/>
              <a:lstStyle/>
              <a:p>
                <a:pPr algn="ctr" defTabSz="198295" hangingPunct="0">
                  <a:spcBef>
                    <a:spcPct val="0"/>
                  </a:spcBef>
                  <a:spcAft>
                    <a:spcPct val="0"/>
                  </a:spcAft>
                  <a:defRPr/>
                </a:pPr>
                <a:endParaRPr lang="zh-CN" altLang="en-US" sz="13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18" name="椭圆 117">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chemeClr val="bg1"/>
              </a:solidFill>
              <a:ln w="12700" cap="flat" cmpd="sng" algn="ctr">
                <a:solidFill>
                  <a:srgbClr val="00B0F0"/>
                </a:solidFill>
                <a:prstDash val="solid"/>
                <a:miter lim="800000"/>
              </a:ln>
              <a:effectLst/>
            </p:spPr>
            <p:txBody>
              <a:bodyPr rtlCol="0" anchor="ctr"/>
              <a:lstStyle/>
              <a:p>
                <a:pPr algn="ctr" defTabSz="198295" hangingPunct="0">
                  <a:spcBef>
                    <a:spcPct val="0"/>
                  </a:spcBef>
                  <a:spcAft>
                    <a:spcPct val="0"/>
                  </a:spcAft>
                  <a:defRPr/>
                </a:pPr>
                <a:endParaRPr lang="zh-CN" altLang="en-US" sz="13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nvGrpSpPr>
            <p:cNvPr id="121" name="组合 120"/>
            <p:cNvGrpSpPr/>
            <p:nvPr/>
          </p:nvGrpSpPr>
          <p:grpSpPr>
            <a:xfrm>
              <a:off x="8146283" y="1973100"/>
              <a:ext cx="939254" cy="944845"/>
              <a:chOff x="6320607" y="401216"/>
              <a:chExt cx="936000" cy="936000"/>
            </a:xfrm>
          </p:grpSpPr>
          <p:sp>
            <p:nvSpPr>
              <p:cNvPr id="122" name="椭圆 121"/>
              <p:cNvSpPr>
                <a:spLocks noChangeAspect="1"/>
              </p:cNvSpPr>
              <p:nvPr/>
            </p:nvSpPr>
            <p:spPr>
              <a:xfrm>
                <a:off x="6456199" y="536808"/>
                <a:ext cx="664816" cy="664816"/>
              </a:xfrm>
              <a:prstGeom prst="ellipse">
                <a:avLst/>
              </a:prstGeom>
              <a:solidFill>
                <a:schemeClr val="tx1">
                  <a:lumMod val="75000"/>
                  <a:lumOff val="25000"/>
                </a:schemeClr>
              </a:solidFill>
              <a:ln w="3175">
                <a:solidFill>
                  <a:srgbClr val="00B0F0"/>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nvGrpSpPr>
              <p:cNvPr id="123" name="组合 122">
                <a:extLst>
                  <a:ext uri="{FF2B5EF4-FFF2-40B4-BE49-F238E27FC236}">
                    <a16:creationId xmlns:a16="http://schemas.microsoft.com/office/drawing/2014/main" id="{C23CA5BF-4155-4DAE-9F40-4E9400101CE0}"/>
                  </a:ext>
                </a:extLst>
              </p:cNvPr>
              <p:cNvGrpSpPr/>
              <p:nvPr/>
            </p:nvGrpSpPr>
            <p:grpSpPr>
              <a:xfrm>
                <a:off x="6320607" y="401216"/>
                <a:ext cx="936000" cy="936000"/>
                <a:chOff x="8754824" y="1306577"/>
                <a:chExt cx="4131976" cy="4131976"/>
              </a:xfrm>
            </p:grpSpPr>
            <p:grpSp>
              <p:nvGrpSpPr>
                <p:cNvPr id="124" name="组合 123">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127" name="弧形 126">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a:solidFill>
                      <a:srgbClr val="00B0F0"/>
                    </a:solidFill>
                    <a:prstDash val="dash"/>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28" name="弧形 127">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a:solidFill>
                      <a:srgbClr val="00B0F0"/>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sp>
              <p:nvSpPr>
                <p:cNvPr id="125" name="椭圆 124">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solidFill>
                    <a:srgbClr val="00B0F0"/>
                  </a:solidFill>
                  <a:prstDash val="solid"/>
                  <a:miter lim="800000"/>
                </a:ln>
                <a:effectLst/>
              </p:spPr>
              <p:txBody>
                <a:bodyPr rtlCol="0" anchor="ctr"/>
                <a:lstStyle/>
                <a:p>
                  <a:pPr algn="ctr" defTabSz="198295" hangingPunct="0">
                    <a:spcBef>
                      <a:spcPct val="0"/>
                    </a:spcBef>
                    <a:spcAft>
                      <a:spcPct val="0"/>
                    </a:spcAft>
                    <a:defRPr/>
                  </a:pPr>
                  <a:endParaRPr lang="zh-CN" altLang="en-US" sz="13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26" name="椭圆 125">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chemeClr val="bg1"/>
                </a:solidFill>
                <a:ln w="12700" cap="flat" cmpd="sng" algn="ctr">
                  <a:solidFill>
                    <a:srgbClr val="00B0F0"/>
                  </a:solidFill>
                  <a:prstDash val="solid"/>
                  <a:miter lim="800000"/>
                </a:ln>
                <a:effectLst/>
              </p:spPr>
              <p:txBody>
                <a:bodyPr rtlCol="0" anchor="ctr"/>
                <a:lstStyle/>
                <a:p>
                  <a:pPr algn="ctr" defTabSz="198295" hangingPunct="0">
                    <a:spcBef>
                      <a:spcPct val="0"/>
                    </a:spcBef>
                    <a:spcAft>
                      <a:spcPct val="0"/>
                    </a:spcAft>
                    <a:defRPr/>
                  </a:pPr>
                  <a:endParaRPr lang="zh-CN" altLang="en-US" sz="13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grpSp>
          <p:nvGrpSpPr>
            <p:cNvPr id="129" name="组合 128"/>
            <p:cNvGrpSpPr/>
            <p:nvPr/>
          </p:nvGrpSpPr>
          <p:grpSpPr>
            <a:xfrm>
              <a:off x="10123926" y="1973100"/>
              <a:ext cx="939254" cy="944845"/>
              <a:chOff x="6320607" y="401216"/>
              <a:chExt cx="936000" cy="936000"/>
            </a:xfrm>
          </p:grpSpPr>
          <p:sp>
            <p:nvSpPr>
              <p:cNvPr id="130" name="椭圆 129"/>
              <p:cNvSpPr>
                <a:spLocks noChangeAspect="1"/>
              </p:cNvSpPr>
              <p:nvPr/>
            </p:nvSpPr>
            <p:spPr>
              <a:xfrm>
                <a:off x="6456199" y="536808"/>
                <a:ext cx="664816" cy="664816"/>
              </a:xfrm>
              <a:prstGeom prst="ellipse">
                <a:avLst/>
              </a:prstGeom>
              <a:solidFill>
                <a:schemeClr val="tx1">
                  <a:lumMod val="75000"/>
                  <a:lumOff val="25000"/>
                </a:schemeClr>
              </a:solidFill>
              <a:ln w="3175">
                <a:solidFill>
                  <a:srgbClr val="00B0F0"/>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nvGrpSpPr>
              <p:cNvPr id="131" name="组合 130">
                <a:extLst>
                  <a:ext uri="{FF2B5EF4-FFF2-40B4-BE49-F238E27FC236}">
                    <a16:creationId xmlns:a16="http://schemas.microsoft.com/office/drawing/2014/main" id="{C23CA5BF-4155-4DAE-9F40-4E9400101CE0}"/>
                  </a:ext>
                </a:extLst>
              </p:cNvPr>
              <p:cNvGrpSpPr/>
              <p:nvPr/>
            </p:nvGrpSpPr>
            <p:grpSpPr>
              <a:xfrm>
                <a:off x="6320607" y="401216"/>
                <a:ext cx="936000" cy="936000"/>
                <a:chOff x="8754824" y="1306577"/>
                <a:chExt cx="4131976" cy="4131976"/>
              </a:xfrm>
            </p:grpSpPr>
            <p:grpSp>
              <p:nvGrpSpPr>
                <p:cNvPr id="132" name="组合 131">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135" name="弧形 134">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a:solidFill>
                      <a:srgbClr val="00B0F0"/>
                    </a:solidFill>
                    <a:prstDash val="dash"/>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36" name="弧形 135">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a:solidFill>
                      <a:srgbClr val="00B0F0"/>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sp>
              <p:nvSpPr>
                <p:cNvPr id="133" name="椭圆 132">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solidFill>
                    <a:srgbClr val="00B0F0"/>
                  </a:solidFill>
                  <a:prstDash val="solid"/>
                  <a:miter lim="800000"/>
                </a:ln>
                <a:effectLst/>
              </p:spPr>
              <p:txBody>
                <a:bodyPr rtlCol="0" anchor="ctr"/>
                <a:lstStyle/>
                <a:p>
                  <a:pPr algn="ctr" defTabSz="198295" hangingPunct="0">
                    <a:spcBef>
                      <a:spcPct val="0"/>
                    </a:spcBef>
                    <a:spcAft>
                      <a:spcPct val="0"/>
                    </a:spcAft>
                    <a:defRPr/>
                  </a:pPr>
                  <a:endParaRPr lang="zh-CN" altLang="en-US" sz="13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34" name="椭圆 133">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chemeClr val="bg1"/>
                </a:solidFill>
                <a:ln w="12700" cap="flat" cmpd="sng" algn="ctr">
                  <a:solidFill>
                    <a:srgbClr val="00B0F0"/>
                  </a:solidFill>
                  <a:prstDash val="solid"/>
                  <a:miter lim="800000"/>
                </a:ln>
                <a:effectLst/>
              </p:spPr>
              <p:txBody>
                <a:bodyPr rtlCol="0" anchor="ctr"/>
                <a:lstStyle/>
                <a:p>
                  <a:pPr algn="ctr" defTabSz="198295" hangingPunct="0">
                    <a:spcBef>
                      <a:spcPct val="0"/>
                    </a:spcBef>
                    <a:spcAft>
                      <a:spcPct val="0"/>
                    </a:spcAft>
                    <a:defRPr/>
                  </a:pPr>
                  <a:endParaRPr lang="zh-CN" altLang="en-US" sz="133"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sp>
          <p:nvSpPr>
            <p:cNvPr id="137" name="椭圆 136"/>
            <p:cNvSpPr>
              <a:spLocks noChangeAspect="1"/>
            </p:cNvSpPr>
            <p:nvPr/>
          </p:nvSpPr>
          <p:spPr>
            <a:xfrm>
              <a:off x="6295890" y="2125245"/>
              <a:ext cx="667127" cy="671098"/>
            </a:xfrm>
            <a:prstGeom prst="ellipse">
              <a:avLst/>
            </a:prstGeom>
            <a:solidFill>
              <a:schemeClr val="tx1">
                <a:lumMod val="75000"/>
                <a:lumOff val="25000"/>
              </a:schemeClr>
            </a:solidFill>
            <a:ln w="3175">
              <a:solidFill>
                <a:srgbClr val="00B0F0"/>
              </a:solidFill>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8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nvGrpSpPr>
            <p:cNvPr id="138" name="组合 137"/>
            <p:cNvGrpSpPr/>
            <p:nvPr/>
          </p:nvGrpSpPr>
          <p:grpSpPr>
            <a:xfrm>
              <a:off x="8508986" y="2192387"/>
              <a:ext cx="213850" cy="472228"/>
              <a:chOff x="1431926" y="2889251"/>
              <a:chExt cx="247650" cy="574675"/>
            </a:xfrm>
            <a:solidFill>
              <a:schemeClr val="bg1"/>
            </a:solidFill>
          </p:grpSpPr>
          <p:sp>
            <p:nvSpPr>
              <p:cNvPr id="139" name="Freeform 664"/>
              <p:cNvSpPr>
                <a:spLocks noEditPoints="1"/>
              </p:cNvSpPr>
              <p:nvPr/>
            </p:nvSpPr>
            <p:spPr bwMode="auto">
              <a:xfrm>
                <a:off x="1462089" y="2916239"/>
                <a:ext cx="187325" cy="115888"/>
              </a:xfrm>
              <a:custGeom>
                <a:avLst/>
                <a:gdLst>
                  <a:gd name="T0" fmla="*/ 105 w 220"/>
                  <a:gd name="T1" fmla="*/ 12 h 136"/>
                  <a:gd name="T2" fmla="*/ 105 w 220"/>
                  <a:gd name="T3" fmla="*/ 12 h 136"/>
                  <a:gd name="T4" fmla="*/ 41 w 220"/>
                  <a:gd name="T5" fmla="*/ 62 h 136"/>
                  <a:gd name="T6" fmla="*/ 36 w 220"/>
                  <a:gd name="T7" fmla="*/ 66 h 136"/>
                  <a:gd name="T8" fmla="*/ 11 w 220"/>
                  <a:gd name="T9" fmla="*/ 95 h 136"/>
                  <a:gd name="T10" fmla="*/ 41 w 220"/>
                  <a:gd name="T11" fmla="*/ 124 h 136"/>
                  <a:gd name="T12" fmla="*/ 186 w 220"/>
                  <a:gd name="T13" fmla="*/ 124 h 136"/>
                  <a:gd name="T14" fmla="*/ 193 w 220"/>
                  <a:gd name="T15" fmla="*/ 122 h 136"/>
                  <a:gd name="T16" fmla="*/ 209 w 220"/>
                  <a:gd name="T17" fmla="*/ 90 h 136"/>
                  <a:gd name="T18" fmla="*/ 168 w 220"/>
                  <a:gd name="T19" fmla="*/ 49 h 136"/>
                  <a:gd name="T20" fmla="*/ 163 w 220"/>
                  <a:gd name="T21" fmla="*/ 46 h 136"/>
                  <a:gd name="T22" fmla="*/ 105 w 220"/>
                  <a:gd name="T23" fmla="*/ 12 h 136"/>
                  <a:gd name="T24" fmla="*/ 186 w 220"/>
                  <a:gd name="T25" fmla="*/ 136 h 136"/>
                  <a:gd name="T26" fmla="*/ 186 w 220"/>
                  <a:gd name="T27" fmla="*/ 136 h 136"/>
                  <a:gd name="T28" fmla="*/ 41 w 220"/>
                  <a:gd name="T29" fmla="*/ 136 h 136"/>
                  <a:gd name="T30" fmla="*/ 0 w 220"/>
                  <a:gd name="T31" fmla="*/ 95 h 136"/>
                  <a:gd name="T32" fmla="*/ 31 w 220"/>
                  <a:gd name="T33" fmla="*/ 55 h 136"/>
                  <a:gd name="T34" fmla="*/ 105 w 220"/>
                  <a:gd name="T35" fmla="*/ 0 h 136"/>
                  <a:gd name="T36" fmla="*/ 172 w 220"/>
                  <a:gd name="T37" fmla="*/ 38 h 136"/>
                  <a:gd name="T38" fmla="*/ 220 w 220"/>
                  <a:gd name="T39" fmla="*/ 90 h 136"/>
                  <a:gd name="T40" fmla="*/ 200 w 220"/>
                  <a:gd name="T41" fmla="*/ 131 h 136"/>
                  <a:gd name="T42" fmla="*/ 186 w 220"/>
                  <a:gd name="T4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136">
                    <a:moveTo>
                      <a:pt x="105" y="12"/>
                    </a:moveTo>
                    <a:lnTo>
                      <a:pt x="105" y="12"/>
                    </a:lnTo>
                    <a:cubicBezTo>
                      <a:pt x="75" y="12"/>
                      <a:pt x="48" y="32"/>
                      <a:pt x="41" y="62"/>
                    </a:cubicBezTo>
                    <a:cubicBezTo>
                      <a:pt x="40" y="64"/>
                      <a:pt x="38" y="66"/>
                      <a:pt x="36" y="66"/>
                    </a:cubicBezTo>
                    <a:cubicBezTo>
                      <a:pt x="22" y="68"/>
                      <a:pt x="11" y="80"/>
                      <a:pt x="11" y="95"/>
                    </a:cubicBezTo>
                    <a:cubicBezTo>
                      <a:pt x="11" y="111"/>
                      <a:pt x="24" y="124"/>
                      <a:pt x="41" y="124"/>
                    </a:cubicBezTo>
                    <a:lnTo>
                      <a:pt x="186" y="124"/>
                    </a:lnTo>
                    <a:cubicBezTo>
                      <a:pt x="189" y="124"/>
                      <a:pt x="191" y="124"/>
                      <a:pt x="193" y="122"/>
                    </a:cubicBezTo>
                    <a:cubicBezTo>
                      <a:pt x="203" y="114"/>
                      <a:pt x="209" y="102"/>
                      <a:pt x="209" y="90"/>
                    </a:cubicBezTo>
                    <a:cubicBezTo>
                      <a:pt x="209" y="68"/>
                      <a:pt x="191" y="49"/>
                      <a:pt x="168" y="49"/>
                    </a:cubicBezTo>
                    <a:cubicBezTo>
                      <a:pt x="166" y="49"/>
                      <a:pt x="164" y="48"/>
                      <a:pt x="163" y="46"/>
                    </a:cubicBezTo>
                    <a:cubicBezTo>
                      <a:pt x="151" y="25"/>
                      <a:pt x="129" y="12"/>
                      <a:pt x="105" y="12"/>
                    </a:cubicBezTo>
                    <a:close/>
                    <a:moveTo>
                      <a:pt x="186" y="136"/>
                    </a:moveTo>
                    <a:lnTo>
                      <a:pt x="186" y="136"/>
                    </a:lnTo>
                    <a:lnTo>
                      <a:pt x="41" y="136"/>
                    </a:lnTo>
                    <a:cubicBezTo>
                      <a:pt x="18" y="136"/>
                      <a:pt x="0" y="117"/>
                      <a:pt x="0" y="95"/>
                    </a:cubicBezTo>
                    <a:cubicBezTo>
                      <a:pt x="0" y="76"/>
                      <a:pt x="13" y="60"/>
                      <a:pt x="31" y="55"/>
                    </a:cubicBezTo>
                    <a:cubicBezTo>
                      <a:pt x="41" y="23"/>
                      <a:pt x="71" y="0"/>
                      <a:pt x="105" y="0"/>
                    </a:cubicBezTo>
                    <a:cubicBezTo>
                      <a:pt x="132" y="0"/>
                      <a:pt x="157" y="15"/>
                      <a:pt x="172" y="38"/>
                    </a:cubicBezTo>
                    <a:cubicBezTo>
                      <a:pt x="199" y="40"/>
                      <a:pt x="220" y="63"/>
                      <a:pt x="220" y="90"/>
                    </a:cubicBezTo>
                    <a:cubicBezTo>
                      <a:pt x="220" y="106"/>
                      <a:pt x="213" y="121"/>
                      <a:pt x="200" y="131"/>
                    </a:cubicBezTo>
                    <a:cubicBezTo>
                      <a:pt x="197" y="134"/>
                      <a:pt x="192" y="136"/>
                      <a:pt x="186" y="136"/>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0" name="Freeform 665"/>
              <p:cNvSpPr>
                <a:spLocks noEditPoints="1"/>
              </p:cNvSpPr>
              <p:nvPr/>
            </p:nvSpPr>
            <p:spPr bwMode="auto">
              <a:xfrm>
                <a:off x="1504951" y="2960689"/>
                <a:ext cx="47625" cy="30163"/>
              </a:xfrm>
              <a:custGeom>
                <a:avLst/>
                <a:gdLst>
                  <a:gd name="T0" fmla="*/ 28 w 55"/>
                  <a:gd name="T1" fmla="*/ 7 h 36"/>
                  <a:gd name="T2" fmla="*/ 28 w 55"/>
                  <a:gd name="T3" fmla="*/ 7 h 36"/>
                  <a:gd name="T4" fmla="*/ 8 w 55"/>
                  <a:gd name="T5" fmla="*/ 18 h 36"/>
                  <a:gd name="T6" fmla="*/ 28 w 55"/>
                  <a:gd name="T7" fmla="*/ 28 h 36"/>
                  <a:gd name="T8" fmla="*/ 47 w 55"/>
                  <a:gd name="T9" fmla="*/ 18 h 36"/>
                  <a:gd name="T10" fmla="*/ 28 w 55"/>
                  <a:gd name="T11" fmla="*/ 7 h 36"/>
                  <a:gd name="T12" fmla="*/ 28 w 55"/>
                  <a:gd name="T13" fmla="*/ 36 h 36"/>
                  <a:gd name="T14" fmla="*/ 28 w 55"/>
                  <a:gd name="T15" fmla="*/ 36 h 36"/>
                  <a:gd name="T16" fmla="*/ 0 w 55"/>
                  <a:gd name="T17" fmla="*/ 18 h 36"/>
                  <a:gd name="T18" fmla="*/ 28 w 55"/>
                  <a:gd name="T19" fmla="*/ 0 h 36"/>
                  <a:gd name="T20" fmla="*/ 55 w 55"/>
                  <a:gd name="T21" fmla="*/ 18 h 36"/>
                  <a:gd name="T22" fmla="*/ 28 w 55"/>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6">
                    <a:moveTo>
                      <a:pt x="28" y="7"/>
                    </a:moveTo>
                    <a:lnTo>
                      <a:pt x="28" y="7"/>
                    </a:lnTo>
                    <a:cubicBezTo>
                      <a:pt x="16" y="7"/>
                      <a:pt x="8" y="13"/>
                      <a:pt x="8" y="18"/>
                    </a:cubicBezTo>
                    <a:cubicBezTo>
                      <a:pt x="8" y="23"/>
                      <a:pt x="16" y="28"/>
                      <a:pt x="28" y="28"/>
                    </a:cubicBezTo>
                    <a:cubicBezTo>
                      <a:pt x="39" y="28"/>
                      <a:pt x="47" y="23"/>
                      <a:pt x="47" y="18"/>
                    </a:cubicBezTo>
                    <a:cubicBezTo>
                      <a:pt x="47" y="13"/>
                      <a:pt x="39" y="7"/>
                      <a:pt x="28" y="7"/>
                    </a:cubicBezTo>
                    <a:close/>
                    <a:moveTo>
                      <a:pt x="28" y="36"/>
                    </a:moveTo>
                    <a:lnTo>
                      <a:pt x="28" y="36"/>
                    </a:lnTo>
                    <a:cubicBezTo>
                      <a:pt x="12" y="36"/>
                      <a:pt x="0" y="28"/>
                      <a:pt x="0" y="18"/>
                    </a:cubicBezTo>
                    <a:cubicBezTo>
                      <a:pt x="0" y="8"/>
                      <a:pt x="12" y="0"/>
                      <a:pt x="28" y="0"/>
                    </a:cubicBezTo>
                    <a:cubicBezTo>
                      <a:pt x="43" y="0"/>
                      <a:pt x="55" y="8"/>
                      <a:pt x="55" y="18"/>
                    </a:cubicBezTo>
                    <a:cubicBezTo>
                      <a:pt x="55" y="28"/>
                      <a:pt x="43" y="36"/>
                      <a:pt x="28" y="36"/>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1" name="Freeform 666"/>
              <p:cNvSpPr>
                <a:spLocks noEditPoints="1"/>
              </p:cNvSpPr>
              <p:nvPr/>
            </p:nvSpPr>
            <p:spPr bwMode="auto">
              <a:xfrm>
                <a:off x="1504951" y="2973389"/>
                <a:ext cx="47625" cy="41275"/>
              </a:xfrm>
              <a:custGeom>
                <a:avLst/>
                <a:gdLst>
                  <a:gd name="T0" fmla="*/ 8 w 55"/>
                  <a:gd name="T1" fmla="*/ 30 h 49"/>
                  <a:gd name="T2" fmla="*/ 8 w 55"/>
                  <a:gd name="T3" fmla="*/ 30 h 49"/>
                  <a:gd name="T4" fmla="*/ 8 w 55"/>
                  <a:gd name="T5" fmla="*/ 31 h 49"/>
                  <a:gd name="T6" fmla="*/ 28 w 55"/>
                  <a:gd name="T7" fmla="*/ 42 h 49"/>
                  <a:gd name="T8" fmla="*/ 47 w 55"/>
                  <a:gd name="T9" fmla="*/ 31 h 49"/>
                  <a:gd name="T10" fmla="*/ 47 w 55"/>
                  <a:gd name="T11" fmla="*/ 30 h 49"/>
                  <a:gd name="T12" fmla="*/ 28 w 55"/>
                  <a:gd name="T13" fmla="*/ 35 h 49"/>
                  <a:gd name="T14" fmla="*/ 8 w 55"/>
                  <a:gd name="T15" fmla="*/ 30 h 49"/>
                  <a:gd name="T16" fmla="*/ 28 w 55"/>
                  <a:gd name="T17" fmla="*/ 49 h 49"/>
                  <a:gd name="T18" fmla="*/ 28 w 55"/>
                  <a:gd name="T19" fmla="*/ 49 h 49"/>
                  <a:gd name="T20" fmla="*/ 0 w 55"/>
                  <a:gd name="T21" fmla="*/ 31 h 49"/>
                  <a:gd name="T22" fmla="*/ 0 w 55"/>
                  <a:gd name="T23" fmla="*/ 4 h 49"/>
                  <a:gd name="T24" fmla="*/ 4 w 55"/>
                  <a:gd name="T25" fmla="*/ 0 h 49"/>
                  <a:gd name="T26" fmla="*/ 8 w 55"/>
                  <a:gd name="T27" fmla="*/ 4 h 49"/>
                  <a:gd name="T28" fmla="*/ 8 w 55"/>
                  <a:gd name="T29" fmla="*/ 17 h 49"/>
                  <a:gd name="T30" fmla="*/ 28 w 55"/>
                  <a:gd name="T31" fmla="*/ 28 h 49"/>
                  <a:gd name="T32" fmla="*/ 47 w 55"/>
                  <a:gd name="T33" fmla="*/ 17 h 49"/>
                  <a:gd name="T34" fmla="*/ 47 w 55"/>
                  <a:gd name="T35" fmla="*/ 4 h 49"/>
                  <a:gd name="T36" fmla="*/ 55 w 55"/>
                  <a:gd name="T37" fmla="*/ 4 h 49"/>
                  <a:gd name="T38" fmla="*/ 55 w 55"/>
                  <a:gd name="T39" fmla="*/ 31 h 49"/>
                  <a:gd name="T40" fmla="*/ 28 w 55"/>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49">
                    <a:moveTo>
                      <a:pt x="8" y="30"/>
                    </a:moveTo>
                    <a:lnTo>
                      <a:pt x="8" y="30"/>
                    </a:lnTo>
                    <a:lnTo>
                      <a:pt x="8" y="31"/>
                    </a:lnTo>
                    <a:cubicBezTo>
                      <a:pt x="8" y="36"/>
                      <a:pt x="16" y="42"/>
                      <a:pt x="28" y="42"/>
                    </a:cubicBezTo>
                    <a:cubicBezTo>
                      <a:pt x="39" y="42"/>
                      <a:pt x="47" y="36"/>
                      <a:pt x="47" y="31"/>
                    </a:cubicBezTo>
                    <a:lnTo>
                      <a:pt x="47" y="30"/>
                    </a:lnTo>
                    <a:cubicBezTo>
                      <a:pt x="42" y="33"/>
                      <a:pt x="35" y="35"/>
                      <a:pt x="28" y="35"/>
                    </a:cubicBezTo>
                    <a:cubicBezTo>
                      <a:pt x="20" y="35"/>
                      <a:pt x="13" y="33"/>
                      <a:pt x="8" y="30"/>
                    </a:cubicBezTo>
                    <a:close/>
                    <a:moveTo>
                      <a:pt x="28" y="49"/>
                    </a:moveTo>
                    <a:lnTo>
                      <a:pt x="28" y="49"/>
                    </a:lnTo>
                    <a:cubicBezTo>
                      <a:pt x="12" y="49"/>
                      <a:pt x="0" y="41"/>
                      <a:pt x="0" y="31"/>
                    </a:cubicBezTo>
                    <a:lnTo>
                      <a:pt x="0" y="4"/>
                    </a:lnTo>
                    <a:cubicBezTo>
                      <a:pt x="0" y="1"/>
                      <a:pt x="2" y="0"/>
                      <a:pt x="4" y="0"/>
                    </a:cubicBezTo>
                    <a:cubicBezTo>
                      <a:pt x="6" y="0"/>
                      <a:pt x="8" y="1"/>
                      <a:pt x="8" y="4"/>
                    </a:cubicBezTo>
                    <a:lnTo>
                      <a:pt x="8" y="17"/>
                    </a:lnTo>
                    <a:cubicBezTo>
                      <a:pt x="8" y="22"/>
                      <a:pt x="16" y="28"/>
                      <a:pt x="28" y="28"/>
                    </a:cubicBezTo>
                    <a:cubicBezTo>
                      <a:pt x="39" y="28"/>
                      <a:pt x="47" y="22"/>
                      <a:pt x="47" y="17"/>
                    </a:cubicBezTo>
                    <a:lnTo>
                      <a:pt x="47" y="4"/>
                    </a:lnTo>
                    <a:lnTo>
                      <a:pt x="55" y="4"/>
                    </a:lnTo>
                    <a:lnTo>
                      <a:pt x="55" y="31"/>
                    </a:lnTo>
                    <a:cubicBezTo>
                      <a:pt x="55" y="41"/>
                      <a:pt x="43" y="49"/>
                      <a:pt x="28" y="49"/>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2" name="Freeform 667"/>
              <p:cNvSpPr>
                <a:spLocks noEditPoints="1"/>
              </p:cNvSpPr>
              <p:nvPr/>
            </p:nvSpPr>
            <p:spPr bwMode="auto">
              <a:xfrm>
                <a:off x="1558926" y="2960689"/>
                <a:ext cx="46038" cy="30163"/>
              </a:xfrm>
              <a:custGeom>
                <a:avLst/>
                <a:gdLst>
                  <a:gd name="T0" fmla="*/ 27 w 54"/>
                  <a:gd name="T1" fmla="*/ 7 h 36"/>
                  <a:gd name="T2" fmla="*/ 27 w 54"/>
                  <a:gd name="T3" fmla="*/ 7 h 36"/>
                  <a:gd name="T4" fmla="*/ 8 w 54"/>
                  <a:gd name="T5" fmla="*/ 18 h 36"/>
                  <a:gd name="T6" fmla="*/ 27 w 54"/>
                  <a:gd name="T7" fmla="*/ 28 h 36"/>
                  <a:gd name="T8" fmla="*/ 47 w 54"/>
                  <a:gd name="T9" fmla="*/ 18 h 36"/>
                  <a:gd name="T10" fmla="*/ 27 w 54"/>
                  <a:gd name="T11" fmla="*/ 7 h 36"/>
                  <a:gd name="T12" fmla="*/ 27 w 54"/>
                  <a:gd name="T13" fmla="*/ 36 h 36"/>
                  <a:gd name="T14" fmla="*/ 27 w 54"/>
                  <a:gd name="T15" fmla="*/ 36 h 36"/>
                  <a:gd name="T16" fmla="*/ 0 w 54"/>
                  <a:gd name="T17" fmla="*/ 18 h 36"/>
                  <a:gd name="T18" fmla="*/ 27 w 54"/>
                  <a:gd name="T19" fmla="*/ 0 h 36"/>
                  <a:gd name="T20" fmla="*/ 54 w 54"/>
                  <a:gd name="T21" fmla="*/ 18 h 36"/>
                  <a:gd name="T22" fmla="*/ 27 w 54"/>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6">
                    <a:moveTo>
                      <a:pt x="27" y="7"/>
                    </a:moveTo>
                    <a:lnTo>
                      <a:pt x="27" y="7"/>
                    </a:lnTo>
                    <a:cubicBezTo>
                      <a:pt x="16" y="7"/>
                      <a:pt x="8" y="13"/>
                      <a:pt x="8" y="18"/>
                    </a:cubicBezTo>
                    <a:cubicBezTo>
                      <a:pt x="8" y="23"/>
                      <a:pt x="16" y="28"/>
                      <a:pt x="27" y="28"/>
                    </a:cubicBezTo>
                    <a:cubicBezTo>
                      <a:pt x="39" y="28"/>
                      <a:pt x="47" y="23"/>
                      <a:pt x="47" y="18"/>
                    </a:cubicBezTo>
                    <a:cubicBezTo>
                      <a:pt x="47" y="13"/>
                      <a:pt x="39" y="7"/>
                      <a:pt x="27" y="7"/>
                    </a:cubicBezTo>
                    <a:close/>
                    <a:moveTo>
                      <a:pt x="27" y="36"/>
                    </a:moveTo>
                    <a:lnTo>
                      <a:pt x="27" y="36"/>
                    </a:lnTo>
                    <a:cubicBezTo>
                      <a:pt x="12" y="36"/>
                      <a:pt x="0" y="28"/>
                      <a:pt x="0" y="18"/>
                    </a:cubicBezTo>
                    <a:cubicBezTo>
                      <a:pt x="0" y="8"/>
                      <a:pt x="12" y="0"/>
                      <a:pt x="27" y="0"/>
                    </a:cubicBezTo>
                    <a:cubicBezTo>
                      <a:pt x="43" y="0"/>
                      <a:pt x="54" y="8"/>
                      <a:pt x="54" y="18"/>
                    </a:cubicBezTo>
                    <a:cubicBezTo>
                      <a:pt x="54" y="28"/>
                      <a:pt x="43" y="36"/>
                      <a:pt x="27" y="36"/>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3" name="Freeform 668"/>
              <p:cNvSpPr>
                <a:spLocks noEditPoints="1"/>
              </p:cNvSpPr>
              <p:nvPr/>
            </p:nvSpPr>
            <p:spPr bwMode="auto">
              <a:xfrm>
                <a:off x="1558926" y="2973389"/>
                <a:ext cx="46038" cy="41275"/>
              </a:xfrm>
              <a:custGeom>
                <a:avLst/>
                <a:gdLst>
                  <a:gd name="T0" fmla="*/ 8 w 54"/>
                  <a:gd name="T1" fmla="*/ 30 h 49"/>
                  <a:gd name="T2" fmla="*/ 8 w 54"/>
                  <a:gd name="T3" fmla="*/ 30 h 49"/>
                  <a:gd name="T4" fmla="*/ 8 w 54"/>
                  <a:gd name="T5" fmla="*/ 31 h 49"/>
                  <a:gd name="T6" fmla="*/ 27 w 54"/>
                  <a:gd name="T7" fmla="*/ 42 h 49"/>
                  <a:gd name="T8" fmla="*/ 47 w 54"/>
                  <a:gd name="T9" fmla="*/ 31 h 49"/>
                  <a:gd name="T10" fmla="*/ 47 w 54"/>
                  <a:gd name="T11" fmla="*/ 30 h 49"/>
                  <a:gd name="T12" fmla="*/ 27 w 54"/>
                  <a:gd name="T13" fmla="*/ 35 h 49"/>
                  <a:gd name="T14" fmla="*/ 8 w 54"/>
                  <a:gd name="T15" fmla="*/ 30 h 49"/>
                  <a:gd name="T16" fmla="*/ 27 w 54"/>
                  <a:gd name="T17" fmla="*/ 49 h 49"/>
                  <a:gd name="T18" fmla="*/ 27 w 54"/>
                  <a:gd name="T19" fmla="*/ 49 h 49"/>
                  <a:gd name="T20" fmla="*/ 0 w 54"/>
                  <a:gd name="T21" fmla="*/ 31 h 49"/>
                  <a:gd name="T22" fmla="*/ 0 w 54"/>
                  <a:gd name="T23" fmla="*/ 4 h 49"/>
                  <a:gd name="T24" fmla="*/ 4 w 54"/>
                  <a:gd name="T25" fmla="*/ 0 h 49"/>
                  <a:gd name="T26" fmla="*/ 8 w 54"/>
                  <a:gd name="T27" fmla="*/ 4 h 49"/>
                  <a:gd name="T28" fmla="*/ 8 w 54"/>
                  <a:gd name="T29" fmla="*/ 17 h 49"/>
                  <a:gd name="T30" fmla="*/ 27 w 54"/>
                  <a:gd name="T31" fmla="*/ 28 h 49"/>
                  <a:gd name="T32" fmla="*/ 47 w 54"/>
                  <a:gd name="T33" fmla="*/ 17 h 49"/>
                  <a:gd name="T34" fmla="*/ 47 w 54"/>
                  <a:gd name="T35" fmla="*/ 4 h 49"/>
                  <a:gd name="T36" fmla="*/ 54 w 54"/>
                  <a:gd name="T37" fmla="*/ 4 h 49"/>
                  <a:gd name="T38" fmla="*/ 54 w 54"/>
                  <a:gd name="T39" fmla="*/ 31 h 49"/>
                  <a:gd name="T40" fmla="*/ 27 w 54"/>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49">
                    <a:moveTo>
                      <a:pt x="8" y="30"/>
                    </a:moveTo>
                    <a:lnTo>
                      <a:pt x="8" y="30"/>
                    </a:lnTo>
                    <a:lnTo>
                      <a:pt x="8" y="31"/>
                    </a:lnTo>
                    <a:cubicBezTo>
                      <a:pt x="8" y="36"/>
                      <a:pt x="16" y="42"/>
                      <a:pt x="27" y="42"/>
                    </a:cubicBezTo>
                    <a:cubicBezTo>
                      <a:pt x="39" y="42"/>
                      <a:pt x="47" y="36"/>
                      <a:pt x="47" y="31"/>
                    </a:cubicBezTo>
                    <a:lnTo>
                      <a:pt x="47" y="30"/>
                    </a:lnTo>
                    <a:cubicBezTo>
                      <a:pt x="42" y="33"/>
                      <a:pt x="35" y="35"/>
                      <a:pt x="27" y="35"/>
                    </a:cubicBezTo>
                    <a:cubicBezTo>
                      <a:pt x="20" y="35"/>
                      <a:pt x="13" y="33"/>
                      <a:pt x="8" y="30"/>
                    </a:cubicBezTo>
                    <a:close/>
                    <a:moveTo>
                      <a:pt x="27" y="49"/>
                    </a:moveTo>
                    <a:lnTo>
                      <a:pt x="27" y="49"/>
                    </a:lnTo>
                    <a:cubicBezTo>
                      <a:pt x="12" y="49"/>
                      <a:pt x="0" y="41"/>
                      <a:pt x="0" y="31"/>
                    </a:cubicBezTo>
                    <a:lnTo>
                      <a:pt x="0" y="4"/>
                    </a:lnTo>
                    <a:cubicBezTo>
                      <a:pt x="0" y="1"/>
                      <a:pt x="2" y="0"/>
                      <a:pt x="4" y="0"/>
                    </a:cubicBezTo>
                    <a:cubicBezTo>
                      <a:pt x="6" y="0"/>
                      <a:pt x="8" y="1"/>
                      <a:pt x="8" y="4"/>
                    </a:cubicBezTo>
                    <a:lnTo>
                      <a:pt x="8" y="17"/>
                    </a:lnTo>
                    <a:cubicBezTo>
                      <a:pt x="8" y="22"/>
                      <a:pt x="16" y="28"/>
                      <a:pt x="27" y="28"/>
                    </a:cubicBezTo>
                    <a:cubicBezTo>
                      <a:pt x="39" y="28"/>
                      <a:pt x="47" y="22"/>
                      <a:pt x="47" y="17"/>
                    </a:cubicBezTo>
                    <a:lnTo>
                      <a:pt x="47" y="4"/>
                    </a:lnTo>
                    <a:lnTo>
                      <a:pt x="54" y="4"/>
                    </a:lnTo>
                    <a:lnTo>
                      <a:pt x="54" y="31"/>
                    </a:lnTo>
                    <a:cubicBezTo>
                      <a:pt x="54" y="41"/>
                      <a:pt x="43" y="49"/>
                      <a:pt x="27" y="49"/>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4" name="Freeform 669"/>
              <p:cNvSpPr>
                <a:spLocks noEditPoints="1"/>
              </p:cNvSpPr>
              <p:nvPr/>
            </p:nvSpPr>
            <p:spPr bwMode="auto">
              <a:xfrm>
                <a:off x="1463676" y="3068639"/>
                <a:ext cx="184150" cy="36513"/>
              </a:xfrm>
              <a:custGeom>
                <a:avLst/>
                <a:gdLst>
                  <a:gd name="T0" fmla="*/ 7 w 216"/>
                  <a:gd name="T1" fmla="*/ 35 h 42"/>
                  <a:gd name="T2" fmla="*/ 7 w 216"/>
                  <a:gd name="T3" fmla="*/ 35 h 42"/>
                  <a:gd name="T4" fmla="*/ 209 w 216"/>
                  <a:gd name="T5" fmla="*/ 35 h 42"/>
                  <a:gd name="T6" fmla="*/ 209 w 216"/>
                  <a:gd name="T7" fmla="*/ 8 h 42"/>
                  <a:gd name="T8" fmla="*/ 7 w 216"/>
                  <a:gd name="T9" fmla="*/ 8 h 42"/>
                  <a:gd name="T10" fmla="*/ 7 w 216"/>
                  <a:gd name="T11" fmla="*/ 35 h 42"/>
                  <a:gd name="T12" fmla="*/ 212 w 216"/>
                  <a:gd name="T13" fmla="*/ 42 h 42"/>
                  <a:gd name="T14" fmla="*/ 212 w 216"/>
                  <a:gd name="T15" fmla="*/ 42 h 42"/>
                  <a:gd name="T16" fmla="*/ 3 w 216"/>
                  <a:gd name="T17" fmla="*/ 42 h 42"/>
                  <a:gd name="T18" fmla="*/ 0 w 216"/>
                  <a:gd name="T19" fmla="*/ 39 h 42"/>
                  <a:gd name="T20" fmla="*/ 0 w 216"/>
                  <a:gd name="T21" fmla="*/ 4 h 42"/>
                  <a:gd name="T22" fmla="*/ 3 w 216"/>
                  <a:gd name="T23" fmla="*/ 0 h 42"/>
                  <a:gd name="T24" fmla="*/ 212 w 216"/>
                  <a:gd name="T25" fmla="*/ 0 h 42"/>
                  <a:gd name="T26" fmla="*/ 216 w 216"/>
                  <a:gd name="T27" fmla="*/ 4 h 42"/>
                  <a:gd name="T28" fmla="*/ 216 w 216"/>
                  <a:gd name="T29" fmla="*/ 39 h 42"/>
                  <a:gd name="T30" fmla="*/ 212 w 216"/>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2">
                    <a:moveTo>
                      <a:pt x="7" y="35"/>
                    </a:moveTo>
                    <a:lnTo>
                      <a:pt x="7" y="35"/>
                    </a:lnTo>
                    <a:lnTo>
                      <a:pt x="209" y="35"/>
                    </a:lnTo>
                    <a:lnTo>
                      <a:pt x="209" y="8"/>
                    </a:lnTo>
                    <a:lnTo>
                      <a:pt x="7" y="8"/>
                    </a:lnTo>
                    <a:lnTo>
                      <a:pt x="7" y="35"/>
                    </a:lnTo>
                    <a:close/>
                    <a:moveTo>
                      <a:pt x="212" y="42"/>
                    </a:moveTo>
                    <a:lnTo>
                      <a:pt x="212" y="42"/>
                    </a:lnTo>
                    <a:lnTo>
                      <a:pt x="3" y="42"/>
                    </a:lnTo>
                    <a:cubicBezTo>
                      <a:pt x="1" y="42"/>
                      <a:pt x="0" y="41"/>
                      <a:pt x="0" y="39"/>
                    </a:cubicBezTo>
                    <a:lnTo>
                      <a:pt x="0" y="4"/>
                    </a:lnTo>
                    <a:cubicBezTo>
                      <a:pt x="0" y="2"/>
                      <a:pt x="1" y="0"/>
                      <a:pt x="3" y="0"/>
                    </a:cubicBezTo>
                    <a:lnTo>
                      <a:pt x="212" y="0"/>
                    </a:lnTo>
                    <a:cubicBezTo>
                      <a:pt x="215" y="0"/>
                      <a:pt x="216" y="2"/>
                      <a:pt x="216" y="4"/>
                    </a:cubicBezTo>
                    <a:lnTo>
                      <a:pt x="216" y="39"/>
                    </a:lnTo>
                    <a:cubicBezTo>
                      <a:pt x="216" y="41"/>
                      <a:pt x="215" y="42"/>
                      <a:pt x="212" y="42"/>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5" name="Freeform 670"/>
              <p:cNvSpPr>
                <a:spLocks/>
              </p:cNvSpPr>
              <p:nvPr/>
            </p:nvSpPr>
            <p:spPr bwMode="auto">
              <a:xfrm>
                <a:off x="1431926" y="2889251"/>
                <a:ext cx="247650" cy="560388"/>
              </a:xfrm>
              <a:custGeom>
                <a:avLst/>
                <a:gdLst>
                  <a:gd name="T0" fmla="*/ 283 w 292"/>
                  <a:gd name="T1" fmla="*/ 657 h 657"/>
                  <a:gd name="T2" fmla="*/ 283 w 292"/>
                  <a:gd name="T3" fmla="*/ 657 h 657"/>
                  <a:gd name="T4" fmla="*/ 224 w 292"/>
                  <a:gd name="T5" fmla="*/ 657 h 657"/>
                  <a:gd name="T6" fmla="*/ 224 w 292"/>
                  <a:gd name="T7" fmla="*/ 638 h 657"/>
                  <a:gd name="T8" fmla="*/ 273 w 292"/>
                  <a:gd name="T9" fmla="*/ 638 h 657"/>
                  <a:gd name="T10" fmla="*/ 273 w 292"/>
                  <a:gd name="T11" fmla="*/ 19 h 657"/>
                  <a:gd name="T12" fmla="*/ 19 w 292"/>
                  <a:gd name="T13" fmla="*/ 19 h 657"/>
                  <a:gd name="T14" fmla="*/ 19 w 292"/>
                  <a:gd name="T15" fmla="*/ 638 h 657"/>
                  <a:gd name="T16" fmla="*/ 131 w 292"/>
                  <a:gd name="T17" fmla="*/ 638 h 657"/>
                  <a:gd name="T18" fmla="*/ 131 w 292"/>
                  <a:gd name="T19" fmla="*/ 657 h 657"/>
                  <a:gd name="T20" fmla="*/ 9 w 292"/>
                  <a:gd name="T21" fmla="*/ 657 h 657"/>
                  <a:gd name="T22" fmla="*/ 0 w 292"/>
                  <a:gd name="T23" fmla="*/ 648 h 657"/>
                  <a:gd name="T24" fmla="*/ 0 w 292"/>
                  <a:gd name="T25" fmla="*/ 10 h 657"/>
                  <a:gd name="T26" fmla="*/ 9 w 292"/>
                  <a:gd name="T27" fmla="*/ 0 h 657"/>
                  <a:gd name="T28" fmla="*/ 283 w 292"/>
                  <a:gd name="T29" fmla="*/ 0 h 657"/>
                  <a:gd name="T30" fmla="*/ 292 w 292"/>
                  <a:gd name="T31" fmla="*/ 10 h 657"/>
                  <a:gd name="T32" fmla="*/ 292 w 292"/>
                  <a:gd name="T33" fmla="*/ 648 h 657"/>
                  <a:gd name="T34" fmla="*/ 283 w 292"/>
                  <a:gd name="T35" fmla="*/ 65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657">
                    <a:moveTo>
                      <a:pt x="283" y="657"/>
                    </a:moveTo>
                    <a:lnTo>
                      <a:pt x="283" y="657"/>
                    </a:lnTo>
                    <a:lnTo>
                      <a:pt x="224" y="657"/>
                    </a:lnTo>
                    <a:lnTo>
                      <a:pt x="224" y="638"/>
                    </a:lnTo>
                    <a:lnTo>
                      <a:pt x="273" y="638"/>
                    </a:lnTo>
                    <a:lnTo>
                      <a:pt x="273" y="19"/>
                    </a:lnTo>
                    <a:lnTo>
                      <a:pt x="19" y="19"/>
                    </a:lnTo>
                    <a:lnTo>
                      <a:pt x="19" y="638"/>
                    </a:lnTo>
                    <a:lnTo>
                      <a:pt x="131" y="638"/>
                    </a:lnTo>
                    <a:lnTo>
                      <a:pt x="131" y="657"/>
                    </a:lnTo>
                    <a:lnTo>
                      <a:pt x="9" y="657"/>
                    </a:lnTo>
                    <a:cubicBezTo>
                      <a:pt x="4" y="657"/>
                      <a:pt x="0" y="653"/>
                      <a:pt x="0" y="648"/>
                    </a:cubicBezTo>
                    <a:lnTo>
                      <a:pt x="0" y="10"/>
                    </a:lnTo>
                    <a:cubicBezTo>
                      <a:pt x="0" y="5"/>
                      <a:pt x="4" y="0"/>
                      <a:pt x="9" y="0"/>
                    </a:cubicBezTo>
                    <a:lnTo>
                      <a:pt x="283" y="0"/>
                    </a:lnTo>
                    <a:cubicBezTo>
                      <a:pt x="288" y="0"/>
                      <a:pt x="292" y="5"/>
                      <a:pt x="292" y="10"/>
                    </a:cubicBezTo>
                    <a:lnTo>
                      <a:pt x="292" y="648"/>
                    </a:lnTo>
                    <a:cubicBezTo>
                      <a:pt x="292" y="653"/>
                      <a:pt x="288" y="657"/>
                      <a:pt x="283" y="657"/>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6" name="Freeform 671"/>
              <p:cNvSpPr>
                <a:spLocks/>
              </p:cNvSpPr>
              <p:nvPr/>
            </p:nvSpPr>
            <p:spPr bwMode="auto">
              <a:xfrm>
                <a:off x="1439864" y="3046414"/>
                <a:ext cx="231775" cy="7938"/>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7" name="Freeform 672"/>
              <p:cNvSpPr>
                <a:spLocks/>
              </p:cNvSpPr>
              <p:nvPr/>
            </p:nvSpPr>
            <p:spPr bwMode="auto">
              <a:xfrm>
                <a:off x="1439864" y="3167064"/>
                <a:ext cx="231775" cy="6350"/>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8" name="Freeform 673"/>
              <p:cNvSpPr>
                <a:spLocks noEditPoints="1"/>
              </p:cNvSpPr>
              <p:nvPr/>
            </p:nvSpPr>
            <p:spPr bwMode="auto">
              <a:xfrm>
                <a:off x="1462089" y="3187701"/>
                <a:ext cx="187325" cy="215900"/>
              </a:xfrm>
              <a:custGeom>
                <a:avLst/>
                <a:gdLst>
                  <a:gd name="T0" fmla="*/ 11 w 220"/>
                  <a:gd name="T1" fmla="*/ 242 h 253"/>
                  <a:gd name="T2" fmla="*/ 11 w 220"/>
                  <a:gd name="T3" fmla="*/ 242 h 253"/>
                  <a:gd name="T4" fmla="*/ 209 w 220"/>
                  <a:gd name="T5" fmla="*/ 242 h 253"/>
                  <a:gd name="T6" fmla="*/ 209 w 220"/>
                  <a:gd name="T7" fmla="*/ 11 h 253"/>
                  <a:gd name="T8" fmla="*/ 11 w 220"/>
                  <a:gd name="T9" fmla="*/ 11 h 253"/>
                  <a:gd name="T10" fmla="*/ 11 w 220"/>
                  <a:gd name="T11" fmla="*/ 242 h 253"/>
                  <a:gd name="T12" fmla="*/ 214 w 220"/>
                  <a:gd name="T13" fmla="*/ 253 h 253"/>
                  <a:gd name="T14" fmla="*/ 214 w 220"/>
                  <a:gd name="T15" fmla="*/ 253 h 253"/>
                  <a:gd name="T16" fmla="*/ 5 w 220"/>
                  <a:gd name="T17" fmla="*/ 253 h 253"/>
                  <a:gd name="T18" fmla="*/ 0 w 220"/>
                  <a:gd name="T19" fmla="*/ 247 h 253"/>
                  <a:gd name="T20" fmla="*/ 0 w 220"/>
                  <a:gd name="T21" fmla="*/ 5 h 253"/>
                  <a:gd name="T22" fmla="*/ 5 w 220"/>
                  <a:gd name="T23" fmla="*/ 0 h 253"/>
                  <a:gd name="T24" fmla="*/ 214 w 220"/>
                  <a:gd name="T25" fmla="*/ 0 h 253"/>
                  <a:gd name="T26" fmla="*/ 220 w 220"/>
                  <a:gd name="T27" fmla="*/ 5 h 253"/>
                  <a:gd name="T28" fmla="*/ 220 w 220"/>
                  <a:gd name="T29" fmla="*/ 247 h 253"/>
                  <a:gd name="T30" fmla="*/ 214 w 220"/>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253">
                    <a:moveTo>
                      <a:pt x="11" y="242"/>
                    </a:moveTo>
                    <a:lnTo>
                      <a:pt x="11" y="242"/>
                    </a:lnTo>
                    <a:lnTo>
                      <a:pt x="209" y="242"/>
                    </a:lnTo>
                    <a:lnTo>
                      <a:pt x="209" y="11"/>
                    </a:lnTo>
                    <a:lnTo>
                      <a:pt x="11" y="11"/>
                    </a:lnTo>
                    <a:lnTo>
                      <a:pt x="11" y="242"/>
                    </a:lnTo>
                    <a:close/>
                    <a:moveTo>
                      <a:pt x="214" y="253"/>
                    </a:moveTo>
                    <a:lnTo>
                      <a:pt x="214" y="253"/>
                    </a:lnTo>
                    <a:lnTo>
                      <a:pt x="5" y="253"/>
                    </a:lnTo>
                    <a:cubicBezTo>
                      <a:pt x="2" y="253"/>
                      <a:pt x="0" y="251"/>
                      <a:pt x="0" y="247"/>
                    </a:cubicBezTo>
                    <a:lnTo>
                      <a:pt x="0" y="5"/>
                    </a:lnTo>
                    <a:cubicBezTo>
                      <a:pt x="0" y="2"/>
                      <a:pt x="2" y="0"/>
                      <a:pt x="5" y="0"/>
                    </a:cubicBezTo>
                    <a:lnTo>
                      <a:pt x="214" y="0"/>
                    </a:lnTo>
                    <a:cubicBezTo>
                      <a:pt x="218" y="0"/>
                      <a:pt x="220" y="2"/>
                      <a:pt x="220" y="5"/>
                    </a:cubicBezTo>
                    <a:lnTo>
                      <a:pt x="220" y="247"/>
                    </a:lnTo>
                    <a:cubicBezTo>
                      <a:pt x="220" y="251"/>
                      <a:pt x="218" y="253"/>
                      <a:pt x="214" y="253"/>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49" name="Freeform 674"/>
              <p:cNvSpPr>
                <a:spLocks/>
              </p:cNvSpPr>
              <p:nvPr/>
            </p:nvSpPr>
            <p:spPr bwMode="auto">
              <a:xfrm>
                <a:off x="14779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0" name="Freeform 675"/>
              <p:cNvSpPr>
                <a:spLocks/>
              </p:cNvSpPr>
              <p:nvPr/>
            </p:nvSpPr>
            <p:spPr bwMode="auto">
              <a:xfrm>
                <a:off x="16303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1" name="Freeform 676"/>
              <p:cNvSpPr>
                <a:spLocks/>
              </p:cNvSpPr>
              <p:nvPr/>
            </p:nvSpPr>
            <p:spPr bwMode="auto">
              <a:xfrm>
                <a:off x="1481139" y="3378201"/>
                <a:ext cx="150813" cy="3175"/>
              </a:xfrm>
              <a:custGeom>
                <a:avLst/>
                <a:gdLst>
                  <a:gd name="T0" fmla="*/ 178 w 178"/>
                  <a:gd name="T1" fmla="*/ 3 h 3"/>
                  <a:gd name="T2" fmla="*/ 178 w 178"/>
                  <a:gd name="T3" fmla="*/ 3 h 3"/>
                  <a:gd name="T4" fmla="*/ 0 w 178"/>
                  <a:gd name="T5" fmla="*/ 3 h 3"/>
                  <a:gd name="T6" fmla="*/ 0 w 178"/>
                  <a:gd name="T7" fmla="*/ 0 h 3"/>
                  <a:gd name="T8" fmla="*/ 178 w 178"/>
                  <a:gd name="T9" fmla="*/ 0 h 3"/>
                  <a:gd name="T10" fmla="*/ 178 w 178"/>
                  <a:gd name="T11" fmla="*/ 3 h 3"/>
                </a:gdLst>
                <a:ahLst/>
                <a:cxnLst>
                  <a:cxn ang="0">
                    <a:pos x="T0" y="T1"/>
                  </a:cxn>
                  <a:cxn ang="0">
                    <a:pos x="T2" y="T3"/>
                  </a:cxn>
                  <a:cxn ang="0">
                    <a:pos x="T4" y="T5"/>
                  </a:cxn>
                  <a:cxn ang="0">
                    <a:pos x="T6" y="T7"/>
                  </a:cxn>
                  <a:cxn ang="0">
                    <a:pos x="T8" y="T9"/>
                  </a:cxn>
                  <a:cxn ang="0">
                    <a:pos x="T10" y="T11"/>
                  </a:cxn>
                </a:cxnLst>
                <a:rect l="0" t="0" r="r" b="b"/>
                <a:pathLst>
                  <a:path w="178" h="3">
                    <a:moveTo>
                      <a:pt x="178" y="3"/>
                    </a:moveTo>
                    <a:lnTo>
                      <a:pt x="178" y="3"/>
                    </a:lnTo>
                    <a:lnTo>
                      <a:pt x="0" y="3"/>
                    </a:lnTo>
                    <a:lnTo>
                      <a:pt x="0" y="0"/>
                    </a:lnTo>
                    <a:lnTo>
                      <a:pt x="178" y="0"/>
                    </a:lnTo>
                    <a:lnTo>
                      <a:pt x="178" y="3"/>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2" name="Freeform 677"/>
              <p:cNvSpPr>
                <a:spLocks/>
              </p:cNvSpPr>
              <p:nvPr/>
            </p:nvSpPr>
            <p:spPr bwMode="auto">
              <a:xfrm>
                <a:off x="1481139" y="3201989"/>
                <a:ext cx="150813" cy="3175"/>
              </a:xfrm>
              <a:custGeom>
                <a:avLst/>
                <a:gdLst>
                  <a:gd name="T0" fmla="*/ 178 w 178"/>
                  <a:gd name="T1" fmla="*/ 4 h 4"/>
                  <a:gd name="T2" fmla="*/ 178 w 178"/>
                  <a:gd name="T3" fmla="*/ 4 h 4"/>
                  <a:gd name="T4" fmla="*/ 0 w 178"/>
                  <a:gd name="T5" fmla="*/ 4 h 4"/>
                  <a:gd name="T6" fmla="*/ 0 w 178"/>
                  <a:gd name="T7" fmla="*/ 0 h 4"/>
                  <a:gd name="T8" fmla="*/ 178 w 178"/>
                  <a:gd name="T9" fmla="*/ 0 h 4"/>
                  <a:gd name="T10" fmla="*/ 178 w 178"/>
                  <a:gd name="T11" fmla="*/ 4 h 4"/>
                </a:gdLst>
                <a:ahLst/>
                <a:cxnLst>
                  <a:cxn ang="0">
                    <a:pos x="T0" y="T1"/>
                  </a:cxn>
                  <a:cxn ang="0">
                    <a:pos x="T2" y="T3"/>
                  </a:cxn>
                  <a:cxn ang="0">
                    <a:pos x="T4" y="T5"/>
                  </a:cxn>
                  <a:cxn ang="0">
                    <a:pos x="T6" y="T7"/>
                  </a:cxn>
                  <a:cxn ang="0">
                    <a:pos x="T8" y="T9"/>
                  </a:cxn>
                  <a:cxn ang="0">
                    <a:pos x="T10" y="T11"/>
                  </a:cxn>
                </a:cxnLst>
                <a:rect l="0" t="0" r="r" b="b"/>
                <a:pathLst>
                  <a:path w="178" h="4">
                    <a:moveTo>
                      <a:pt x="178" y="4"/>
                    </a:moveTo>
                    <a:lnTo>
                      <a:pt x="178" y="4"/>
                    </a:lnTo>
                    <a:lnTo>
                      <a:pt x="0" y="4"/>
                    </a:lnTo>
                    <a:lnTo>
                      <a:pt x="0" y="0"/>
                    </a:lnTo>
                    <a:lnTo>
                      <a:pt x="178" y="0"/>
                    </a:lnTo>
                    <a:lnTo>
                      <a:pt x="178" y="4"/>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3" name="Freeform 678"/>
              <p:cNvSpPr>
                <a:spLocks noEditPoints="1"/>
              </p:cNvSpPr>
              <p:nvPr/>
            </p:nvSpPr>
            <p:spPr bwMode="auto">
              <a:xfrm>
                <a:off x="1492251" y="32162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4" name="Freeform 679"/>
              <p:cNvSpPr>
                <a:spLocks noEditPoints="1"/>
              </p:cNvSpPr>
              <p:nvPr/>
            </p:nvSpPr>
            <p:spPr bwMode="auto">
              <a:xfrm>
                <a:off x="1492251" y="3235326"/>
                <a:ext cx="58738" cy="14288"/>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5" name="Freeform 680"/>
              <p:cNvSpPr>
                <a:spLocks noEditPoints="1"/>
              </p:cNvSpPr>
              <p:nvPr/>
            </p:nvSpPr>
            <p:spPr bwMode="auto">
              <a:xfrm>
                <a:off x="1492251" y="3255964"/>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6" name="Freeform 681"/>
              <p:cNvSpPr>
                <a:spLocks noEditPoints="1"/>
              </p:cNvSpPr>
              <p:nvPr/>
            </p:nvSpPr>
            <p:spPr bwMode="auto">
              <a:xfrm>
                <a:off x="1492251" y="3276601"/>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7" name="Freeform 682"/>
              <p:cNvSpPr>
                <a:spLocks noEditPoints="1"/>
              </p:cNvSpPr>
              <p:nvPr/>
            </p:nvSpPr>
            <p:spPr bwMode="auto">
              <a:xfrm>
                <a:off x="1560514" y="32162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8" name="Freeform 683"/>
              <p:cNvSpPr>
                <a:spLocks noEditPoints="1"/>
              </p:cNvSpPr>
              <p:nvPr/>
            </p:nvSpPr>
            <p:spPr bwMode="auto">
              <a:xfrm>
                <a:off x="1560514" y="3235326"/>
                <a:ext cx="58738" cy="14288"/>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59" name="Freeform 684"/>
              <p:cNvSpPr>
                <a:spLocks noEditPoints="1"/>
              </p:cNvSpPr>
              <p:nvPr/>
            </p:nvSpPr>
            <p:spPr bwMode="auto">
              <a:xfrm>
                <a:off x="1560514" y="3255964"/>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0" name="Freeform 685"/>
              <p:cNvSpPr>
                <a:spLocks noEditPoints="1"/>
              </p:cNvSpPr>
              <p:nvPr/>
            </p:nvSpPr>
            <p:spPr bwMode="auto">
              <a:xfrm>
                <a:off x="1560514" y="3276601"/>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1" name="Freeform 686"/>
              <p:cNvSpPr>
                <a:spLocks noEditPoints="1"/>
              </p:cNvSpPr>
              <p:nvPr/>
            </p:nvSpPr>
            <p:spPr bwMode="auto">
              <a:xfrm>
                <a:off x="1492251" y="3297239"/>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2" name="Freeform 687"/>
              <p:cNvSpPr>
                <a:spLocks noEditPoints="1"/>
              </p:cNvSpPr>
              <p:nvPr/>
            </p:nvSpPr>
            <p:spPr bwMode="auto">
              <a:xfrm>
                <a:off x="1492251" y="3316289"/>
                <a:ext cx="58738" cy="12700"/>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3" name="Freeform 688"/>
              <p:cNvSpPr>
                <a:spLocks noEditPoints="1"/>
              </p:cNvSpPr>
              <p:nvPr/>
            </p:nvSpPr>
            <p:spPr bwMode="auto">
              <a:xfrm>
                <a:off x="1492251" y="3336926"/>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4" name="Freeform 689"/>
              <p:cNvSpPr>
                <a:spLocks noEditPoints="1"/>
              </p:cNvSpPr>
              <p:nvPr/>
            </p:nvSpPr>
            <p:spPr bwMode="auto">
              <a:xfrm>
                <a:off x="1492251" y="33559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5" name="Freeform 690"/>
              <p:cNvSpPr>
                <a:spLocks noEditPoints="1"/>
              </p:cNvSpPr>
              <p:nvPr/>
            </p:nvSpPr>
            <p:spPr bwMode="auto">
              <a:xfrm>
                <a:off x="1560514" y="3297239"/>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6" name="Freeform 691"/>
              <p:cNvSpPr>
                <a:spLocks noEditPoints="1"/>
              </p:cNvSpPr>
              <p:nvPr/>
            </p:nvSpPr>
            <p:spPr bwMode="auto">
              <a:xfrm>
                <a:off x="1560514" y="3316289"/>
                <a:ext cx="58738" cy="12700"/>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7" name="Freeform 692"/>
              <p:cNvSpPr>
                <a:spLocks noEditPoints="1"/>
              </p:cNvSpPr>
              <p:nvPr/>
            </p:nvSpPr>
            <p:spPr bwMode="auto">
              <a:xfrm>
                <a:off x="1560514" y="3336926"/>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8" name="Freeform 693"/>
              <p:cNvSpPr>
                <a:spLocks noEditPoints="1"/>
              </p:cNvSpPr>
              <p:nvPr/>
            </p:nvSpPr>
            <p:spPr bwMode="auto">
              <a:xfrm>
                <a:off x="1560514" y="33559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69" name="Freeform 694"/>
              <p:cNvSpPr>
                <a:spLocks/>
              </p:cNvSpPr>
              <p:nvPr/>
            </p:nvSpPr>
            <p:spPr bwMode="auto">
              <a:xfrm>
                <a:off x="1520826" y="3419476"/>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0" name="Freeform 695"/>
              <p:cNvSpPr>
                <a:spLocks/>
              </p:cNvSpPr>
              <p:nvPr/>
            </p:nvSpPr>
            <p:spPr bwMode="auto">
              <a:xfrm>
                <a:off x="1600201" y="3419476"/>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1" name="Freeform 696"/>
              <p:cNvSpPr>
                <a:spLocks/>
              </p:cNvSpPr>
              <p:nvPr/>
            </p:nvSpPr>
            <p:spPr bwMode="auto">
              <a:xfrm>
                <a:off x="1490664" y="3081339"/>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2" name="Freeform 697"/>
              <p:cNvSpPr>
                <a:spLocks/>
              </p:cNvSpPr>
              <p:nvPr/>
            </p:nvSpPr>
            <p:spPr bwMode="auto">
              <a:xfrm>
                <a:off x="1509714" y="3081339"/>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3" name="Freeform 698"/>
              <p:cNvSpPr>
                <a:spLocks/>
              </p:cNvSpPr>
              <p:nvPr/>
            </p:nvSpPr>
            <p:spPr bwMode="auto">
              <a:xfrm>
                <a:off x="1490664" y="3089276"/>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4" name="Freeform 699"/>
              <p:cNvSpPr>
                <a:spLocks/>
              </p:cNvSpPr>
              <p:nvPr/>
            </p:nvSpPr>
            <p:spPr bwMode="auto">
              <a:xfrm>
                <a:off x="1509714" y="3090864"/>
                <a:ext cx="4763" cy="3175"/>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5" name="Freeform 700"/>
              <p:cNvSpPr>
                <a:spLocks/>
              </p:cNvSpPr>
              <p:nvPr/>
            </p:nvSpPr>
            <p:spPr bwMode="auto">
              <a:xfrm>
                <a:off x="1525589" y="3081339"/>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6" name="Freeform 701"/>
              <p:cNvSpPr>
                <a:spLocks/>
              </p:cNvSpPr>
              <p:nvPr/>
            </p:nvSpPr>
            <p:spPr bwMode="auto">
              <a:xfrm>
                <a:off x="1544639"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7" name="Freeform 702"/>
              <p:cNvSpPr>
                <a:spLocks/>
              </p:cNvSpPr>
              <p:nvPr/>
            </p:nvSpPr>
            <p:spPr bwMode="auto">
              <a:xfrm>
                <a:off x="1525589" y="3089276"/>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8" name="Freeform 703"/>
              <p:cNvSpPr>
                <a:spLocks/>
              </p:cNvSpPr>
              <p:nvPr/>
            </p:nvSpPr>
            <p:spPr bwMode="auto">
              <a:xfrm>
                <a:off x="1544639"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79" name="Freeform 704"/>
              <p:cNvSpPr>
                <a:spLocks/>
              </p:cNvSpPr>
              <p:nvPr/>
            </p:nvSpPr>
            <p:spPr bwMode="auto">
              <a:xfrm>
                <a:off x="1562101" y="3081339"/>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0" name="Freeform 705"/>
              <p:cNvSpPr>
                <a:spLocks/>
              </p:cNvSpPr>
              <p:nvPr/>
            </p:nvSpPr>
            <p:spPr bwMode="auto">
              <a:xfrm>
                <a:off x="1579564"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1" name="Freeform 706"/>
              <p:cNvSpPr>
                <a:spLocks/>
              </p:cNvSpPr>
              <p:nvPr/>
            </p:nvSpPr>
            <p:spPr bwMode="auto">
              <a:xfrm>
                <a:off x="1562101" y="3089276"/>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2" name="Freeform 707"/>
              <p:cNvSpPr>
                <a:spLocks/>
              </p:cNvSpPr>
              <p:nvPr/>
            </p:nvSpPr>
            <p:spPr bwMode="auto">
              <a:xfrm>
                <a:off x="1579564"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3" name="Freeform 708"/>
              <p:cNvSpPr>
                <a:spLocks/>
              </p:cNvSpPr>
              <p:nvPr/>
            </p:nvSpPr>
            <p:spPr bwMode="auto">
              <a:xfrm>
                <a:off x="1597026" y="3081339"/>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4" name="Freeform 709"/>
              <p:cNvSpPr>
                <a:spLocks/>
              </p:cNvSpPr>
              <p:nvPr/>
            </p:nvSpPr>
            <p:spPr bwMode="auto">
              <a:xfrm>
                <a:off x="1614489" y="3081339"/>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5" name="Freeform 710"/>
              <p:cNvSpPr>
                <a:spLocks/>
              </p:cNvSpPr>
              <p:nvPr/>
            </p:nvSpPr>
            <p:spPr bwMode="auto">
              <a:xfrm>
                <a:off x="1597026" y="3089276"/>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6" name="Freeform 711"/>
              <p:cNvSpPr>
                <a:spLocks/>
              </p:cNvSpPr>
              <p:nvPr/>
            </p:nvSpPr>
            <p:spPr bwMode="auto">
              <a:xfrm>
                <a:off x="1614489" y="3090864"/>
                <a:ext cx="4763" cy="3175"/>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7" name="Freeform 712"/>
              <p:cNvSpPr>
                <a:spLocks noEditPoints="1"/>
              </p:cNvSpPr>
              <p:nvPr/>
            </p:nvSpPr>
            <p:spPr bwMode="auto">
              <a:xfrm>
                <a:off x="1463676" y="3114676"/>
                <a:ext cx="184150" cy="36513"/>
              </a:xfrm>
              <a:custGeom>
                <a:avLst/>
                <a:gdLst>
                  <a:gd name="T0" fmla="*/ 7 w 216"/>
                  <a:gd name="T1" fmla="*/ 35 h 43"/>
                  <a:gd name="T2" fmla="*/ 7 w 216"/>
                  <a:gd name="T3" fmla="*/ 35 h 43"/>
                  <a:gd name="T4" fmla="*/ 209 w 216"/>
                  <a:gd name="T5" fmla="*/ 35 h 43"/>
                  <a:gd name="T6" fmla="*/ 209 w 216"/>
                  <a:gd name="T7" fmla="*/ 8 h 43"/>
                  <a:gd name="T8" fmla="*/ 7 w 216"/>
                  <a:gd name="T9" fmla="*/ 8 h 43"/>
                  <a:gd name="T10" fmla="*/ 7 w 216"/>
                  <a:gd name="T11" fmla="*/ 35 h 43"/>
                  <a:gd name="T12" fmla="*/ 212 w 216"/>
                  <a:gd name="T13" fmla="*/ 43 h 43"/>
                  <a:gd name="T14" fmla="*/ 212 w 216"/>
                  <a:gd name="T15" fmla="*/ 43 h 43"/>
                  <a:gd name="T16" fmla="*/ 3 w 216"/>
                  <a:gd name="T17" fmla="*/ 43 h 43"/>
                  <a:gd name="T18" fmla="*/ 0 w 216"/>
                  <a:gd name="T19" fmla="*/ 39 h 43"/>
                  <a:gd name="T20" fmla="*/ 0 w 216"/>
                  <a:gd name="T21" fmla="*/ 4 h 43"/>
                  <a:gd name="T22" fmla="*/ 3 w 216"/>
                  <a:gd name="T23" fmla="*/ 0 h 43"/>
                  <a:gd name="T24" fmla="*/ 212 w 216"/>
                  <a:gd name="T25" fmla="*/ 0 h 43"/>
                  <a:gd name="T26" fmla="*/ 216 w 216"/>
                  <a:gd name="T27" fmla="*/ 4 h 43"/>
                  <a:gd name="T28" fmla="*/ 216 w 216"/>
                  <a:gd name="T29" fmla="*/ 39 h 43"/>
                  <a:gd name="T30" fmla="*/ 212 w 216"/>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3">
                    <a:moveTo>
                      <a:pt x="7" y="35"/>
                    </a:moveTo>
                    <a:lnTo>
                      <a:pt x="7" y="35"/>
                    </a:lnTo>
                    <a:lnTo>
                      <a:pt x="209" y="35"/>
                    </a:lnTo>
                    <a:lnTo>
                      <a:pt x="209" y="8"/>
                    </a:lnTo>
                    <a:lnTo>
                      <a:pt x="7" y="8"/>
                    </a:lnTo>
                    <a:lnTo>
                      <a:pt x="7" y="35"/>
                    </a:lnTo>
                    <a:close/>
                    <a:moveTo>
                      <a:pt x="212" y="43"/>
                    </a:moveTo>
                    <a:lnTo>
                      <a:pt x="212" y="43"/>
                    </a:lnTo>
                    <a:lnTo>
                      <a:pt x="3" y="43"/>
                    </a:lnTo>
                    <a:cubicBezTo>
                      <a:pt x="1" y="43"/>
                      <a:pt x="0" y="41"/>
                      <a:pt x="0" y="39"/>
                    </a:cubicBezTo>
                    <a:lnTo>
                      <a:pt x="0" y="4"/>
                    </a:lnTo>
                    <a:cubicBezTo>
                      <a:pt x="0" y="2"/>
                      <a:pt x="1" y="0"/>
                      <a:pt x="3" y="0"/>
                    </a:cubicBezTo>
                    <a:lnTo>
                      <a:pt x="212" y="0"/>
                    </a:lnTo>
                    <a:cubicBezTo>
                      <a:pt x="215" y="0"/>
                      <a:pt x="216" y="2"/>
                      <a:pt x="216" y="4"/>
                    </a:cubicBezTo>
                    <a:lnTo>
                      <a:pt x="216" y="39"/>
                    </a:lnTo>
                    <a:cubicBezTo>
                      <a:pt x="216" y="41"/>
                      <a:pt x="215" y="43"/>
                      <a:pt x="212" y="43"/>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8" name="Freeform 713"/>
              <p:cNvSpPr>
                <a:spLocks/>
              </p:cNvSpPr>
              <p:nvPr/>
            </p:nvSpPr>
            <p:spPr bwMode="auto">
              <a:xfrm>
                <a:off x="1490664" y="3125789"/>
                <a:ext cx="20638"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89" name="Freeform 714"/>
              <p:cNvSpPr>
                <a:spLocks/>
              </p:cNvSpPr>
              <p:nvPr/>
            </p:nvSpPr>
            <p:spPr bwMode="auto">
              <a:xfrm>
                <a:off x="1509714" y="3127376"/>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0" name="Freeform 715"/>
              <p:cNvSpPr>
                <a:spLocks/>
              </p:cNvSpPr>
              <p:nvPr/>
            </p:nvSpPr>
            <p:spPr bwMode="auto">
              <a:xfrm>
                <a:off x="1490664" y="3135314"/>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1" name="Freeform 716"/>
              <p:cNvSpPr>
                <a:spLocks/>
              </p:cNvSpPr>
              <p:nvPr/>
            </p:nvSpPr>
            <p:spPr bwMode="auto">
              <a:xfrm>
                <a:off x="1509714" y="3135314"/>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2" name="Freeform 717"/>
              <p:cNvSpPr>
                <a:spLocks/>
              </p:cNvSpPr>
              <p:nvPr/>
            </p:nvSpPr>
            <p:spPr bwMode="auto">
              <a:xfrm>
                <a:off x="1525589" y="3125789"/>
                <a:ext cx="20638"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3" name="Freeform 718"/>
              <p:cNvSpPr>
                <a:spLocks/>
              </p:cNvSpPr>
              <p:nvPr/>
            </p:nvSpPr>
            <p:spPr bwMode="auto">
              <a:xfrm>
                <a:off x="1544639"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4" name="Freeform 719"/>
              <p:cNvSpPr>
                <a:spLocks/>
              </p:cNvSpPr>
              <p:nvPr/>
            </p:nvSpPr>
            <p:spPr bwMode="auto">
              <a:xfrm>
                <a:off x="1525589" y="3135314"/>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5" name="Freeform 720"/>
              <p:cNvSpPr>
                <a:spLocks/>
              </p:cNvSpPr>
              <p:nvPr/>
            </p:nvSpPr>
            <p:spPr bwMode="auto">
              <a:xfrm>
                <a:off x="1544639"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6" name="Freeform 721"/>
              <p:cNvSpPr>
                <a:spLocks/>
              </p:cNvSpPr>
              <p:nvPr/>
            </p:nvSpPr>
            <p:spPr bwMode="auto">
              <a:xfrm>
                <a:off x="1562101" y="3125789"/>
                <a:ext cx="19050"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7" name="Freeform 722"/>
              <p:cNvSpPr>
                <a:spLocks/>
              </p:cNvSpPr>
              <p:nvPr/>
            </p:nvSpPr>
            <p:spPr bwMode="auto">
              <a:xfrm>
                <a:off x="1579564"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8" name="Freeform 723"/>
              <p:cNvSpPr>
                <a:spLocks/>
              </p:cNvSpPr>
              <p:nvPr/>
            </p:nvSpPr>
            <p:spPr bwMode="auto">
              <a:xfrm>
                <a:off x="1562101" y="3135314"/>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199" name="Freeform 724"/>
              <p:cNvSpPr>
                <a:spLocks/>
              </p:cNvSpPr>
              <p:nvPr/>
            </p:nvSpPr>
            <p:spPr bwMode="auto">
              <a:xfrm>
                <a:off x="1579564"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00" name="Freeform 725"/>
              <p:cNvSpPr>
                <a:spLocks/>
              </p:cNvSpPr>
              <p:nvPr/>
            </p:nvSpPr>
            <p:spPr bwMode="auto">
              <a:xfrm>
                <a:off x="1597026" y="3125789"/>
                <a:ext cx="19050"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01" name="Freeform 726"/>
              <p:cNvSpPr>
                <a:spLocks/>
              </p:cNvSpPr>
              <p:nvPr/>
            </p:nvSpPr>
            <p:spPr bwMode="auto">
              <a:xfrm>
                <a:off x="1614489" y="3127376"/>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02" name="Freeform 727"/>
              <p:cNvSpPr>
                <a:spLocks/>
              </p:cNvSpPr>
              <p:nvPr/>
            </p:nvSpPr>
            <p:spPr bwMode="auto">
              <a:xfrm>
                <a:off x="1597026" y="3135314"/>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03" name="Freeform 728"/>
              <p:cNvSpPr>
                <a:spLocks/>
              </p:cNvSpPr>
              <p:nvPr/>
            </p:nvSpPr>
            <p:spPr bwMode="auto">
              <a:xfrm>
                <a:off x="1614489" y="3135314"/>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nvGrpSpPr>
            <p:cNvPr id="204" name="组合 203"/>
            <p:cNvGrpSpPr/>
            <p:nvPr/>
          </p:nvGrpSpPr>
          <p:grpSpPr>
            <a:xfrm>
              <a:off x="10486629" y="2220257"/>
              <a:ext cx="213850" cy="472228"/>
              <a:chOff x="1431926" y="2889251"/>
              <a:chExt cx="247650" cy="574675"/>
            </a:xfrm>
            <a:solidFill>
              <a:schemeClr val="bg1"/>
            </a:solidFill>
          </p:grpSpPr>
          <p:sp>
            <p:nvSpPr>
              <p:cNvPr id="205" name="Freeform 664"/>
              <p:cNvSpPr>
                <a:spLocks noEditPoints="1"/>
              </p:cNvSpPr>
              <p:nvPr/>
            </p:nvSpPr>
            <p:spPr bwMode="auto">
              <a:xfrm>
                <a:off x="1462089" y="2916239"/>
                <a:ext cx="187325" cy="115888"/>
              </a:xfrm>
              <a:custGeom>
                <a:avLst/>
                <a:gdLst>
                  <a:gd name="T0" fmla="*/ 105 w 220"/>
                  <a:gd name="T1" fmla="*/ 12 h 136"/>
                  <a:gd name="T2" fmla="*/ 105 w 220"/>
                  <a:gd name="T3" fmla="*/ 12 h 136"/>
                  <a:gd name="T4" fmla="*/ 41 w 220"/>
                  <a:gd name="T5" fmla="*/ 62 h 136"/>
                  <a:gd name="T6" fmla="*/ 36 w 220"/>
                  <a:gd name="T7" fmla="*/ 66 h 136"/>
                  <a:gd name="T8" fmla="*/ 11 w 220"/>
                  <a:gd name="T9" fmla="*/ 95 h 136"/>
                  <a:gd name="T10" fmla="*/ 41 w 220"/>
                  <a:gd name="T11" fmla="*/ 124 h 136"/>
                  <a:gd name="T12" fmla="*/ 186 w 220"/>
                  <a:gd name="T13" fmla="*/ 124 h 136"/>
                  <a:gd name="T14" fmla="*/ 193 w 220"/>
                  <a:gd name="T15" fmla="*/ 122 h 136"/>
                  <a:gd name="T16" fmla="*/ 209 w 220"/>
                  <a:gd name="T17" fmla="*/ 90 h 136"/>
                  <a:gd name="T18" fmla="*/ 168 w 220"/>
                  <a:gd name="T19" fmla="*/ 49 h 136"/>
                  <a:gd name="T20" fmla="*/ 163 w 220"/>
                  <a:gd name="T21" fmla="*/ 46 h 136"/>
                  <a:gd name="T22" fmla="*/ 105 w 220"/>
                  <a:gd name="T23" fmla="*/ 12 h 136"/>
                  <a:gd name="T24" fmla="*/ 186 w 220"/>
                  <a:gd name="T25" fmla="*/ 136 h 136"/>
                  <a:gd name="T26" fmla="*/ 186 w 220"/>
                  <a:gd name="T27" fmla="*/ 136 h 136"/>
                  <a:gd name="T28" fmla="*/ 41 w 220"/>
                  <a:gd name="T29" fmla="*/ 136 h 136"/>
                  <a:gd name="T30" fmla="*/ 0 w 220"/>
                  <a:gd name="T31" fmla="*/ 95 h 136"/>
                  <a:gd name="T32" fmla="*/ 31 w 220"/>
                  <a:gd name="T33" fmla="*/ 55 h 136"/>
                  <a:gd name="T34" fmla="*/ 105 w 220"/>
                  <a:gd name="T35" fmla="*/ 0 h 136"/>
                  <a:gd name="T36" fmla="*/ 172 w 220"/>
                  <a:gd name="T37" fmla="*/ 38 h 136"/>
                  <a:gd name="T38" fmla="*/ 220 w 220"/>
                  <a:gd name="T39" fmla="*/ 90 h 136"/>
                  <a:gd name="T40" fmla="*/ 200 w 220"/>
                  <a:gd name="T41" fmla="*/ 131 h 136"/>
                  <a:gd name="T42" fmla="*/ 186 w 220"/>
                  <a:gd name="T4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136">
                    <a:moveTo>
                      <a:pt x="105" y="12"/>
                    </a:moveTo>
                    <a:lnTo>
                      <a:pt x="105" y="12"/>
                    </a:lnTo>
                    <a:cubicBezTo>
                      <a:pt x="75" y="12"/>
                      <a:pt x="48" y="32"/>
                      <a:pt x="41" y="62"/>
                    </a:cubicBezTo>
                    <a:cubicBezTo>
                      <a:pt x="40" y="64"/>
                      <a:pt x="38" y="66"/>
                      <a:pt x="36" y="66"/>
                    </a:cubicBezTo>
                    <a:cubicBezTo>
                      <a:pt x="22" y="68"/>
                      <a:pt x="11" y="80"/>
                      <a:pt x="11" y="95"/>
                    </a:cubicBezTo>
                    <a:cubicBezTo>
                      <a:pt x="11" y="111"/>
                      <a:pt x="24" y="124"/>
                      <a:pt x="41" y="124"/>
                    </a:cubicBezTo>
                    <a:lnTo>
                      <a:pt x="186" y="124"/>
                    </a:lnTo>
                    <a:cubicBezTo>
                      <a:pt x="189" y="124"/>
                      <a:pt x="191" y="124"/>
                      <a:pt x="193" y="122"/>
                    </a:cubicBezTo>
                    <a:cubicBezTo>
                      <a:pt x="203" y="114"/>
                      <a:pt x="209" y="102"/>
                      <a:pt x="209" y="90"/>
                    </a:cubicBezTo>
                    <a:cubicBezTo>
                      <a:pt x="209" y="68"/>
                      <a:pt x="191" y="49"/>
                      <a:pt x="168" y="49"/>
                    </a:cubicBezTo>
                    <a:cubicBezTo>
                      <a:pt x="166" y="49"/>
                      <a:pt x="164" y="48"/>
                      <a:pt x="163" y="46"/>
                    </a:cubicBezTo>
                    <a:cubicBezTo>
                      <a:pt x="151" y="25"/>
                      <a:pt x="129" y="12"/>
                      <a:pt x="105" y="12"/>
                    </a:cubicBezTo>
                    <a:close/>
                    <a:moveTo>
                      <a:pt x="186" y="136"/>
                    </a:moveTo>
                    <a:lnTo>
                      <a:pt x="186" y="136"/>
                    </a:lnTo>
                    <a:lnTo>
                      <a:pt x="41" y="136"/>
                    </a:lnTo>
                    <a:cubicBezTo>
                      <a:pt x="18" y="136"/>
                      <a:pt x="0" y="117"/>
                      <a:pt x="0" y="95"/>
                    </a:cubicBezTo>
                    <a:cubicBezTo>
                      <a:pt x="0" y="76"/>
                      <a:pt x="13" y="60"/>
                      <a:pt x="31" y="55"/>
                    </a:cubicBezTo>
                    <a:cubicBezTo>
                      <a:pt x="41" y="23"/>
                      <a:pt x="71" y="0"/>
                      <a:pt x="105" y="0"/>
                    </a:cubicBezTo>
                    <a:cubicBezTo>
                      <a:pt x="132" y="0"/>
                      <a:pt x="157" y="15"/>
                      <a:pt x="172" y="38"/>
                    </a:cubicBezTo>
                    <a:cubicBezTo>
                      <a:pt x="199" y="40"/>
                      <a:pt x="220" y="63"/>
                      <a:pt x="220" y="90"/>
                    </a:cubicBezTo>
                    <a:cubicBezTo>
                      <a:pt x="220" y="106"/>
                      <a:pt x="213" y="121"/>
                      <a:pt x="200" y="131"/>
                    </a:cubicBezTo>
                    <a:cubicBezTo>
                      <a:pt x="197" y="134"/>
                      <a:pt x="192" y="136"/>
                      <a:pt x="186" y="136"/>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06" name="Freeform 665"/>
              <p:cNvSpPr>
                <a:spLocks noEditPoints="1"/>
              </p:cNvSpPr>
              <p:nvPr/>
            </p:nvSpPr>
            <p:spPr bwMode="auto">
              <a:xfrm>
                <a:off x="1504951" y="2960689"/>
                <a:ext cx="47625" cy="30163"/>
              </a:xfrm>
              <a:custGeom>
                <a:avLst/>
                <a:gdLst>
                  <a:gd name="T0" fmla="*/ 28 w 55"/>
                  <a:gd name="T1" fmla="*/ 7 h 36"/>
                  <a:gd name="T2" fmla="*/ 28 w 55"/>
                  <a:gd name="T3" fmla="*/ 7 h 36"/>
                  <a:gd name="T4" fmla="*/ 8 w 55"/>
                  <a:gd name="T5" fmla="*/ 18 h 36"/>
                  <a:gd name="T6" fmla="*/ 28 w 55"/>
                  <a:gd name="T7" fmla="*/ 28 h 36"/>
                  <a:gd name="T8" fmla="*/ 47 w 55"/>
                  <a:gd name="T9" fmla="*/ 18 h 36"/>
                  <a:gd name="T10" fmla="*/ 28 w 55"/>
                  <a:gd name="T11" fmla="*/ 7 h 36"/>
                  <a:gd name="T12" fmla="*/ 28 w 55"/>
                  <a:gd name="T13" fmla="*/ 36 h 36"/>
                  <a:gd name="T14" fmla="*/ 28 w 55"/>
                  <a:gd name="T15" fmla="*/ 36 h 36"/>
                  <a:gd name="T16" fmla="*/ 0 w 55"/>
                  <a:gd name="T17" fmla="*/ 18 h 36"/>
                  <a:gd name="T18" fmla="*/ 28 w 55"/>
                  <a:gd name="T19" fmla="*/ 0 h 36"/>
                  <a:gd name="T20" fmla="*/ 55 w 55"/>
                  <a:gd name="T21" fmla="*/ 18 h 36"/>
                  <a:gd name="T22" fmla="*/ 28 w 55"/>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6">
                    <a:moveTo>
                      <a:pt x="28" y="7"/>
                    </a:moveTo>
                    <a:lnTo>
                      <a:pt x="28" y="7"/>
                    </a:lnTo>
                    <a:cubicBezTo>
                      <a:pt x="16" y="7"/>
                      <a:pt x="8" y="13"/>
                      <a:pt x="8" y="18"/>
                    </a:cubicBezTo>
                    <a:cubicBezTo>
                      <a:pt x="8" y="23"/>
                      <a:pt x="16" y="28"/>
                      <a:pt x="28" y="28"/>
                    </a:cubicBezTo>
                    <a:cubicBezTo>
                      <a:pt x="39" y="28"/>
                      <a:pt x="47" y="23"/>
                      <a:pt x="47" y="18"/>
                    </a:cubicBezTo>
                    <a:cubicBezTo>
                      <a:pt x="47" y="13"/>
                      <a:pt x="39" y="7"/>
                      <a:pt x="28" y="7"/>
                    </a:cubicBezTo>
                    <a:close/>
                    <a:moveTo>
                      <a:pt x="28" y="36"/>
                    </a:moveTo>
                    <a:lnTo>
                      <a:pt x="28" y="36"/>
                    </a:lnTo>
                    <a:cubicBezTo>
                      <a:pt x="12" y="36"/>
                      <a:pt x="0" y="28"/>
                      <a:pt x="0" y="18"/>
                    </a:cubicBezTo>
                    <a:cubicBezTo>
                      <a:pt x="0" y="8"/>
                      <a:pt x="12" y="0"/>
                      <a:pt x="28" y="0"/>
                    </a:cubicBezTo>
                    <a:cubicBezTo>
                      <a:pt x="43" y="0"/>
                      <a:pt x="55" y="8"/>
                      <a:pt x="55" y="18"/>
                    </a:cubicBezTo>
                    <a:cubicBezTo>
                      <a:pt x="55" y="28"/>
                      <a:pt x="43" y="36"/>
                      <a:pt x="28" y="36"/>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07" name="Freeform 666"/>
              <p:cNvSpPr>
                <a:spLocks noEditPoints="1"/>
              </p:cNvSpPr>
              <p:nvPr/>
            </p:nvSpPr>
            <p:spPr bwMode="auto">
              <a:xfrm>
                <a:off x="1504951" y="2973389"/>
                <a:ext cx="47625" cy="41275"/>
              </a:xfrm>
              <a:custGeom>
                <a:avLst/>
                <a:gdLst>
                  <a:gd name="T0" fmla="*/ 8 w 55"/>
                  <a:gd name="T1" fmla="*/ 30 h 49"/>
                  <a:gd name="T2" fmla="*/ 8 w 55"/>
                  <a:gd name="T3" fmla="*/ 30 h 49"/>
                  <a:gd name="T4" fmla="*/ 8 w 55"/>
                  <a:gd name="T5" fmla="*/ 31 h 49"/>
                  <a:gd name="T6" fmla="*/ 28 w 55"/>
                  <a:gd name="T7" fmla="*/ 42 h 49"/>
                  <a:gd name="T8" fmla="*/ 47 w 55"/>
                  <a:gd name="T9" fmla="*/ 31 h 49"/>
                  <a:gd name="T10" fmla="*/ 47 w 55"/>
                  <a:gd name="T11" fmla="*/ 30 h 49"/>
                  <a:gd name="T12" fmla="*/ 28 w 55"/>
                  <a:gd name="T13" fmla="*/ 35 h 49"/>
                  <a:gd name="T14" fmla="*/ 8 w 55"/>
                  <a:gd name="T15" fmla="*/ 30 h 49"/>
                  <a:gd name="T16" fmla="*/ 28 w 55"/>
                  <a:gd name="T17" fmla="*/ 49 h 49"/>
                  <a:gd name="T18" fmla="*/ 28 w 55"/>
                  <a:gd name="T19" fmla="*/ 49 h 49"/>
                  <a:gd name="T20" fmla="*/ 0 w 55"/>
                  <a:gd name="T21" fmla="*/ 31 h 49"/>
                  <a:gd name="T22" fmla="*/ 0 w 55"/>
                  <a:gd name="T23" fmla="*/ 4 h 49"/>
                  <a:gd name="T24" fmla="*/ 4 w 55"/>
                  <a:gd name="T25" fmla="*/ 0 h 49"/>
                  <a:gd name="T26" fmla="*/ 8 w 55"/>
                  <a:gd name="T27" fmla="*/ 4 h 49"/>
                  <a:gd name="T28" fmla="*/ 8 w 55"/>
                  <a:gd name="T29" fmla="*/ 17 h 49"/>
                  <a:gd name="T30" fmla="*/ 28 w 55"/>
                  <a:gd name="T31" fmla="*/ 28 h 49"/>
                  <a:gd name="T32" fmla="*/ 47 w 55"/>
                  <a:gd name="T33" fmla="*/ 17 h 49"/>
                  <a:gd name="T34" fmla="*/ 47 w 55"/>
                  <a:gd name="T35" fmla="*/ 4 h 49"/>
                  <a:gd name="T36" fmla="*/ 55 w 55"/>
                  <a:gd name="T37" fmla="*/ 4 h 49"/>
                  <a:gd name="T38" fmla="*/ 55 w 55"/>
                  <a:gd name="T39" fmla="*/ 31 h 49"/>
                  <a:gd name="T40" fmla="*/ 28 w 55"/>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49">
                    <a:moveTo>
                      <a:pt x="8" y="30"/>
                    </a:moveTo>
                    <a:lnTo>
                      <a:pt x="8" y="30"/>
                    </a:lnTo>
                    <a:lnTo>
                      <a:pt x="8" y="31"/>
                    </a:lnTo>
                    <a:cubicBezTo>
                      <a:pt x="8" y="36"/>
                      <a:pt x="16" y="42"/>
                      <a:pt x="28" y="42"/>
                    </a:cubicBezTo>
                    <a:cubicBezTo>
                      <a:pt x="39" y="42"/>
                      <a:pt x="47" y="36"/>
                      <a:pt x="47" y="31"/>
                    </a:cubicBezTo>
                    <a:lnTo>
                      <a:pt x="47" y="30"/>
                    </a:lnTo>
                    <a:cubicBezTo>
                      <a:pt x="42" y="33"/>
                      <a:pt x="35" y="35"/>
                      <a:pt x="28" y="35"/>
                    </a:cubicBezTo>
                    <a:cubicBezTo>
                      <a:pt x="20" y="35"/>
                      <a:pt x="13" y="33"/>
                      <a:pt x="8" y="30"/>
                    </a:cubicBezTo>
                    <a:close/>
                    <a:moveTo>
                      <a:pt x="28" y="49"/>
                    </a:moveTo>
                    <a:lnTo>
                      <a:pt x="28" y="49"/>
                    </a:lnTo>
                    <a:cubicBezTo>
                      <a:pt x="12" y="49"/>
                      <a:pt x="0" y="41"/>
                      <a:pt x="0" y="31"/>
                    </a:cubicBezTo>
                    <a:lnTo>
                      <a:pt x="0" y="4"/>
                    </a:lnTo>
                    <a:cubicBezTo>
                      <a:pt x="0" y="1"/>
                      <a:pt x="2" y="0"/>
                      <a:pt x="4" y="0"/>
                    </a:cubicBezTo>
                    <a:cubicBezTo>
                      <a:pt x="6" y="0"/>
                      <a:pt x="8" y="1"/>
                      <a:pt x="8" y="4"/>
                    </a:cubicBezTo>
                    <a:lnTo>
                      <a:pt x="8" y="17"/>
                    </a:lnTo>
                    <a:cubicBezTo>
                      <a:pt x="8" y="22"/>
                      <a:pt x="16" y="28"/>
                      <a:pt x="28" y="28"/>
                    </a:cubicBezTo>
                    <a:cubicBezTo>
                      <a:pt x="39" y="28"/>
                      <a:pt x="47" y="22"/>
                      <a:pt x="47" y="17"/>
                    </a:cubicBezTo>
                    <a:lnTo>
                      <a:pt x="47" y="4"/>
                    </a:lnTo>
                    <a:lnTo>
                      <a:pt x="55" y="4"/>
                    </a:lnTo>
                    <a:lnTo>
                      <a:pt x="55" y="31"/>
                    </a:lnTo>
                    <a:cubicBezTo>
                      <a:pt x="55" y="41"/>
                      <a:pt x="43" y="49"/>
                      <a:pt x="28" y="49"/>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08" name="Freeform 667"/>
              <p:cNvSpPr>
                <a:spLocks noEditPoints="1"/>
              </p:cNvSpPr>
              <p:nvPr/>
            </p:nvSpPr>
            <p:spPr bwMode="auto">
              <a:xfrm>
                <a:off x="1558926" y="2960689"/>
                <a:ext cx="46038" cy="30163"/>
              </a:xfrm>
              <a:custGeom>
                <a:avLst/>
                <a:gdLst>
                  <a:gd name="T0" fmla="*/ 27 w 54"/>
                  <a:gd name="T1" fmla="*/ 7 h 36"/>
                  <a:gd name="T2" fmla="*/ 27 w 54"/>
                  <a:gd name="T3" fmla="*/ 7 h 36"/>
                  <a:gd name="T4" fmla="*/ 8 w 54"/>
                  <a:gd name="T5" fmla="*/ 18 h 36"/>
                  <a:gd name="T6" fmla="*/ 27 w 54"/>
                  <a:gd name="T7" fmla="*/ 28 h 36"/>
                  <a:gd name="T8" fmla="*/ 47 w 54"/>
                  <a:gd name="T9" fmla="*/ 18 h 36"/>
                  <a:gd name="T10" fmla="*/ 27 w 54"/>
                  <a:gd name="T11" fmla="*/ 7 h 36"/>
                  <a:gd name="T12" fmla="*/ 27 w 54"/>
                  <a:gd name="T13" fmla="*/ 36 h 36"/>
                  <a:gd name="T14" fmla="*/ 27 w 54"/>
                  <a:gd name="T15" fmla="*/ 36 h 36"/>
                  <a:gd name="T16" fmla="*/ 0 w 54"/>
                  <a:gd name="T17" fmla="*/ 18 h 36"/>
                  <a:gd name="T18" fmla="*/ 27 w 54"/>
                  <a:gd name="T19" fmla="*/ 0 h 36"/>
                  <a:gd name="T20" fmla="*/ 54 w 54"/>
                  <a:gd name="T21" fmla="*/ 18 h 36"/>
                  <a:gd name="T22" fmla="*/ 27 w 54"/>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6">
                    <a:moveTo>
                      <a:pt x="27" y="7"/>
                    </a:moveTo>
                    <a:lnTo>
                      <a:pt x="27" y="7"/>
                    </a:lnTo>
                    <a:cubicBezTo>
                      <a:pt x="16" y="7"/>
                      <a:pt x="8" y="13"/>
                      <a:pt x="8" y="18"/>
                    </a:cubicBezTo>
                    <a:cubicBezTo>
                      <a:pt x="8" y="23"/>
                      <a:pt x="16" y="28"/>
                      <a:pt x="27" y="28"/>
                    </a:cubicBezTo>
                    <a:cubicBezTo>
                      <a:pt x="39" y="28"/>
                      <a:pt x="47" y="23"/>
                      <a:pt x="47" y="18"/>
                    </a:cubicBezTo>
                    <a:cubicBezTo>
                      <a:pt x="47" y="13"/>
                      <a:pt x="39" y="7"/>
                      <a:pt x="27" y="7"/>
                    </a:cubicBezTo>
                    <a:close/>
                    <a:moveTo>
                      <a:pt x="27" y="36"/>
                    </a:moveTo>
                    <a:lnTo>
                      <a:pt x="27" y="36"/>
                    </a:lnTo>
                    <a:cubicBezTo>
                      <a:pt x="12" y="36"/>
                      <a:pt x="0" y="28"/>
                      <a:pt x="0" y="18"/>
                    </a:cubicBezTo>
                    <a:cubicBezTo>
                      <a:pt x="0" y="8"/>
                      <a:pt x="12" y="0"/>
                      <a:pt x="27" y="0"/>
                    </a:cubicBezTo>
                    <a:cubicBezTo>
                      <a:pt x="43" y="0"/>
                      <a:pt x="54" y="8"/>
                      <a:pt x="54" y="18"/>
                    </a:cubicBezTo>
                    <a:cubicBezTo>
                      <a:pt x="54" y="28"/>
                      <a:pt x="43" y="36"/>
                      <a:pt x="27" y="36"/>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09" name="Freeform 668"/>
              <p:cNvSpPr>
                <a:spLocks noEditPoints="1"/>
              </p:cNvSpPr>
              <p:nvPr/>
            </p:nvSpPr>
            <p:spPr bwMode="auto">
              <a:xfrm>
                <a:off x="1558926" y="2973389"/>
                <a:ext cx="46038" cy="41275"/>
              </a:xfrm>
              <a:custGeom>
                <a:avLst/>
                <a:gdLst>
                  <a:gd name="T0" fmla="*/ 8 w 54"/>
                  <a:gd name="T1" fmla="*/ 30 h 49"/>
                  <a:gd name="T2" fmla="*/ 8 w 54"/>
                  <a:gd name="T3" fmla="*/ 30 h 49"/>
                  <a:gd name="T4" fmla="*/ 8 w 54"/>
                  <a:gd name="T5" fmla="*/ 31 h 49"/>
                  <a:gd name="T6" fmla="*/ 27 w 54"/>
                  <a:gd name="T7" fmla="*/ 42 h 49"/>
                  <a:gd name="T8" fmla="*/ 47 w 54"/>
                  <a:gd name="T9" fmla="*/ 31 h 49"/>
                  <a:gd name="T10" fmla="*/ 47 w 54"/>
                  <a:gd name="T11" fmla="*/ 30 h 49"/>
                  <a:gd name="T12" fmla="*/ 27 w 54"/>
                  <a:gd name="T13" fmla="*/ 35 h 49"/>
                  <a:gd name="T14" fmla="*/ 8 w 54"/>
                  <a:gd name="T15" fmla="*/ 30 h 49"/>
                  <a:gd name="T16" fmla="*/ 27 w 54"/>
                  <a:gd name="T17" fmla="*/ 49 h 49"/>
                  <a:gd name="T18" fmla="*/ 27 w 54"/>
                  <a:gd name="T19" fmla="*/ 49 h 49"/>
                  <a:gd name="T20" fmla="*/ 0 w 54"/>
                  <a:gd name="T21" fmla="*/ 31 h 49"/>
                  <a:gd name="T22" fmla="*/ 0 w 54"/>
                  <a:gd name="T23" fmla="*/ 4 h 49"/>
                  <a:gd name="T24" fmla="*/ 4 w 54"/>
                  <a:gd name="T25" fmla="*/ 0 h 49"/>
                  <a:gd name="T26" fmla="*/ 8 w 54"/>
                  <a:gd name="T27" fmla="*/ 4 h 49"/>
                  <a:gd name="T28" fmla="*/ 8 w 54"/>
                  <a:gd name="T29" fmla="*/ 17 h 49"/>
                  <a:gd name="T30" fmla="*/ 27 w 54"/>
                  <a:gd name="T31" fmla="*/ 28 h 49"/>
                  <a:gd name="T32" fmla="*/ 47 w 54"/>
                  <a:gd name="T33" fmla="*/ 17 h 49"/>
                  <a:gd name="T34" fmla="*/ 47 w 54"/>
                  <a:gd name="T35" fmla="*/ 4 h 49"/>
                  <a:gd name="T36" fmla="*/ 54 w 54"/>
                  <a:gd name="T37" fmla="*/ 4 h 49"/>
                  <a:gd name="T38" fmla="*/ 54 w 54"/>
                  <a:gd name="T39" fmla="*/ 31 h 49"/>
                  <a:gd name="T40" fmla="*/ 27 w 54"/>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49">
                    <a:moveTo>
                      <a:pt x="8" y="30"/>
                    </a:moveTo>
                    <a:lnTo>
                      <a:pt x="8" y="30"/>
                    </a:lnTo>
                    <a:lnTo>
                      <a:pt x="8" y="31"/>
                    </a:lnTo>
                    <a:cubicBezTo>
                      <a:pt x="8" y="36"/>
                      <a:pt x="16" y="42"/>
                      <a:pt x="27" y="42"/>
                    </a:cubicBezTo>
                    <a:cubicBezTo>
                      <a:pt x="39" y="42"/>
                      <a:pt x="47" y="36"/>
                      <a:pt x="47" y="31"/>
                    </a:cubicBezTo>
                    <a:lnTo>
                      <a:pt x="47" y="30"/>
                    </a:lnTo>
                    <a:cubicBezTo>
                      <a:pt x="42" y="33"/>
                      <a:pt x="35" y="35"/>
                      <a:pt x="27" y="35"/>
                    </a:cubicBezTo>
                    <a:cubicBezTo>
                      <a:pt x="20" y="35"/>
                      <a:pt x="13" y="33"/>
                      <a:pt x="8" y="30"/>
                    </a:cubicBezTo>
                    <a:close/>
                    <a:moveTo>
                      <a:pt x="27" y="49"/>
                    </a:moveTo>
                    <a:lnTo>
                      <a:pt x="27" y="49"/>
                    </a:lnTo>
                    <a:cubicBezTo>
                      <a:pt x="12" y="49"/>
                      <a:pt x="0" y="41"/>
                      <a:pt x="0" y="31"/>
                    </a:cubicBezTo>
                    <a:lnTo>
                      <a:pt x="0" y="4"/>
                    </a:lnTo>
                    <a:cubicBezTo>
                      <a:pt x="0" y="1"/>
                      <a:pt x="2" y="0"/>
                      <a:pt x="4" y="0"/>
                    </a:cubicBezTo>
                    <a:cubicBezTo>
                      <a:pt x="6" y="0"/>
                      <a:pt x="8" y="1"/>
                      <a:pt x="8" y="4"/>
                    </a:cubicBezTo>
                    <a:lnTo>
                      <a:pt x="8" y="17"/>
                    </a:lnTo>
                    <a:cubicBezTo>
                      <a:pt x="8" y="22"/>
                      <a:pt x="16" y="28"/>
                      <a:pt x="27" y="28"/>
                    </a:cubicBezTo>
                    <a:cubicBezTo>
                      <a:pt x="39" y="28"/>
                      <a:pt x="47" y="22"/>
                      <a:pt x="47" y="17"/>
                    </a:cubicBezTo>
                    <a:lnTo>
                      <a:pt x="47" y="4"/>
                    </a:lnTo>
                    <a:lnTo>
                      <a:pt x="54" y="4"/>
                    </a:lnTo>
                    <a:lnTo>
                      <a:pt x="54" y="31"/>
                    </a:lnTo>
                    <a:cubicBezTo>
                      <a:pt x="54" y="41"/>
                      <a:pt x="43" y="49"/>
                      <a:pt x="27" y="49"/>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0" name="Freeform 669"/>
              <p:cNvSpPr>
                <a:spLocks noEditPoints="1"/>
              </p:cNvSpPr>
              <p:nvPr/>
            </p:nvSpPr>
            <p:spPr bwMode="auto">
              <a:xfrm>
                <a:off x="1463676" y="3068639"/>
                <a:ext cx="184150" cy="36513"/>
              </a:xfrm>
              <a:custGeom>
                <a:avLst/>
                <a:gdLst>
                  <a:gd name="T0" fmla="*/ 7 w 216"/>
                  <a:gd name="T1" fmla="*/ 35 h 42"/>
                  <a:gd name="T2" fmla="*/ 7 w 216"/>
                  <a:gd name="T3" fmla="*/ 35 h 42"/>
                  <a:gd name="T4" fmla="*/ 209 w 216"/>
                  <a:gd name="T5" fmla="*/ 35 h 42"/>
                  <a:gd name="T6" fmla="*/ 209 w 216"/>
                  <a:gd name="T7" fmla="*/ 8 h 42"/>
                  <a:gd name="T8" fmla="*/ 7 w 216"/>
                  <a:gd name="T9" fmla="*/ 8 h 42"/>
                  <a:gd name="T10" fmla="*/ 7 w 216"/>
                  <a:gd name="T11" fmla="*/ 35 h 42"/>
                  <a:gd name="T12" fmla="*/ 212 w 216"/>
                  <a:gd name="T13" fmla="*/ 42 h 42"/>
                  <a:gd name="T14" fmla="*/ 212 w 216"/>
                  <a:gd name="T15" fmla="*/ 42 h 42"/>
                  <a:gd name="T16" fmla="*/ 3 w 216"/>
                  <a:gd name="T17" fmla="*/ 42 h 42"/>
                  <a:gd name="T18" fmla="*/ 0 w 216"/>
                  <a:gd name="T19" fmla="*/ 39 h 42"/>
                  <a:gd name="T20" fmla="*/ 0 w 216"/>
                  <a:gd name="T21" fmla="*/ 4 h 42"/>
                  <a:gd name="T22" fmla="*/ 3 w 216"/>
                  <a:gd name="T23" fmla="*/ 0 h 42"/>
                  <a:gd name="T24" fmla="*/ 212 w 216"/>
                  <a:gd name="T25" fmla="*/ 0 h 42"/>
                  <a:gd name="T26" fmla="*/ 216 w 216"/>
                  <a:gd name="T27" fmla="*/ 4 h 42"/>
                  <a:gd name="T28" fmla="*/ 216 w 216"/>
                  <a:gd name="T29" fmla="*/ 39 h 42"/>
                  <a:gd name="T30" fmla="*/ 212 w 216"/>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2">
                    <a:moveTo>
                      <a:pt x="7" y="35"/>
                    </a:moveTo>
                    <a:lnTo>
                      <a:pt x="7" y="35"/>
                    </a:lnTo>
                    <a:lnTo>
                      <a:pt x="209" y="35"/>
                    </a:lnTo>
                    <a:lnTo>
                      <a:pt x="209" y="8"/>
                    </a:lnTo>
                    <a:lnTo>
                      <a:pt x="7" y="8"/>
                    </a:lnTo>
                    <a:lnTo>
                      <a:pt x="7" y="35"/>
                    </a:lnTo>
                    <a:close/>
                    <a:moveTo>
                      <a:pt x="212" y="42"/>
                    </a:moveTo>
                    <a:lnTo>
                      <a:pt x="212" y="42"/>
                    </a:lnTo>
                    <a:lnTo>
                      <a:pt x="3" y="42"/>
                    </a:lnTo>
                    <a:cubicBezTo>
                      <a:pt x="1" y="42"/>
                      <a:pt x="0" y="41"/>
                      <a:pt x="0" y="39"/>
                    </a:cubicBezTo>
                    <a:lnTo>
                      <a:pt x="0" y="4"/>
                    </a:lnTo>
                    <a:cubicBezTo>
                      <a:pt x="0" y="2"/>
                      <a:pt x="1" y="0"/>
                      <a:pt x="3" y="0"/>
                    </a:cubicBezTo>
                    <a:lnTo>
                      <a:pt x="212" y="0"/>
                    </a:lnTo>
                    <a:cubicBezTo>
                      <a:pt x="215" y="0"/>
                      <a:pt x="216" y="2"/>
                      <a:pt x="216" y="4"/>
                    </a:cubicBezTo>
                    <a:lnTo>
                      <a:pt x="216" y="39"/>
                    </a:lnTo>
                    <a:cubicBezTo>
                      <a:pt x="216" y="41"/>
                      <a:pt x="215" y="42"/>
                      <a:pt x="212" y="42"/>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1" name="Freeform 670"/>
              <p:cNvSpPr>
                <a:spLocks/>
              </p:cNvSpPr>
              <p:nvPr/>
            </p:nvSpPr>
            <p:spPr bwMode="auto">
              <a:xfrm>
                <a:off x="1431926" y="2889251"/>
                <a:ext cx="247650" cy="560388"/>
              </a:xfrm>
              <a:custGeom>
                <a:avLst/>
                <a:gdLst>
                  <a:gd name="T0" fmla="*/ 283 w 292"/>
                  <a:gd name="T1" fmla="*/ 657 h 657"/>
                  <a:gd name="T2" fmla="*/ 283 w 292"/>
                  <a:gd name="T3" fmla="*/ 657 h 657"/>
                  <a:gd name="T4" fmla="*/ 224 w 292"/>
                  <a:gd name="T5" fmla="*/ 657 h 657"/>
                  <a:gd name="T6" fmla="*/ 224 w 292"/>
                  <a:gd name="T7" fmla="*/ 638 h 657"/>
                  <a:gd name="T8" fmla="*/ 273 w 292"/>
                  <a:gd name="T9" fmla="*/ 638 h 657"/>
                  <a:gd name="T10" fmla="*/ 273 w 292"/>
                  <a:gd name="T11" fmla="*/ 19 h 657"/>
                  <a:gd name="T12" fmla="*/ 19 w 292"/>
                  <a:gd name="T13" fmla="*/ 19 h 657"/>
                  <a:gd name="T14" fmla="*/ 19 w 292"/>
                  <a:gd name="T15" fmla="*/ 638 h 657"/>
                  <a:gd name="T16" fmla="*/ 131 w 292"/>
                  <a:gd name="T17" fmla="*/ 638 h 657"/>
                  <a:gd name="T18" fmla="*/ 131 w 292"/>
                  <a:gd name="T19" fmla="*/ 657 h 657"/>
                  <a:gd name="T20" fmla="*/ 9 w 292"/>
                  <a:gd name="T21" fmla="*/ 657 h 657"/>
                  <a:gd name="T22" fmla="*/ 0 w 292"/>
                  <a:gd name="T23" fmla="*/ 648 h 657"/>
                  <a:gd name="T24" fmla="*/ 0 w 292"/>
                  <a:gd name="T25" fmla="*/ 10 h 657"/>
                  <a:gd name="T26" fmla="*/ 9 w 292"/>
                  <a:gd name="T27" fmla="*/ 0 h 657"/>
                  <a:gd name="T28" fmla="*/ 283 w 292"/>
                  <a:gd name="T29" fmla="*/ 0 h 657"/>
                  <a:gd name="T30" fmla="*/ 292 w 292"/>
                  <a:gd name="T31" fmla="*/ 10 h 657"/>
                  <a:gd name="T32" fmla="*/ 292 w 292"/>
                  <a:gd name="T33" fmla="*/ 648 h 657"/>
                  <a:gd name="T34" fmla="*/ 283 w 292"/>
                  <a:gd name="T35" fmla="*/ 65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657">
                    <a:moveTo>
                      <a:pt x="283" y="657"/>
                    </a:moveTo>
                    <a:lnTo>
                      <a:pt x="283" y="657"/>
                    </a:lnTo>
                    <a:lnTo>
                      <a:pt x="224" y="657"/>
                    </a:lnTo>
                    <a:lnTo>
                      <a:pt x="224" y="638"/>
                    </a:lnTo>
                    <a:lnTo>
                      <a:pt x="273" y="638"/>
                    </a:lnTo>
                    <a:lnTo>
                      <a:pt x="273" y="19"/>
                    </a:lnTo>
                    <a:lnTo>
                      <a:pt x="19" y="19"/>
                    </a:lnTo>
                    <a:lnTo>
                      <a:pt x="19" y="638"/>
                    </a:lnTo>
                    <a:lnTo>
                      <a:pt x="131" y="638"/>
                    </a:lnTo>
                    <a:lnTo>
                      <a:pt x="131" y="657"/>
                    </a:lnTo>
                    <a:lnTo>
                      <a:pt x="9" y="657"/>
                    </a:lnTo>
                    <a:cubicBezTo>
                      <a:pt x="4" y="657"/>
                      <a:pt x="0" y="653"/>
                      <a:pt x="0" y="648"/>
                    </a:cubicBezTo>
                    <a:lnTo>
                      <a:pt x="0" y="10"/>
                    </a:lnTo>
                    <a:cubicBezTo>
                      <a:pt x="0" y="5"/>
                      <a:pt x="4" y="0"/>
                      <a:pt x="9" y="0"/>
                    </a:cubicBezTo>
                    <a:lnTo>
                      <a:pt x="283" y="0"/>
                    </a:lnTo>
                    <a:cubicBezTo>
                      <a:pt x="288" y="0"/>
                      <a:pt x="292" y="5"/>
                      <a:pt x="292" y="10"/>
                    </a:cubicBezTo>
                    <a:lnTo>
                      <a:pt x="292" y="648"/>
                    </a:lnTo>
                    <a:cubicBezTo>
                      <a:pt x="292" y="653"/>
                      <a:pt x="288" y="657"/>
                      <a:pt x="283" y="657"/>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2" name="Freeform 671"/>
              <p:cNvSpPr>
                <a:spLocks/>
              </p:cNvSpPr>
              <p:nvPr/>
            </p:nvSpPr>
            <p:spPr bwMode="auto">
              <a:xfrm>
                <a:off x="1439864" y="3046414"/>
                <a:ext cx="231775" cy="7938"/>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3" name="Freeform 672"/>
              <p:cNvSpPr>
                <a:spLocks/>
              </p:cNvSpPr>
              <p:nvPr/>
            </p:nvSpPr>
            <p:spPr bwMode="auto">
              <a:xfrm>
                <a:off x="1439864" y="3167064"/>
                <a:ext cx="231775" cy="6350"/>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4" name="Freeform 673"/>
              <p:cNvSpPr>
                <a:spLocks noEditPoints="1"/>
              </p:cNvSpPr>
              <p:nvPr/>
            </p:nvSpPr>
            <p:spPr bwMode="auto">
              <a:xfrm>
                <a:off x="1462089" y="3187701"/>
                <a:ext cx="187325" cy="215900"/>
              </a:xfrm>
              <a:custGeom>
                <a:avLst/>
                <a:gdLst>
                  <a:gd name="T0" fmla="*/ 11 w 220"/>
                  <a:gd name="T1" fmla="*/ 242 h 253"/>
                  <a:gd name="T2" fmla="*/ 11 w 220"/>
                  <a:gd name="T3" fmla="*/ 242 h 253"/>
                  <a:gd name="T4" fmla="*/ 209 w 220"/>
                  <a:gd name="T5" fmla="*/ 242 h 253"/>
                  <a:gd name="T6" fmla="*/ 209 w 220"/>
                  <a:gd name="T7" fmla="*/ 11 h 253"/>
                  <a:gd name="T8" fmla="*/ 11 w 220"/>
                  <a:gd name="T9" fmla="*/ 11 h 253"/>
                  <a:gd name="T10" fmla="*/ 11 w 220"/>
                  <a:gd name="T11" fmla="*/ 242 h 253"/>
                  <a:gd name="T12" fmla="*/ 214 w 220"/>
                  <a:gd name="T13" fmla="*/ 253 h 253"/>
                  <a:gd name="T14" fmla="*/ 214 w 220"/>
                  <a:gd name="T15" fmla="*/ 253 h 253"/>
                  <a:gd name="T16" fmla="*/ 5 w 220"/>
                  <a:gd name="T17" fmla="*/ 253 h 253"/>
                  <a:gd name="T18" fmla="*/ 0 w 220"/>
                  <a:gd name="T19" fmla="*/ 247 h 253"/>
                  <a:gd name="T20" fmla="*/ 0 w 220"/>
                  <a:gd name="T21" fmla="*/ 5 h 253"/>
                  <a:gd name="T22" fmla="*/ 5 w 220"/>
                  <a:gd name="T23" fmla="*/ 0 h 253"/>
                  <a:gd name="T24" fmla="*/ 214 w 220"/>
                  <a:gd name="T25" fmla="*/ 0 h 253"/>
                  <a:gd name="T26" fmla="*/ 220 w 220"/>
                  <a:gd name="T27" fmla="*/ 5 h 253"/>
                  <a:gd name="T28" fmla="*/ 220 w 220"/>
                  <a:gd name="T29" fmla="*/ 247 h 253"/>
                  <a:gd name="T30" fmla="*/ 214 w 220"/>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253">
                    <a:moveTo>
                      <a:pt x="11" y="242"/>
                    </a:moveTo>
                    <a:lnTo>
                      <a:pt x="11" y="242"/>
                    </a:lnTo>
                    <a:lnTo>
                      <a:pt x="209" y="242"/>
                    </a:lnTo>
                    <a:lnTo>
                      <a:pt x="209" y="11"/>
                    </a:lnTo>
                    <a:lnTo>
                      <a:pt x="11" y="11"/>
                    </a:lnTo>
                    <a:lnTo>
                      <a:pt x="11" y="242"/>
                    </a:lnTo>
                    <a:close/>
                    <a:moveTo>
                      <a:pt x="214" y="253"/>
                    </a:moveTo>
                    <a:lnTo>
                      <a:pt x="214" y="253"/>
                    </a:lnTo>
                    <a:lnTo>
                      <a:pt x="5" y="253"/>
                    </a:lnTo>
                    <a:cubicBezTo>
                      <a:pt x="2" y="253"/>
                      <a:pt x="0" y="251"/>
                      <a:pt x="0" y="247"/>
                    </a:cubicBezTo>
                    <a:lnTo>
                      <a:pt x="0" y="5"/>
                    </a:lnTo>
                    <a:cubicBezTo>
                      <a:pt x="0" y="2"/>
                      <a:pt x="2" y="0"/>
                      <a:pt x="5" y="0"/>
                    </a:cubicBezTo>
                    <a:lnTo>
                      <a:pt x="214" y="0"/>
                    </a:lnTo>
                    <a:cubicBezTo>
                      <a:pt x="218" y="0"/>
                      <a:pt x="220" y="2"/>
                      <a:pt x="220" y="5"/>
                    </a:cubicBezTo>
                    <a:lnTo>
                      <a:pt x="220" y="247"/>
                    </a:lnTo>
                    <a:cubicBezTo>
                      <a:pt x="220" y="251"/>
                      <a:pt x="218" y="253"/>
                      <a:pt x="214" y="253"/>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5" name="Freeform 674"/>
              <p:cNvSpPr>
                <a:spLocks/>
              </p:cNvSpPr>
              <p:nvPr/>
            </p:nvSpPr>
            <p:spPr bwMode="auto">
              <a:xfrm>
                <a:off x="14779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6" name="Freeform 675"/>
              <p:cNvSpPr>
                <a:spLocks/>
              </p:cNvSpPr>
              <p:nvPr/>
            </p:nvSpPr>
            <p:spPr bwMode="auto">
              <a:xfrm>
                <a:off x="16303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7" name="Freeform 676"/>
              <p:cNvSpPr>
                <a:spLocks/>
              </p:cNvSpPr>
              <p:nvPr/>
            </p:nvSpPr>
            <p:spPr bwMode="auto">
              <a:xfrm>
                <a:off x="1481139" y="3378201"/>
                <a:ext cx="150813" cy="3175"/>
              </a:xfrm>
              <a:custGeom>
                <a:avLst/>
                <a:gdLst>
                  <a:gd name="T0" fmla="*/ 178 w 178"/>
                  <a:gd name="T1" fmla="*/ 3 h 3"/>
                  <a:gd name="T2" fmla="*/ 178 w 178"/>
                  <a:gd name="T3" fmla="*/ 3 h 3"/>
                  <a:gd name="T4" fmla="*/ 0 w 178"/>
                  <a:gd name="T5" fmla="*/ 3 h 3"/>
                  <a:gd name="T6" fmla="*/ 0 w 178"/>
                  <a:gd name="T7" fmla="*/ 0 h 3"/>
                  <a:gd name="T8" fmla="*/ 178 w 178"/>
                  <a:gd name="T9" fmla="*/ 0 h 3"/>
                  <a:gd name="T10" fmla="*/ 178 w 178"/>
                  <a:gd name="T11" fmla="*/ 3 h 3"/>
                </a:gdLst>
                <a:ahLst/>
                <a:cxnLst>
                  <a:cxn ang="0">
                    <a:pos x="T0" y="T1"/>
                  </a:cxn>
                  <a:cxn ang="0">
                    <a:pos x="T2" y="T3"/>
                  </a:cxn>
                  <a:cxn ang="0">
                    <a:pos x="T4" y="T5"/>
                  </a:cxn>
                  <a:cxn ang="0">
                    <a:pos x="T6" y="T7"/>
                  </a:cxn>
                  <a:cxn ang="0">
                    <a:pos x="T8" y="T9"/>
                  </a:cxn>
                  <a:cxn ang="0">
                    <a:pos x="T10" y="T11"/>
                  </a:cxn>
                </a:cxnLst>
                <a:rect l="0" t="0" r="r" b="b"/>
                <a:pathLst>
                  <a:path w="178" h="3">
                    <a:moveTo>
                      <a:pt x="178" y="3"/>
                    </a:moveTo>
                    <a:lnTo>
                      <a:pt x="178" y="3"/>
                    </a:lnTo>
                    <a:lnTo>
                      <a:pt x="0" y="3"/>
                    </a:lnTo>
                    <a:lnTo>
                      <a:pt x="0" y="0"/>
                    </a:lnTo>
                    <a:lnTo>
                      <a:pt x="178" y="0"/>
                    </a:lnTo>
                    <a:lnTo>
                      <a:pt x="178" y="3"/>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8" name="Freeform 677"/>
              <p:cNvSpPr>
                <a:spLocks/>
              </p:cNvSpPr>
              <p:nvPr/>
            </p:nvSpPr>
            <p:spPr bwMode="auto">
              <a:xfrm>
                <a:off x="1481139" y="3201989"/>
                <a:ext cx="150813" cy="3175"/>
              </a:xfrm>
              <a:custGeom>
                <a:avLst/>
                <a:gdLst>
                  <a:gd name="T0" fmla="*/ 178 w 178"/>
                  <a:gd name="T1" fmla="*/ 4 h 4"/>
                  <a:gd name="T2" fmla="*/ 178 w 178"/>
                  <a:gd name="T3" fmla="*/ 4 h 4"/>
                  <a:gd name="T4" fmla="*/ 0 w 178"/>
                  <a:gd name="T5" fmla="*/ 4 h 4"/>
                  <a:gd name="T6" fmla="*/ 0 w 178"/>
                  <a:gd name="T7" fmla="*/ 0 h 4"/>
                  <a:gd name="T8" fmla="*/ 178 w 178"/>
                  <a:gd name="T9" fmla="*/ 0 h 4"/>
                  <a:gd name="T10" fmla="*/ 178 w 178"/>
                  <a:gd name="T11" fmla="*/ 4 h 4"/>
                </a:gdLst>
                <a:ahLst/>
                <a:cxnLst>
                  <a:cxn ang="0">
                    <a:pos x="T0" y="T1"/>
                  </a:cxn>
                  <a:cxn ang="0">
                    <a:pos x="T2" y="T3"/>
                  </a:cxn>
                  <a:cxn ang="0">
                    <a:pos x="T4" y="T5"/>
                  </a:cxn>
                  <a:cxn ang="0">
                    <a:pos x="T6" y="T7"/>
                  </a:cxn>
                  <a:cxn ang="0">
                    <a:pos x="T8" y="T9"/>
                  </a:cxn>
                  <a:cxn ang="0">
                    <a:pos x="T10" y="T11"/>
                  </a:cxn>
                </a:cxnLst>
                <a:rect l="0" t="0" r="r" b="b"/>
                <a:pathLst>
                  <a:path w="178" h="4">
                    <a:moveTo>
                      <a:pt x="178" y="4"/>
                    </a:moveTo>
                    <a:lnTo>
                      <a:pt x="178" y="4"/>
                    </a:lnTo>
                    <a:lnTo>
                      <a:pt x="0" y="4"/>
                    </a:lnTo>
                    <a:lnTo>
                      <a:pt x="0" y="0"/>
                    </a:lnTo>
                    <a:lnTo>
                      <a:pt x="178" y="0"/>
                    </a:lnTo>
                    <a:lnTo>
                      <a:pt x="178" y="4"/>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19" name="Freeform 678"/>
              <p:cNvSpPr>
                <a:spLocks noEditPoints="1"/>
              </p:cNvSpPr>
              <p:nvPr/>
            </p:nvSpPr>
            <p:spPr bwMode="auto">
              <a:xfrm>
                <a:off x="1492251" y="32162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0" name="Freeform 679"/>
              <p:cNvSpPr>
                <a:spLocks noEditPoints="1"/>
              </p:cNvSpPr>
              <p:nvPr/>
            </p:nvSpPr>
            <p:spPr bwMode="auto">
              <a:xfrm>
                <a:off x="1492251" y="3235326"/>
                <a:ext cx="58738" cy="14288"/>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1" name="Freeform 680"/>
              <p:cNvSpPr>
                <a:spLocks noEditPoints="1"/>
              </p:cNvSpPr>
              <p:nvPr/>
            </p:nvSpPr>
            <p:spPr bwMode="auto">
              <a:xfrm>
                <a:off x="1492251" y="3255964"/>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2" name="Freeform 681"/>
              <p:cNvSpPr>
                <a:spLocks noEditPoints="1"/>
              </p:cNvSpPr>
              <p:nvPr/>
            </p:nvSpPr>
            <p:spPr bwMode="auto">
              <a:xfrm>
                <a:off x="1492251" y="3276601"/>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3" name="Freeform 682"/>
              <p:cNvSpPr>
                <a:spLocks noEditPoints="1"/>
              </p:cNvSpPr>
              <p:nvPr/>
            </p:nvSpPr>
            <p:spPr bwMode="auto">
              <a:xfrm>
                <a:off x="1560514" y="32162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4" name="Freeform 683"/>
              <p:cNvSpPr>
                <a:spLocks noEditPoints="1"/>
              </p:cNvSpPr>
              <p:nvPr/>
            </p:nvSpPr>
            <p:spPr bwMode="auto">
              <a:xfrm>
                <a:off x="1560514" y="3235326"/>
                <a:ext cx="58738" cy="14288"/>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5" name="Freeform 684"/>
              <p:cNvSpPr>
                <a:spLocks noEditPoints="1"/>
              </p:cNvSpPr>
              <p:nvPr/>
            </p:nvSpPr>
            <p:spPr bwMode="auto">
              <a:xfrm>
                <a:off x="1560514" y="3255964"/>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6" name="Freeform 685"/>
              <p:cNvSpPr>
                <a:spLocks noEditPoints="1"/>
              </p:cNvSpPr>
              <p:nvPr/>
            </p:nvSpPr>
            <p:spPr bwMode="auto">
              <a:xfrm>
                <a:off x="1560514" y="3276601"/>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7" name="Freeform 686"/>
              <p:cNvSpPr>
                <a:spLocks noEditPoints="1"/>
              </p:cNvSpPr>
              <p:nvPr/>
            </p:nvSpPr>
            <p:spPr bwMode="auto">
              <a:xfrm>
                <a:off x="1492251" y="3297239"/>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8" name="Freeform 687"/>
              <p:cNvSpPr>
                <a:spLocks noEditPoints="1"/>
              </p:cNvSpPr>
              <p:nvPr/>
            </p:nvSpPr>
            <p:spPr bwMode="auto">
              <a:xfrm>
                <a:off x="1492251" y="3316289"/>
                <a:ext cx="58738" cy="12700"/>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29" name="Freeform 688"/>
              <p:cNvSpPr>
                <a:spLocks noEditPoints="1"/>
              </p:cNvSpPr>
              <p:nvPr/>
            </p:nvSpPr>
            <p:spPr bwMode="auto">
              <a:xfrm>
                <a:off x="1492251" y="3336926"/>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0" name="Freeform 689"/>
              <p:cNvSpPr>
                <a:spLocks noEditPoints="1"/>
              </p:cNvSpPr>
              <p:nvPr/>
            </p:nvSpPr>
            <p:spPr bwMode="auto">
              <a:xfrm>
                <a:off x="1492251" y="33559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1" name="Freeform 690"/>
              <p:cNvSpPr>
                <a:spLocks noEditPoints="1"/>
              </p:cNvSpPr>
              <p:nvPr/>
            </p:nvSpPr>
            <p:spPr bwMode="auto">
              <a:xfrm>
                <a:off x="1560514" y="3297239"/>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2" name="Freeform 691"/>
              <p:cNvSpPr>
                <a:spLocks noEditPoints="1"/>
              </p:cNvSpPr>
              <p:nvPr/>
            </p:nvSpPr>
            <p:spPr bwMode="auto">
              <a:xfrm>
                <a:off x="1560514" y="3316289"/>
                <a:ext cx="58738" cy="12700"/>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3" name="Freeform 692"/>
              <p:cNvSpPr>
                <a:spLocks noEditPoints="1"/>
              </p:cNvSpPr>
              <p:nvPr/>
            </p:nvSpPr>
            <p:spPr bwMode="auto">
              <a:xfrm>
                <a:off x="1560514" y="3336926"/>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4" name="Freeform 693"/>
              <p:cNvSpPr>
                <a:spLocks noEditPoints="1"/>
              </p:cNvSpPr>
              <p:nvPr/>
            </p:nvSpPr>
            <p:spPr bwMode="auto">
              <a:xfrm>
                <a:off x="1560514" y="33559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5" name="Freeform 694"/>
              <p:cNvSpPr>
                <a:spLocks/>
              </p:cNvSpPr>
              <p:nvPr/>
            </p:nvSpPr>
            <p:spPr bwMode="auto">
              <a:xfrm>
                <a:off x="1520826" y="3419476"/>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6" name="Freeform 695"/>
              <p:cNvSpPr>
                <a:spLocks/>
              </p:cNvSpPr>
              <p:nvPr/>
            </p:nvSpPr>
            <p:spPr bwMode="auto">
              <a:xfrm>
                <a:off x="1600201" y="3419476"/>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7" name="Freeform 696"/>
              <p:cNvSpPr>
                <a:spLocks/>
              </p:cNvSpPr>
              <p:nvPr/>
            </p:nvSpPr>
            <p:spPr bwMode="auto">
              <a:xfrm>
                <a:off x="1490664" y="3081339"/>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8" name="Freeform 697"/>
              <p:cNvSpPr>
                <a:spLocks/>
              </p:cNvSpPr>
              <p:nvPr/>
            </p:nvSpPr>
            <p:spPr bwMode="auto">
              <a:xfrm>
                <a:off x="1509714" y="3081339"/>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39" name="Freeform 698"/>
              <p:cNvSpPr>
                <a:spLocks/>
              </p:cNvSpPr>
              <p:nvPr/>
            </p:nvSpPr>
            <p:spPr bwMode="auto">
              <a:xfrm>
                <a:off x="1490664" y="3089276"/>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0" name="Freeform 699"/>
              <p:cNvSpPr>
                <a:spLocks/>
              </p:cNvSpPr>
              <p:nvPr/>
            </p:nvSpPr>
            <p:spPr bwMode="auto">
              <a:xfrm>
                <a:off x="1509714" y="3090864"/>
                <a:ext cx="4763" cy="3175"/>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1" name="Freeform 700"/>
              <p:cNvSpPr>
                <a:spLocks/>
              </p:cNvSpPr>
              <p:nvPr/>
            </p:nvSpPr>
            <p:spPr bwMode="auto">
              <a:xfrm>
                <a:off x="1525589" y="3081339"/>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2" name="Freeform 701"/>
              <p:cNvSpPr>
                <a:spLocks/>
              </p:cNvSpPr>
              <p:nvPr/>
            </p:nvSpPr>
            <p:spPr bwMode="auto">
              <a:xfrm>
                <a:off x="1544639"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3" name="Freeform 702"/>
              <p:cNvSpPr>
                <a:spLocks/>
              </p:cNvSpPr>
              <p:nvPr/>
            </p:nvSpPr>
            <p:spPr bwMode="auto">
              <a:xfrm>
                <a:off x="1525589" y="3089276"/>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4" name="Freeform 703"/>
              <p:cNvSpPr>
                <a:spLocks/>
              </p:cNvSpPr>
              <p:nvPr/>
            </p:nvSpPr>
            <p:spPr bwMode="auto">
              <a:xfrm>
                <a:off x="1544639"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5" name="Freeform 704"/>
              <p:cNvSpPr>
                <a:spLocks/>
              </p:cNvSpPr>
              <p:nvPr/>
            </p:nvSpPr>
            <p:spPr bwMode="auto">
              <a:xfrm>
                <a:off x="1562101" y="3081339"/>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6" name="Freeform 705"/>
              <p:cNvSpPr>
                <a:spLocks/>
              </p:cNvSpPr>
              <p:nvPr/>
            </p:nvSpPr>
            <p:spPr bwMode="auto">
              <a:xfrm>
                <a:off x="1579564"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7" name="Freeform 706"/>
              <p:cNvSpPr>
                <a:spLocks/>
              </p:cNvSpPr>
              <p:nvPr/>
            </p:nvSpPr>
            <p:spPr bwMode="auto">
              <a:xfrm>
                <a:off x="1562101" y="3089276"/>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8" name="Freeform 707"/>
              <p:cNvSpPr>
                <a:spLocks/>
              </p:cNvSpPr>
              <p:nvPr/>
            </p:nvSpPr>
            <p:spPr bwMode="auto">
              <a:xfrm>
                <a:off x="1579564"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49" name="Freeform 708"/>
              <p:cNvSpPr>
                <a:spLocks/>
              </p:cNvSpPr>
              <p:nvPr/>
            </p:nvSpPr>
            <p:spPr bwMode="auto">
              <a:xfrm>
                <a:off x="1597026" y="3081339"/>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0" name="Freeform 709"/>
              <p:cNvSpPr>
                <a:spLocks/>
              </p:cNvSpPr>
              <p:nvPr/>
            </p:nvSpPr>
            <p:spPr bwMode="auto">
              <a:xfrm>
                <a:off x="1614489" y="3081339"/>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1" name="Freeform 710"/>
              <p:cNvSpPr>
                <a:spLocks/>
              </p:cNvSpPr>
              <p:nvPr/>
            </p:nvSpPr>
            <p:spPr bwMode="auto">
              <a:xfrm>
                <a:off x="1597026" y="3089276"/>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2" name="Freeform 711"/>
              <p:cNvSpPr>
                <a:spLocks/>
              </p:cNvSpPr>
              <p:nvPr/>
            </p:nvSpPr>
            <p:spPr bwMode="auto">
              <a:xfrm>
                <a:off x="1614489" y="3090864"/>
                <a:ext cx="4763" cy="3175"/>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3" name="Freeform 712"/>
              <p:cNvSpPr>
                <a:spLocks noEditPoints="1"/>
              </p:cNvSpPr>
              <p:nvPr/>
            </p:nvSpPr>
            <p:spPr bwMode="auto">
              <a:xfrm>
                <a:off x="1463676" y="3114676"/>
                <a:ext cx="184150" cy="36513"/>
              </a:xfrm>
              <a:custGeom>
                <a:avLst/>
                <a:gdLst>
                  <a:gd name="T0" fmla="*/ 7 w 216"/>
                  <a:gd name="T1" fmla="*/ 35 h 43"/>
                  <a:gd name="T2" fmla="*/ 7 w 216"/>
                  <a:gd name="T3" fmla="*/ 35 h 43"/>
                  <a:gd name="T4" fmla="*/ 209 w 216"/>
                  <a:gd name="T5" fmla="*/ 35 h 43"/>
                  <a:gd name="T6" fmla="*/ 209 w 216"/>
                  <a:gd name="T7" fmla="*/ 8 h 43"/>
                  <a:gd name="T8" fmla="*/ 7 w 216"/>
                  <a:gd name="T9" fmla="*/ 8 h 43"/>
                  <a:gd name="T10" fmla="*/ 7 w 216"/>
                  <a:gd name="T11" fmla="*/ 35 h 43"/>
                  <a:gd name="T12" fmla="*/ 212 w 216"/>
                  <a:gd name="T13" fmla="*/ 43 h 43"/>
                  <a:gd name="T14" fmla="*/ 212 w 216"/>
                  <a:gd name="T15" fmla="*/ 43 h 43"/>
                  <a:gd name="T16" fmla="*/ 3 w 216"/>
                  <a:gd name="T17" fmla="*/ 43 h 43"/>
                  <a:gd name="T18" fmla="*/ 0 w 216"/>
                  <a:gd name="T19" fmla="*/ 39 h 43"/>
                  <a:gd name="T20" fmla="*/ 0 w 216"/>
                  <a:gd name="T21" fmla="*/ 4 h 43"/>
                  <a:gd name="T22" fmla="*/ 3 w 216"/>
                  <a:gd name="T23" fmla="*/ 0 h 43"/>
                  <a:gd name="T24" fmla="*/ 212 w 216"/>
                  <a:gd name="T25" fmla="*/ 0 h 43"/>
                  <a:gd name="T26" fmla="*/ 216 w 216"/>
                  <a:gd name="T27" fmla="*/ 4 h 43"/>
                  <a:gd name="T28" fmla="*/ 216 w 216"/>
                  <a:gd name="T29" fmla="*/ 39 h 43"/>
                  <a:gd name="T30" fmla="*/ 212 w 216"/>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3">
                    <a:moveTo>
                      <a:pt x="7" y="35"/>
                    </a:moveTo>
                    <a:lnTo>
                      <a:pt x="7" y="35"/>
                    </a:lnTo>
                    <a:lnTo>
                      <a:pt x="209" y="35"/>
                    </a:lnTo>
                    <a:lnTo>
                      <a:pt x="209" y="8"/>
                    </a:lnTo>
                    <a:lnTo>
                      <a:pt x="7" y="8"/>
                    </a:lnTo>
                    <a:lnTo>
                      <a:pt x="7" y="35"/>
                    </a:lnTo>
                    <a:close/>
                    <a:moveTo>
                      <a:pt x="212" y="43"/>
                    </a:moveTo>
                    <a:lnTo>
                      <a:pt x="212" y="43"/>
                    </a:lnTo>
                    <a:lnTo>
                      <a:pt x="3" y="43"/>
                    </a:lnTo>
                    <a:cubicBezTo>
                      <a:pt x="1" y="43"/>
                      <a:pt x="0" y="41"/>
                      <a:pt x="0" y="39"/>
                    </a:cubicBezTo>
                    <a:lnTo>
                      <a:pt x="0" y="4"/>
                    </a:lnTo>
                    <a:cubicBezTo>
                      <a:pt x="0" y="2"/>
                      <a:pt x="1" y="0"/>
                      <a:pt x="3" y="0"/>
                    </a:cubicBezTo>
                    <a:lnTo>
                      <a:pt x="212" y="0"/>
                    </a:lnTo>
                    <a:cubicBezTo>
                      <a:pt x="215" y="0"/>
                      <a:pt x="216" y="2"/>
                      <a:pt x="216" y="4"/>
                    </a:cubicBezTo>
                    <a:lnTo>
                      <a:pt x="216" y="39"/>
                    </a:lnTo>
                    <a:cubicBezTo>
                      <a:pt x="216" y="41"/>
                      <a:pt x="215" y="43"/>
                      <a:pt x="212" y="43"/>
                    </a:cubicBez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4" name="Freeform 713"/>
              <p:cNvSpPr>
                <a:spLocks/>
              </p:cNvSpPr>
              <p:nvPr/>
            </p:nvSpPr>
            <p:spPr bwMode="auto">
              <a:xfrm>
                <a:off x="1490664" y="3125789"/>
                <a:ext cx="20638"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5" name="Freeform 714"/>
              <p:cNvSpPr>
                <a:spLocks/>
              </p:cNvSpPr>
              <p:nvPr/>
            </p:nvSpPr>
            <p:spPr bwMode="auto">
              <a:xfrm>
                <a:off x="1509714" y="3127376"/>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6" name="Freeform 715"/>
              <p:cNvSpPr>
                <a:spLocks/>
              </p:cNvSpPr>
              <p:nvPr/>
            </p:nvSpPr>
            <p:spPr bwMode="auto">
              <a:xfrm>
                <a:off x="1490664" y="3135314"/>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7" name="Freeform 716"/>
              <p:cNvSpPr>
                <a:spLocks/>
              </p:cNvSpPr>
              <p:nvPr/>
            </p:nvSpPr>
            <p:spPr bwMode="auto">
              <a:xfrm>
                <a:off x="1509714" y="3135314"/>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8" name="Freeform 717"/>
              <p:cNvSpPr>
                <a:spLocks/>
              </p:cNvSpPr>
              <p:nvPr/>
            </p:nvSpPr>
            <p:spPr bwMode="auto">
              <a:xfrm>
                <a:off x="1525589" y="3125789"/>
                <a:ext cx="20638"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59" name="Freeform 718"/>
              <p:cNvSpPr>
                <a:spLocks/>
              </p:cNvSpPr>
              <p:nvPr/>
            </p:nvSpPr>
            <p:spPr bwMode="auto">
              <a:xfrm>
                <a:off x="1544639"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0" name="Freeform 719"/>
              <p:cNvSpPr>
                <a:spLocks/>
              </p:cNvSpPr>
              <p:nvPr/>
            </p:nvSpPr>
            <p:spPr bwMode="auto">
              <a:xfrm>
                <a:off x="1525589" y="3135314"/>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1" name="Freeform 720"/>
              <p:cNvSpPr>
                <a:spLocks/>
              </p:cNvSpPr>
              <p:nvPr/>
            </p:nvSpPr>
            <p:spPr bwMode="auto">
              <a:xfrm>
                <a:off x="1544639"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2" name="Freeform 721"/>
              <p:cNvSpPr>
                <a:spLocks/>
              </p:cNvSpPr>
              <p:nvPr/>
            </p:nvSpPr>
            <p:spPr bwMode="auto">
              <a:xfrm>
                <a:off x="1562101" y="3125789"/>
                <a:ext cx="19050"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3" name="Freeform 722"/>
              <p:cNvSpPr>
                <a:spLocks/>
              </p:cNvSpPr>
              <p:nvPr/>
            </p:nvSpPr>
            <p:spPr bwMode="auto">
              <a:xfrm>
                <a:off x="1579564"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4" name="Freeform 723"/>
              <p:cNvSpPr>
                <a:spLocks/>
              </p:cNvSpPr>
              <p:nvPr/>
            </p:nvSpPr>
            <p:spPr bwMode="auto">
              <a:xfrm>
                <a:off x="1562101" y="3135314"/>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5" name="Freeform 724"/>
              <p:cNvSpPr>
                <a:spLocks/>
              </p:cNvSpPr>
              <p:nvPr/>
            </p:nvSpPr>
            <p:spPr bwMode="auto">
              <a:xfrm>
                <a:off x="1579564"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6" name="Freeform 725"/>
              <p:cNvSpPr>
                <a:spLocks/>
              </p:cNvSpPr>
              <p:nvPr/>
            </p:nvSpPr>
            <p:spPr bwMode="auto">
              <a:xfrm>
                <a:off x="1597026" y="3125789"/>
                <a:ext cx="19050"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7" name="Freeform 726"/>
              <p:cNvSpPr>
                <a:spLocks/>
              </p:cNvSpPr>
              <p:nvPr/>
            </p:nvSpPr>
            <p:spPr bwMode="auto">
              <a:xfrm>
                <a:off x="1614489" y="3127376"/>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8" name="Freeform 727"/>
              <p:cNvSpPr>
                <a:spLocks/>
              </p:cNvSpPr>
              <p:nvPr/>
            </p:nvSpPr>
            <p:spPr bwMode="auto">
              <a:xfrm>
                <a:off x="1597026" y="3135314"/>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69" name="Freeform 728"/>
              <p:cNvSpPr>
                <a:spLocks/>
              </p:cNvSpPr>
              <p:nvPr/>
            </p:nvSpPr>
            <p:spPr bwMode="auto">
              <a:xfrm>
                <a:off x="1614489" y="3135314"/>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solidFill>
                  <a:srgbClr val="00B0F0"/>
                </a:solidFill>
                <a:prstDash val="solid"/>
                <a:round/>
                <a:headEnd/>
                <a:tailEnd/>
              </a:ln>
            </p:spPr>
            <p:txBody>
              <a:bodyPr/>
              <a:lstStyle/>
              <a:p>
                <a:pPr algn="ctr" defTabSz="368148" hangingPunct="0">
                  <a:spcBef>
                    <a:spcPct val="0"/>
                  </a:spcBef>
                  <a:spcAft>
                    <a:spcPct val="0"/>
                  </a:spcAft>
                  <a:defRPr/>
                </a:pPr>
                <a:endParaRPr lang="zh-CN" altLang="en-US" sz="7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grpSp>
        <p:grpSp>
          <p:nvGrpSpPr>
            <p:cNvPr id="270" name="组合 198"/>
            <p:cNvGrpSpPr>
              <a:grpSpLocks noChangeAspect="1"/>
            </p:cNvGrpSpPr>
            <p:nvPr/>
          </p:nvGrpSpPr>
          <p:grpSpPr>
            <a:xfrm>
              <a:off x="6523465" y="2234631"/>
              <a:ext cx="267827" cy="434602"/>
              <a:chOff x="4725989" y="3992558"/>
              <a:chExt cx="249238" cy="398463"/>
            </a:xfrm>
            <a:solidFill>
              <a:schemeClr val="bg1">
                <a:lumMod val="75000"/>
              </a:schemeClr>
            </a:solidFill>
          </p:grpSpPr>
          <p:sp>
            <p:nvSpPr>
              <p:cNvPr id="271" name="Freeform 264"/>
              <p:cNvSpPr>
                <a:spLocks noEditPoints="1"/>
              </p:cNvSpPr>
              <p:nvPr/>
            </p:nvSpPr>
            <p:spPr bwMode="auto">
              <a:xfrm>
                <a:off x="4767263" y="4160838"/>
                <a:ext cx="120650" cy="42863"/>
              </a:xfrm>
              <a:custGeom>
                <a:avLst/>
                <a:gdLst>
                  <a:gd name="T0" fmla="*/ 111 w 126"/>
                  <a:gd name="T1" fmla="*/ 31 h 46"/>
                  <a:gd name="T2" fmla="*/ 111 w 126"/>
                  <a:gd name="T3" fmla="*/ 31 h 46"/>
                  <a:gd name="T4" fmla="*/ 15 w 126"/>
                  <a:gd name="T5" fmla="*/ 31 h 46"/>
                  <a:gd name="T6" fmla="*/ 15 w 126"/>
                  <a:gd name="T7" fmla="*/ 15 h 46"/>
                  <a:gd name="T8" fmla="*/ 111 w 126"/>
                  <a:gd name="T9" fmla="*/ 15 h 46"/>
                  <a:gd name="T10" fmla="*/ 111 w 126"/>
                  <a:gd name="T11" fmla="*/ 31 h 46"/>
                  <a:gd name="T12" fmla="*/ 126 w 126"/>
                  <a:gd name="T13" fmla="*/ 34 h 46"/>
                  <a:gd name="T14" fmla="*/ 126 w 126"/>
                  <a:gd name="T15" fmla="*/ 34 h 46"/>
                  <a:gd name="T16" fmla="*/ 126 w 126"/>
                  <a:gd name="T17" fmla="*/ 13 h 46"/>
                  <a:gd name="T18" fmla="*/ 113 w 126"/>
                  <a:gd name="T19" fmla="*/ 0 h 46"/>
                  <a:gd name="T20" fmla="*/ 12 w 126"/>
                  <a:gd name="T21" fmla="*/ 0 h 46"/>
                  <a:gd name="T22" fmla="*/ 0 w 126"/>
                  <a:gd name="T23" fmla="*/ 13 h 46"/>
                  <a:gd name="T24" fmla="*/ 0 w 126"/>
                  <a:gd name="T25" fmla="*/ 34 h 46"/>
                  <a:gd name="T26" fmla="*/ 12 w 126"/>
                  <a:gd name="T27" fmla="*/ 46 h 46"/>
                  <a:gd name="T28" fmla="*/ 113 w 126"/>
                  <a:gd name="T29" fmla="*/ 46 h 46"/>
                  <a:gd name="T30" fmla="*/ 126 w 126"/>
                  <a:gd name="T31"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46">
                    <a:moveTo>
                      <a:pt x="111" y="31"/>
                    </a:moveTo>
                    <a:lnTo>
                      <a:pt x="111" y="31"/>
                    </a:lnTo>
                    <a:lnTo>
                      <a:pt x="15" y="31"/>
                    </a:lnTo>
                    <a:lnTo>
                      <a:pt x="15" y="15"/>
                    </a:lnTo>
                    <a:lnTo>
                      <a:pt x="111" y="15"/>
                    </a:lnTo>
                    <a:lnTo>
                      <a:pt x="111" y="31"/>
                    </a:lnTo>
                    <a:close/>
                    <a:moveTo>
                      <a:pt x="126" y="34"/>
                    </a:moveTo>
                    <a:lnTo>
                      <a:pt x="126" y="34"/>
                    </a:lnTo>
                    <a:lnTo>
                      <a:pt x="126" y="13"/>
                    </a:lnTo>
                    <a:cubicBezTo>
                      <a:pt x="126" y="6"/>
                      <a:pt x="120" y="0"/>
                      <a:pt x="113" y="0"/>
                    </a:cubicBezTo>
                    <a:lnTo>
                      <a:pt x="12" y="0"/>
                    </a:lnTo>
                    <a:cubicBezTo>
                      <a:pt x="5" y="0"/>
                      <a:pt x="0" y="6"/>
                      <a:pt x="0" y="13"/>
                    </a:cubicBezTo>
                    <a:lnTo>
                      <a:pt x="0" y="34"/>
                    </a:lnTo>
                    <a:cubicBezTo>
                      <a:pt x="0" y="41"/>
                      <a:pt x="5" y="46"/>
                      <a:pt x="12" y="46"/>
                    </a:cubicBezTo>
                    <a:lnTo>
                      <a:pt x="113" y="46"/>
                    </a:lnTo>
                    <a:cubicBezTo>
                      <a:pt x="120" y="46"/>
                      <a:pt x="126" y="41"/>
                      <a:pt x="126" y="34"/>
                    </a:cubicBezTo>
                    <a:close/>
                  </a:path>
                </a:pathLst>
              </a:custGeom>
              <a:ln>
                <a:solidFill>
                  <a:srgbClr val="00B0F0"/>
                </a:solidFill>
              </a:ln>
            </p:spPr>
            <p:style>
              <a:lnRef idx="0">
                <a:scrgbClr r="0" g="0" b="0"/>
              </a:lnRef>
              <a:fillRef idx="1002">
                <a:schemeClr val="lt1"/>
              </a:fillRef>
              <a:effectRef idx="0">
                <a:scrgbClr r="0" g="0" b="0"/>
              </a:effectRef>
              <a:fontRef idx="major"/>
            </p:style>
            <p:txBody>
              <a:bodyPr/>
              <a:lstStyle/>
              <a:p>
                <a:pPr algn="ctr" defTabSz="490754" hangingPunct="0">
                  <a:spcBef>
                    <a:spcPct val="0"/>
                  </a:spcBef>
                  <a:spcAft>
                    <a:spcPct val="0"/>
                  </a:spcAft>
                  <a:defRPr/>
                </a:pPr>
                <a:endParaRPr lang="zh-CN" altLang="en-US" sz="239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2" name="Freeform 265"/>
              <p:cNvSpPr>
                <a:spLocks/>
              </p:cNvSpPr>
              <p:nvPr/>
            </p:nvSpPr>
            <p:spPr bwMode="auto">
              <a:xfrm>
                <a:off x="4837113" y="4178300"/>
                <a:ext cx="31750" cy="9525"/>
              </a:xfrm>
              <a:custGeom>
                <a:avLst/>
                <a:gdLst>
                  <a:gd name="T0" fmla="*/ 33 w 33"/>
                  <a:gd name="T1" fmla="*/ 0 h 9"/>
                  <a:gd name="T2" fmla="*/ 33 w 33"/>
                  <a:gd name="T3" fmla="*/ 0 h 9"/>
                  <a:gd name="T4" fmla="*/ 0 w 33"/>
                  <a:gd name="T5" fmla="*/ 0 h 9"/>
                  <a:gd name="T6" fmla="*/ 0 w 33"/>
                  <a:gd name="T7" fmla="*/ 9 h 9"/>
                  <a:gd name="T8" fmla="*/ 33 w 33"/>
                  <a:gd name="T9" fmla="*/ 9 h 9"/>
                  <a:gd name="T10" fmla="*/ 33 w 33"/>
                  <a:gd name="T11" fmla="*/ 0 h 9"/>
                </a:gdLst>
                <a:ahLst/>
                <a:cxnLst>
                  <a:cxn ang="0">
                    <a:pos x="T0" y="T1"/>
                  </a:cxn>
                  <a:cxn ang="0">
                    <a:pos x="T2" y="T3"/>
                  </a:cxn>
                  <a:cxn ang="0">
                    <a:pos x="T4" y="T5"/>
                  </a:cxn>
                  <a:cxn ang="0">
                    <a:pos x="T6" y="T7"/>
                  </a:cxn>
                  <a:cxn ang="0">
                    <a:pos x="T8" y="T9"/>
                  </a:cxn>
                  <a:cxn ang="0">
                    <a:pos x="T10" y="T11"/>
                  </a:cxn>
                </a:cxnLst>
                <a:rect l="0" t="0" r="r" b="b"/>
                <a:pathLst>
                  <a:path w="33" h="9">
                    <a:moveTo>
                      <a:pt x="33" y="0"/>
                    </a:moveTo>
                    <a:lnTo>
                      <a:pt x="33" y="0"/>
                    </a:lnTo>
                    <a:lnTo>
                      <a:pt x="0" y="0"/>
                    </a:lnTo>
                    <a:lnTo>
                      <a:pt x="0" y="9"/>
                    </a:lnTo>
                    <a:lnTo>
                      <a:pt x="33" y="9"/>
                    </a:lnTo>
                    <a:lnTo>
                      <a:pt x="33" y="0"/>
                    </a:lnTo>
                    <a:close/>
                  </a:path>
                </a:pathLst>
              </a:custGeom>
              <a:ln>
                <a:solidFill>
                  <a:srgbClr val="00B0F0"/>
                </a:solidFill>
              </a:ln>
            </p:spPr>
            <p:style>
              <a:lnRef idx="0">
                <a:scrgbClr r="0" g="0" b="0"/>
              </a:lnRef>
              <a:fillRef idx="1002">
                <a:schemeClr val="lt1"/>
              </a:fillRef>
              <a:effectRef idx="0">
                <a:scrgbClr r="0" g="0" b="0"/>
              </a:effectRef>
              <a:fontRef idx="major"/>
            </p:style>
            <p:txBody>
              <a:bodyPr/>
              <a:lstStyle/>
              <a:p>
                <a:pPr algn="ctr" defTabSz="490754" hangingPunct="0">
                  <a:spcBef>
                    <a:spcPct val="0"/>
                  </a:spcBef>
                  <a:spcAft>
                    <a:spcPct val="0"/>
                  </a:spcAft>
                  <a:defRPr/>
                </a:pPr>
                <a:endParaRPr lang="zh-CN" altLang="en-US" sz="239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3" name="Freeform 266"/>
              <p:cNvSpPr>
                <a:spLocks noEditPoints="1"/>
              </p:cNvSpPr>
              <p:nvPr/>
            </p:nvSpPr>
            <p:spPr bwMode="auto">
              <a:xfrm>
                <a:off x="4767263" y="4100513"/>
                <a:ext cx="120650" cy="42863"/>
              </a:xfrm>
              <a:custGeom>
                <a:avLst/>
                <a:gdLst>
                  <a:gd name="T0" fmla="*/ 111 w 126"/>
                  <a:gd name="T1" fmla="*/ 31 h 46"/>
                  <a:gd name="T2" fmla="*/ 111 w 126"/>
                  <a:gd name="T3" fmla="*/ 31 h 46"/>
                  <a:gd name="T4" fmla="*/ 15 w 126"/>
                  <a:gd name="T5" fmla="*/ 31 h 46"/>
                  <a:gd name="T6" fmla="*/ 15 w 126"/>
                  <a:gd name="T7" fmla="*/ 15 h 46"/>
                  <a:gd name="T8" fmla="*/ 111 w 126"/>
                  <a:gd name="T9" fmla="*/ 15 h 46"/>
                  <a:gd name="T10" fmla="*/ 111 w 126"/>
                  <a:gd name="T11" fmla="*/ 31 h 46"/>
                  <a:gd name="T12" fmla="*/ 113 w 126"/>
                  <a:gd name="T13" fmla="*/ 0 h 46"/>
                  <a:gd name="T14" fmla="*/ 113 w 126"/>
                  <a:gd name="T15" fmla="*/ 0 h 46"/>
                  <a:gd name="T16" fmla="*/ 12 w 126"/>
                  <a:gd name="T17" fmla="*/ 0 h 46"/>
                  <a:gd name="T18" fmla="*/ 0 w 126"/>
                  <a:gd name="T19" fmla="*/ 12 h 46"/>
                  <a:gd name="T20" fmla="*/ 0 w 126"/>
                  <a:gd name="T21" fmla="*/ 33 h 46"/>
                  <a:gd name="T22" fmla="*/ 12 w 126"/>
                  <a:gd name="T23" fmla="*/ 46 h 46"/>
                  <a:gd name="T24" fmla="*/ 113 w 126"/>
                  <a:gd name="T25" fmla="*/ 46 h 46"/>
                  <a:gd name="T26" fmla="*/ 126 w 126"/>
                  <a:gd name="T27" fmla="*/ 33 h 46"/>
                  <a:gd name="T28" fmla="*/ 126 w 126"/>
                  <a:gd name="T29" fmla="*/ 12 h 46"/>
                  <a:gd name="T30" fmla="*/ 113 w 126"/>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46">
                    <a:moveTo>
                      <a:pt x="111" y="31"/>
                    </a:moveTo>
                    <a:lnTo>
                      <a:pt x="111" y="31"/>
                    </a:lnTo>
                    <a:lnTo>
                      <a:pt x="15" y="31"/>
                    </a:lnTo>
                    <a:lnTo>
                      <a:pt x="15" y="15"/>
                    </a:lnTo>
                    <a:lnTo>
                      <a:pt x="111" y="15"/>
                    </a:lnTo>
                    <a:lnTo>
                      <a:pt x="111" y="31"/>
                    </a:lnTo>
                    <a:close/>
                    <a:moveTo>
                      <a:pt x="113" y="0"/>
                    </a:moveTo>
                    <a:lnTo>
                      <a:pt x="113" y="0"/>
                    </a:lnTo>
                    <a:lnTo>
                      <a:pt x="12" y="0"/>
                    </a:lnTo>
                    <a:cubicBezTo>
                      <a:pt x="5" y="0"/>
                      <a:pt x="0" y="5"/>
                      <a:pt x="0" y="12"/>
                    </a:cubicBezTo>
                    <a:lnTo>
                      <a:pt x="0" y="33"/>
                    </a:lnTo>
                    <a:cubicBezTo>
                      <a:pt x="0" y="40"/>
                      <a:pt x="5" y="46"/>
                      <a:pt x="12" y="46"/>
                    </a:cubicBezTo>
                    <a:lnTo>
                      <a:pt x="113" y="46"/>
                    </a:lnTo>
                    <a:cubicBezTo>
                      <a:pt x="120" y="46"/>
                      <a:pt x="126" y="40"/>
                      <a:pt x="126" y="33"/>
                    </a:cubicBezTo>
                    <a:lnTo>
                      <a:pt x="126" y="12"/>
                    </a:lnTo>
                    <a:cubicBezTo>
                      <a:pt x="126" y="5"/>
                      <a:pt x="120" y="0"/>
                      <a:pt x="113" y="0"/>
                    </a:cubicBezTo>
                    <a:close/>
                  </a:path>
                </a:pathLst>
              </a:custGeom>
              <a:ln>
                <a:solidFill>
                  <a:srgbClr val="00B0F0"/>
                </a:solidFill>
              </a:ln>
            </p:spPr>
            <p:style>
              <a:lnRef idx="0">
                <a:scrgbClr r="0" g="0" b="0"/>
              </a:lnRef>
              <a:fillRef idx="1002">
                <a:schemeClr val="lt1"/>
              </a:fillRef>
              <a:effectRef idx="0">
                <a:scrgbClr r="0" g="0" b="0"/>
              </a:effectRef>
              <a:fontRef idx="major"/>
            </p:style>
            <p:txBody>
              <a:bodyPr/>
              <a:lstStyle/>
              <a:p>
                <a:pPr algn="ctr" defTabSz="490754" hangingPunct="0">
                  <a:spcBef>
                    <a:spcPct val="0"/>
                  </a:spcBef>
                  <a:spcAft>
                    <a:spcPct val="0"/>
                  </a:spcAft>
                  <a:defRPr/>
                </a:pPr>
                <a:endParaRPr lang="zh-CN" altLang="en-US" sz="239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4" name="Freeform 267"/>
              <p:cNvSpPr>
                <a:spLocks/>
              </p:cNvSpPr>
              <p:nvPr/>
            </p:nvSpPr>
            <p:spPr bwMode="auto">
              <a:xfrm>
                <a:off x="4837113" y="4117975"/>
                <a:ext cx="31750" cy="9525"/>
              </a:xfrm>
              <a:custGeom>
                <a:avLst/>
                <a:gdLst>
                  <a:gd name="T0" fmla="*/ 33 w 33"/>
                  <a:gd name="T1" fmla="*/ 0 h 10"/>
                  <a:gd name="T2" fmla="*/ 33 w 33"/>
                  <a:gd name="T3" fmla="*/ 0 h 10"/>
                  <a:gd name="T4" fmla="*/ 0 w 33"/>
                  <a:gd name="T5" fmla="*/ 0 h 10"/>
                  <a:gd name="T6" fmla="*/ 0 w 33"/>
                  <a:gd name="T7" fmla="*/ 10 h 10"/>
                  <a:gd name="T8" fmla="*/ 33 w 33"/>
                  <a:gd name="T9" fmla="*/ 10 h 10"/>
                  <a:gd name="T10" fmla="*/ 33 w 33"/>
                  <a:gd name="T11" fmla="*/ 0 h 10"/>
                </a:gdLst>
                <a:ahLst/>
                <a:cxnLst>
                  <a:cxn ang="0">
                    <a:pos x="T0" y="T1"/>
                  </a:cxn>
                  <a:cxn ang="0">
                    <a:pos x="T2" y="T3"/>
                  </a:cxn>
                  <a:cxn ang="0">
                    <a:pos x="T4" y="T5"/>
                  </a:cxn>
                  <a:cxn ang="0">
                    <a:pos x="T6" y="T7"/>
                  </a:cxn>
                  <a:cxn ang="0">
                    <a:pos x="T8" y="T9"/>
                  </a:cxn>
                  <a:cxn ang="0">
                    <a:pos x="T10" y="T11"/>
                  </a:cxn>
                </a:cxnLst>
                <a:rect l="0" t="0" r="r" b="b"/>
                <a:pathLst>
                  <a:path w="33" h="10">
                    <a:moveTo>
                      <a:pt x="33" y="0"/>
                    </a:moveTo>
                    <a:lnTo>
                      <a:pt x="33" y="0"/>
                    </a:lnTo>
                    <a:lnTo>
                      <a:pt x="0" y="0"/>
                    </a:lnTo>
                    <a:lnTo>
                      <a:pt x="0" y="10"/>
                    </a:lnTo>
                    <a:lnTo>
                      <a:pt x="33" y="10"/>
                    </a:lnTo>
                    <a:lnTo>
                      <a:pt x="33" y="0"/>
                    </a:lnTo>
                    <a:close/>
                  </a:path>
                </a:pathLst>
              </a:custGeom>
              <a:ln>
                <a:solidFill>
                  <a:srgbClr val="00B0F0"/>
                </a:solidFill>
              </a:ln>
            </p:spPr>
            <p:style>
              <a:lnRef idx="0">
                <a:scrgbClr r="0" g="0" b="0"/>
              </a:lnRef>
              <a:fillRef idx="1002">
                <a:schemeClr val="lt1"/>
              </a:fillRef>
              <a:effectRef idx="0">
                <a:scrgbClr r="0" g="0" b="0"/>
              </a:effectRef>
              <a:fontRef idx="major"/>
            </p:style>
            <p:txBody>
              <a:bodyPr/>
              <a:lstStyle/>
              <a:p>
                <a:pPr algn="ctr" defTabSz="490754" hangingPunct="0">
                  <a:spcBef>
                    <a:spcPct val="0"/>
                  </a:spcBef>
                  <a:spcAft>
                    <a:spcPct val="0"/>
                  </a:spcAft>
                  <a:defRPr/>
                </a:pPr>
                <a:endParaRPr lang="zh-CN" altLang="en-US" sz="239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5" name="Freeform 268"/>
              <p:cNvSpPr>
                <a:spLocks noEditPoints="1"/>
              </p:cNvSpPr>
              <p:nvPr/>
            </p:nvSpPr>
            <p:spPr bwMode="auto">
              <a:xfrm>
                <a:off x="4767263" y="4038600"/>
                <a:ext cx="119063" cy="44450"/>
              </a:xfrm>
              <a:custGeom>
                <a:avLst/>
                <a:gdLst>
                  <a:gd name="T0" fmla="*/ 14 w 125"/>
                  <a:gd name="T1" fmla="*/ 15 h 46"/>
                  <a:gd name="T2" fmla="*/ 14 w 125"/>
                  <a:gd name="T3" fmla="*/ 15 h 46"/>
                  <a:gd name="T4" fmla="*/ 110 w 125"/>
                  <a:gd name="T5" fmla="*/ 15 h 46"/>
                  <a:gd name="T6" fmla="*/ 110 w 125"/>
                  <a:gd name="T7" fmla="*/ 31 h 46"/>
                  <a:gd name="T8" fmla="*/ 14 w 125"/>
                  <a:gd name="T9" fmla="*/ 31 h 46"/>
                  <a:gd name="T10" fmla="*/ 14 w 125"/>
                  <a:gd name="T11" fmla="*/ 15 h 46"/>
                  <a:gd name="T12" fmla="*/ 12 w 125"/>
                  <a:gd name="T13" fmla="*/ 46 h 46"/>
                  <a:gd name="T14" fmla="*/ 12 w 125"/>
                  <a:gd name="T15" fmla="*/ 46 h 46"/>
                  <a:gd name="T16" fmla="*/ 113 w 125"/>
                  <a:gd name="T17" fmla="*/ 46 h 46"/>
                  <a:gd name="T18" fmla="*/ 125 w 125"/>
                  <a:gd name="T19" fmla="*/ 34 h 46"/>
                  <a:gd name="T20" fmla="*/ 125 w 125"/>
                  <a:gd name="T21" fmla="*/ 12 h 46"/>
                  <a:gd name="T22" fmla="*/ 113 w 125"/>
                  <a:gd name="T23" fmla="*/ 0 h 46"/>
                  <a:gd name="T24" fmla="*/ 12 w 125"/>
                  <a:gd name="T25" fmla="*/ 0 h 46"/>
                  <a:gd name="T26" fmla="*/ 0 w 125"/>
                  <a:gd name="T27" fmla="*/ 12 h 46"/>
                  <a:gd name="T28" fmla="*/ 0 w 125"/>
                  <a:gd name="T29" fmla="*/ 34 h 46"/>
                  <a:gd name="T30" fmla="*/ 12 w 125"/>
                  <a:gd name="T3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46">
                    <a:moveTo>
                      <a:pt x="14" y="15"/>
                    </a:moveTo>
                    <a:lnTo>
                      <a:pt x="14" y="15"/>
                    </a:lnTo>
                    <a:lnTo>
                      <a:pt x="110" y="15"/>
                    </a:lnTo>
                    <a:lnTo>
                      <a:pt x="110" y="31"/>
                    </a:lnTo>
                    <a:lnTo>
                      <a:pt x="14" y="31"/>
                    </a:lnTo>
                    <a:lnTo>
                      <a:pt x="14" y="15"/>
                    </a:lnTo>
                    <a:close/>
                    <a:moveTo>
                      <a:pt x="12" y="46"/>
                    </a:moveTo>
                    <a:lnTo>
                      <a:pt x="12" y="46"/>
                    </a:lnTo>
                    <a:lnTo>
                      <a:pt x="113" y="46"/>
                    </a:lnTo>
                    <a:cubicBezTo>
                      <a:pt x="120" y="46"/>
                      <a:pt x="125" y="41"/>
                      <a:pt x="125" y="34"/>
                    </a:cubicBezTo>
                    <a:lnTo>
                      <a:pt x="125" y="12"/>
                    </a:lnTo>
                    <a:cubicBezTo>
                      <a:pt x="125" y="6"/>
                      <a:pt x="120" y="0"/>
                      <a:pt x="113" y="0"/>
                    </a:cubicBezTo>
                    <a:lnTo>
                      <a:pt x="12" y="0"/>
                    </a:lnTo>
                    <a:cubicBezTo>
                      <a:pt x="5" y="0"/>
                      <a:pt x="0" y="6"/>
                      <a:pt x="0" y="12"/>
                    </a:cubicBezTo>
                    <a:lnTo>
                      <a:pt x="0" y="34"/>
                    </a:lnTo>
                    <a:cubicBezTo>
                      <a:pt x="0" y="41"/>
                      <a:pt x="5" y="46"/>
                      <a:pt x="12" y="46"/>
                    </a:cubicBezTo>
                    <a:close/>
                  </a:path>
                </a:pathLst>
              </a:custGeom>
              <a:ln>
                <a:solidFill>
                  <a:srgbClr val="00B0F0"/>
                </a:solidFill>
              </a:ln>
            </p:spPr>
            <p:style>
              <a:lnRef idx="0">
                <a:scrgbClr r="0" g="0" b="0"/>
              </a:lnRef>
              <a:fillRef idx="1002">
                <a:schemeClr val="lt1"/>
              </a:fillRef>
              <a:effectRef idx="0">
                <a:scrgbClr r="0" g="0" b="0"/>
              </a:effectRef>
              <a:fontRef idx="major"/>
            </p:style>
            <p:txBody>
              <a:bodyPr/>
              <a:lstStyle/>
              <a:p>
                <a:pPr algn="ctr" defTabSz="490754" hangingPunct="0">
                  <a:spcBef>
                    <a:spcPct val="0"/>
                  </a:spcBef>
                  <a:spcAft>
                    <a:spcPct val="0"/>
                  </a:spcAft>
                  <a:defRPr/>
                </a:pPr>
                <a:endParaRPr lang="zh-CN" altLang="en-US" sz="239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6" name="Freeform 269"/>
              <p:cNvSpPr>
                <a:spLocks/>
              </p:cNvSpPr>
              <p:nvPr/>
            </p:nvSpPr>
            <p:spPr bwMode="auto">
              <a:xfrm>
                <a:off x="4835526" y="4056063"/>
                <a:ext cx="31750" cy="9525"/>
              </a:xfrm>
              <a:custGeom>
                <a:avLst/>
                <a:gdLst>
                  <a:gd name="T0" fmla="*/ 0 w 33"/>
                  <a:gd name="T1" fmla="*/ 10 h 10"/>
                  <a:gd name="T2" fmla="*/ 0 w 33"/>
                  <a:gd name="T3" fmla="*/ 10 h 10"/>
                  <a:gd name="T4" fmla="*/ 33 w 33"/>
                  <a:gd name="T5" fmla="*/ 10 h 10"/>
                  <a:gd name="T6" fmla="*/ 33 w 33"/>
                  <a:gd name="T7" fmla="*/ 0 h 10"/>
                  <a:gd name="T8" fmla="*/ 0 w 33"/>
                  <a:gd name="T9" fmla="*/ 0 h 10"/>
                  <a:gd name="T10" fmla="*/ 0 w 33"/>
                  <a:gd name="T11" fmla="*/ 10 h 10"/>
                </a:gdLst>
                <a:ahLst/>
                <a:cxnLst>
                  <a:cxn ang="0">
                    <a:pos x="T0" y="T1"/>
                  </a:cxn>
                  <a:cxn ang="0">
                    <a:pos x="T2" y="T3"/>
                  </a:cxn>
                  <a:cxn ang="0">
                    <a:pos x="T4" y="T5"/>
                  </a:cxn>
                  <a:cxn ang="0">
                    <a:pos x="T6" y="T7"/>
                  </a:cxn>
                  <a:cxn ang="0">
                    <a:pos x="T8" y="T9"/>
                  </a:cxn>
                  <a:cxn ang="0">
                    <a:pos x="T10" y="T11"/>
                  </a:cxn>
                </a:cxnLst>
                <a:rect l="0" t="0" r="r" b="b"/>
                <a:pathLst>
                  <a:path w="33" h="10">
                    <a:moveTo>
                      <a:pt x="0" y="10"/>
                    </a:moveTo>
                    <a:lnTo>
                      <a:pt x="0" y="10"/>
                    </a:lnTo>
                    <a:lnTo>
                      <a:pt x="33" y="10"/>
                    </a:lnTo>
                    <a:lnTo>
                      <a:pt x="33" y="0"/>
                    </a:lnTo>
                    <a:lnTo>
                      <a:pt x="0" y="0"/>
                    </a:lnTo>
                    <a:lnTo>
                      <a:pt x="0" y="10"/>
                    </a:lnTo>
                    <a:close/>
                  </a:path>
                </a:pathLst>
              </a:custGeom>
              <a:ln>
                <a:solidFill>
                  <a:srgbClr val="00B0F0"/>
                </a:solidFill>
              </a:ln>
            </p:spPr>
            <p:style>
              <a:lnRef idx="0">
                <a:scrgbClr r="0" g="0" b="0"/>
              </a:lnRef>
              <a:fillRef idx="1002">
                <a:schemeClr val="lt1"/>
              </a:fillRef>
              <a:effectRef idx="0">
                <a:scrgbClr r="0" g="0" b="0"/>
              </a:effectRef>
              <a:fontRef idx="major"/>
            </p:style>
            <p:txBody>
              <a:bodyPr/>
              <a:lstStyle/>
              <a:p>
                <a:pPr algn="ctr" defTabSz="490754" hangingPunct="0">
                  <a:spcBef>
                    <a:spcPct val="0"/>
                  </a:spcBef>
                  <a:spcAft>
                    <a:spcPct val="0"/>
                  </a:spcAft>
                  <a:defRPr/>
                </a:pPr>
                <a:endParaRPr lang="zh-CN" altLang="en-US" sz="239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7" name="Freeform 270"/>
              <p:cNvSpPr>
                <a:spLocks noEditPoints="1"/>
              </p:cNvSpPr>
              <p:nvPr/>
            </p:nvSpPr>
            <p:spPr bwMode="auto">
              <a:xfrm>
                <a:off x="4891088" y="4305301"/>
                <a:ext cx="52388" cy="53975"/>
              </a:xfrm>
              <a:custGeom>
                <a:avLst/>
                <a:gdLst>
                  <a:gd name="T0" fmla="*/ 27 w 55"/>
                  <a:gd name="T1" fmla="*/ 46 h 56"/>
                  <a:gd name="T2" fmla="*/ 27 w 55"/>
                  <a:gd name="T3" fmla="*/ 46 h 56"/>
                  <a:gd name="T4" fmla="*/ 10 w 55"/>
                  <a:gd name="T5" fmla="*/ 28 h 56"/>
                  <a:gd name="T6" fmla="*/ 27 w 55"/>
                  <a:gd name="T7" fmla="*/ 10 h 56"/>
                  <a:gd name="T8" fmla="*/ 45 w 55"/>
                  <a:gd name="T9" fmla="*/ 28 h 56"/>
                  <a:gd name="T10" fmla="*/ 27 w 55"/>
                  <a:gd name="T11" fmla="*/ 46 h 56"/>
                  <a:gd name="T12" fmla="*/ 27 w 55"/>
                  <a:gd name="T13" fmla="*/ 0 h 56"/>
                  <a:gd name="T14" fmla="*/ 27 w 55"/>
                  <a:gd name="T15" fmla="*/ 0 h 56"/>
                  <a:gd name="T16" fmla="*/ 0 w 55"/>
                  <a:gd name="T17" fmla="*/ 28 h 56"/>
                  <a:gd name="T18" fmla="*/ 27 w 55"/>
                  <a:gd name="T19" fmla="*/ 56 h 56"/>
                  <a:gd name="T20" fmla="*/ 55 w 55"/>
                  <a:gd name="T21" fmla="*/ 28 h 56"/>
                  <a:gd name="T22" fmla="*/ 27 w 55"/>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56">
                    <a:moveTo>
                      <a:pt x="27" y="46"/>
                    </a:moveTo>
                    <a:lnTo>
                      <a:pt x="27" y="46"/>
                    </a:lnTo>
                    <a:cubicBezTo>
                      <a:pt x="18" y="46"/>
                      <a:pt x="10" y="38"/>
                      <a:pt x="10" y="28"/>
                    </a:cubicBezTo>
                    <a:cubicBezTo>
                      <a:pt x="10" y="18"/>
                      <a:pt x="18" y="10"/>
                      <a:pt x="27" y="10"/>
                    </a:cubicBezTo>
                    <a:cubicBezTo>
                      <a:pt x="37" y="10"/>
                      <a:pt x="45" y="18"/>
                      <a:pt x="45" y="28"/>
                    </a:cubicBezTo>
                    <a:cubicBezTo>
                      <a:pt x="45" y="38"/>
                      <a:pt x="37" y="46"/>
                      <a:pt x="27" y="46"/>
                    </a:cubicBezTo>
                    <a:close/>
                    <a:moveTo>
                      <a:pt x="27" y="0"/>
                    </a:moveTo>
                    <a:lnTo>
                      <a:pt x="27" y="0"/>
                    </a:lnTo>
                    <a:cubicBezTo>
                      <a:pt x="12" y="0"/>
                      <a:pt x="0" y="13"/>
                      <a:pt x="0" y="28"/>
                    </a:cubicBezTo>
                    <a:cubicBezTo>
                      <a:pt x="0" y="43"/>
                      <a:pt x="12" y="56"/>
                      <a:pt x="27" y="56"/>
                    </a:cubicBezTo>
                    <a:cubicBezTo>
                      <a:pt x="43" y="56"/>
                      <a:pt x="55" y="43"/>
                      <a:pt x="55" y="28"/>
                    </a:cubicBezTo>
                    <a:cubicBezTo>
                      <a:pt x="55" y="13"/>
                      <a:pt x="43" y="0"/>
                      <a:pt x="27" y="0"/>
                    </a:cubicBezTo>
                    <a:close/>
                  </a:path>
                </a:pathLst>
              </a:custGeom>
              <a:ln>
                <a:solidFill>
                  <a:srgbClr val="00B0F0"/>
                </a:solidFill>
              </a:ln>
            </p:spPr>
            <p:style>
              <a:lnRef idx="0">
                <a:scrgbClr r="0" g="0" b="0"/>
              </a:lnRef>
              <a:fillRef idx="1002">
                <a:schemeClr val="lt1"/>
              </a:fillRef>
              <a:effectRef idx="0">
                <a:scrgbClr r="0" g="0" b="0"/>
              </a:effectRef>
              <a:fontRef idx="major"/>
            </p:style>
            <p:txBody>
              <a:bodyPr/>
              <a:lstStyle/>
              <a:p>
                <a:pPr algn="ctr" defTabSz="490754" hangingPunct="0">
                  <a:spcBef>
                    <a:spcPct val="0"/>
                  </a:spcBef>
                  <a:spcAft>
                    <a:spcPct val="0"/>
                  </a:spcAft>
                  <a:defRPr/>
                </a:pPr>
                <a:endParaRPr lang="zh-CN" altLang="en-US" sz="239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8" name="Freeform 271"/>
              <p:cNvSpPr>
                <a:spLocks noEditPoints="1"/>
              </p:cNvSpPr>
              <p:nvPr/>
            </p:nvSpPr>
            <p:spPr bwMode="auto">
              <a:xfrm>
                <a:off x="4725989" y="3992558"/>
                <a:ext cx="249238" cy="398463"/>
              </a:xfrm>
              <a:custGeom>
                <a:avLst/>
                <a:gdLst>
                  <a:gd name="T0" fmla="*/ 251 w 261"/>
                  <a:gd name="T1" fmla="*/ 360 h 416"/>
                  <a:gd name="T2" fmla="*/ 238 w 261"/>
                  <a:gd name="T3" fmla="*/ 363 h 416"/>
                  <a:gd name="T4" fmla="*/ 230 w 261"/>
                  <a:gd name="T5" fmla="*/ 380 h 416"/>
                  <a:gd name="T6" fmla="*/ 233 w 261"/>
                  <a:gd name="T7" fmla="*/ 394 h 416"/>
                  <a:gd name="T8" fmla="*/ 222 w 261"/>
                  <a:gd name="T9" fmla="*/ 387 h 416"/>
                  <a:gd name="T10" fmla="*/ 203 w 261"/>
                  <a:gd name="T11" fmla="*/ 394 h 416"/>
                  <a:gd name="T12" fmla="*/ 196 w 261"/>
                  <a:gd name="T13" fmla="*/ 406 h 416"/>
                  <a:gd name="T14" fmla="*/ 193 w 261"/>
                  <a:gd name="T15" fmla="*/ 393 h 416"/>
                  <a:gd name="T16" fmla="*/ 175 w 261"/>
                  <a:gd name="T17" fmla="*/ 385 h 416"/>
                  <a:gd name="T18" fmla="*/ 161 w 261"/>
                  <a:gd name="T19" fmla="*/ 388 h 416"/>
                  <a:gd name="T20" fmla="*/ 171 w 261"/>
                  <a:gd name="T21" fmla="*/ 380 h 416"/>
                  <a:gd name="T22" fmla="*/ 163 w 261"/>
                  <a:gd name="T23" fmla="*/ 363 h 416"/>
                  <a:gd name="T24" fmla="*/ 150 w 261"/>
                  <a:gd name="T25" fmla="*/ 360 h 416"/>
                  <a:gd name="T26" fmla="*/ 162 w 261"/>
                  <a:gd name="T27" fmla="*/ 352 h 416"/>
                  <a:gd name="T28" fmla="*/ 168 w 261"/>
                  <a:gd name="T29" fmla="*/ 334 h 416"/>
                  <a:gd name="T30" fmla="*/ 161 w 261"/>
                  <a:gd name="T31" fmla="*/ 323 h 416"/>
                  <a:gd name="T32" fmla="*/ 175 w 261"/>
                  <a:gd name="T33" fmla="*/ 325 h 416"/>
                  <a:gd name="T34" fmla="*/ 193 w 261"/>
                  <a:gd name="T35" fmla="*/ 317 h 416"/>
                  <a:gd name="T36" fmla="*/ 196 w 261"/>
                  <a:gd name="T37" fmla="*/ 304 h 416"/>
                  <a:gd name="T38" fmla="*/ 203 w 261"/>
                  <a:gd name="T39" fmla="*/ 316 h 416"/>
                  <a:gd name="T40" fmla="*/ 222 w 261"/>
                  <a:gd name="T41" fmla="*/ 323 h 416"/>
                  <a:gd name="T42" fmla="*/ 233 w 261"/>
                  <a:gd name="T43" fmla="*/ 316 h 416"/>
                  <a:gd name="T44" fmla="*/ 230 w 261"/>
                  <a:gd name="T45" fmla="*/ 330 h 416"/>
                  <a:gd name="T46" fmla="*/ 238 w 261"/>
                  <a:gd name="T47" fmla="*/ 347 h 416"/>
                  <a:gd name="T48" fmla="*/ 251 w 261"/>
                  <a:gd name="T49" fmla="*/ 350 h 416"/>
                  <a:gd name="T50" fmla="*/ 24 w 261"/>
                  <a:gd name="T51" fmla="*/ 25 h 416"/>
                  <a:gd name="T52" fmla="*/ 188 w 261"/>
                  <a:gd name="T53" fmla="*/ 25 h 416"/>
                  <a:gd name="T54" fmla="*/ 185 w 261"/>
                  <a:gd name="T55" fmla="*/ 302 h 416"/>
                  <a:gd name="T56" fmla="*/ 178 w 261"/>
                  <a:gd name="T57" fmla="*/ 312 h 416"/>
                  <a:gd name="T58" fmla="*/ 168 w 261"/>
                  <a:gd name="T59" fmla="*/ 304 h 416"/>
                  <a:gd name="T60" fmla="*/ 151 w 261"/>
                  <a:gd name="T61" fmla="*/ 319 h 416"/>
                  <a:gd name="T62" fmla="*/ 158 w 261"/>
                  <a:gd name="T63" fmla="*/ 332 h 416"/>
                  <a:gd name="T64" fmla="*/ 146 w 261"/>
                  <a:gd name="T65" fmla="*/ 340 h 416"/>
                  <a:gd name="T66" fmla="*/ 140 w 261"/>
                  <a:gd name="T67" fmla="*/ 364 h 416"/>
                  <a:gd name="T68" fmla="*/ 147 w 261"/>
                  <a:gd name="T69" fmla="*/ 370 h 416"/>
                  <a:gd name="T70" fmla="*/ 155 w 261"/>
                  <a:gd name="T71" fmla="*/ 372 h 416"/>
                  <a:gd name="T72" fmla="*/ 24 w 261"/>
                  <a:gd name="T73" fmla="*/ 25 h 416"/>
                  <a:gd name="T74" fmla="*/ 254 w 261"/>
                  <a:gd name="T75" fmla="*/ 340 h 416"/>
                  <a:gd name="T76" fmla="*/ 247 w 261"/>
                  <a:gd name="T77" fmla="*/ 341 h 416"/>
                  <a:gd name="T78" fmla="*/ 249 w 261"/>
                  <a:gd name="T79" fmla="*/ 328 h 416"/>
                  <a:gd name="T80" fmla="*/ 237 w 261"/>
                  <a:gd name="T81" fmla="*/ 306 h 416"/>
                  <a:gd name="T82" fmla="*/ 232 w 261"/>
                  <a:gd name="T83" fmla="*/ 304 h 416"/>
                  <a:gd name="T84" fmla="*/ 223 w 261"/>
                  <a:gd name="T85" fmla="*/ 312 h 416"/>
                  <a:gd name="T86" fmla="*/ 215 w 261"/>
                  <a:gd name="T87" fmla="*/ 301 h 416"/>
                  <a:gd name="T88" fmla="*/ 213 w 261"/>
                  <a:gd name="T89" fmla="*/ 0 h 416"/>
                  <a:gd name="T90" fmla="*/ 0 w 261"/>
                  <a:gd name="T91" fmla="*/ 397 h 416"/>
                  <a:gd name="T92" fmla="*/ 164 w 261"/>
                  <a:gd name="T93" fmla="*/ 404 h 416"/>
                  <a:gd name="T94" fmla="*/ 168 w 261"/>
                  <a:gd name="T95" fmla="*/ 406 h 416"/>
                  <a:gd name="T96" fmla="*/ 178 w 261"/>
                  <a:gd name="T97" fmla="*/ 398 h 416"/>
                  <a:gd name="T98" fmla="*/ 185 w 261"/>
                  <a:gd name="T99" fmla="*/ 409 h 416"/>
                  <a:gd name="T100" fmla="*/ 209 w 261"/>
                  <a:gd name="T101" fmla="*/ 416 h 416"/>
                  <a:gd name="T102" fmla="*/ 214 w 261"/>
                  <a:gd name="T103" fmla="*/ 401 h 416"/>
                  <a:gd name="T104" fmla="*/ 228 w 261"/>
                  <a:gd name="T105" fmla="*/ 404 h 416"/>
                  <a:gd name="T106" fmla="*/ 235 w 261"/>
                  <a:gd name="T107" fmla="*/ 406 h 416"/>
                  <a:gd name="T108" fmla="*/ 249 w 261"/>
                  <a:gd name="T109" fmla="*/ 382 h 416"/>
                  <a:gd name="T110" fmla="*/ 247 w 261"/>
                  <a:gd name="T111" fmla="*/ 369 h 416"/>
                  <a:gd name="T112" fmla="*/ 261 w 261"/>
                  <a:gd name="T113" fmla="*/ 364 h 416"/>
                  <a:gd name="T114" fmla="*/ 254 w 261"/>
                  <a:gd name="T115" fmla="*/ 34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416">
                    <a:moveTo>
                      <a:pt x="251" y="360"/>
                    </a:moveTo>
                    <a:lnTo>
                      <a:pt x="251" y="360"/>
                    </a:lnTo>
                    <a:lnTo>
                      <a:pt x="239" y="358"/>
                    </a:lnTo>
                    <a:lnTo>
                      <a:pt x="238" y="363"/>
                    </a:lnTo>
                    <a:cubicBezTo>
                      <a:pt x="237" y="368"/>
                      <a:pt x="235" y="372"/>
                      <a:pt x="232" y="376"/>
                    </a:cubicBezTo>
                    <a:lnTo>
                      <a:pt x="230" y="380"/>
                    </a:lnTo>
                    <a:lnTo>
                      <a:pt x="240" y="387"/>
                    </a:lnTo>
                    <a:lnTo>
                      <a:pt x="233" y="394"/>
                    </a:lnTo>
                    <a:lnTo>
                      <a:pt x="226" y="385"/>
                    </a:lnTo>
                    <a:lnTo>
                      <a:pt x="222" y="387"/>
                    </a:lnTo>
                    <a:cubicBezTo>
                      <a:pt x="217" y="390"/>
                      <a:pt x="213" y="392"/>
                      <a:pt x="208" y="393"/>
                    </a:cubicBezTo>
                    <a:lnTo>
                      <a:pt x="203" y="394"/>
                    </a:lnTo>
                    <a:lnTo>
                      <a:pt x="205" y="406"/>
                    </a:lnTo>
                    <a:lnTo>
                      <a:pt x="196" y="406"/>
                    </a:lnTo>
                    <a:lnTo>
                      <a:pt x="197" y="394"/>
                    </a:lnTo>
                    <a:lnTo>
                      <a:pt x="193" y="393"/>
                    </a:lnTo>
                    <a:cubicBezTo>
                      <a:pt x="188" y="392"/>
                      <a:pt x="183" y="390"/>
                      <a:pt x="179" y="387"/>
                    </a:cubicBezTo>
                    <a:lnTo>
                      <a:pt x="175" y="385"/>
                    </a:lnTo>
                    <a:lnTo>
                      <a:pt x="168" y="394"/>
                    </a:lnTo>
                    <a:lnTo>
                      <a:pt x="161" y="388"/>
                    </a:lnTo>
                    <a:lnTo>
                      <a:pt x="161" y="387"/>
                    </a:lnTo>
                    <a:lnTo>
                      <a:pt x="171" y="380"/>
                    </a:lnTo>
                    <a:lnTo>
                      <a:pt x="168" y="376"/>
                    </a:lnTo>
                    <a:cubicBezTo>
                      <a:pt x="165" y="372"/>
                      <a:pt x="164" y="368"/>
                      <a:pt x="163" y="363"/>
                    </a:cubicBezTo>
                    <a:lnTo>
                      <a:pt x="162" y="358"/>
                    </a:lnTo>
                    <a:lnTo>
                      <a:pt x="150" y="360"/>
                    </a:lnTo>
                    <a:lnTo>
                      <a:pt x="150" y="350"/>
                    </a:lnTo>
                    <a:lnTo>
                      <a:pt x="162" y="352"/>
                    </a:lnTo>
                    <a:lnTo>
                      <a:pt x="163" y="347"/>
                    </a:lnTo>
                    <a:cubicBezTo>
                      <a:pt x="163" y="343"/>
                      <a:pt x="165" y="338"/>
                      <a:pt x="168" y="334"/>
                    </a:cubicBezTo>
                    <a:lnTo>
                      <a:pt x="171" y="330"/>
                    </a:lnTo>
                    <a:lnTo>
                      <a:pt x="161" y="323"/>
                    </a:lnTo>
                    <a:lnTo>
                      <a:pt x="168" y="316"/>
                    </a:lnTo>
                    <a:lnTo>
                      <a:pt x="175" y="325"/>
                    </a:lnTo>
                    <a:lnTo>
                      <a:pt x="179" y="323"/>
                    </a:lnTo>
                    <a:cubicBezTo>
                      <a:pt x="183" y="320"/>
                      <a:pt x="188" y="318"/>
                      <a:pt x="193" y="317"/>
                    </a:cubicBezTo>
                    <a:lnTo>
                      <a:pt x="197" y="316"/>
                    </a:lnTo>
                    <a:lnTo>
                      <a:pt x="196" y="304"/>
                    </a:lnTo>
                    <a:lnTo>
                      <a:pt x="205" y="304"/>
                    </a:lnTo>
                    <a:lnTo>
                      <a:pt x="203" y="316"/>
                    </a:lnTo>
                    <a:lnTo>
                      <a:pt x="208" y="317"/>
                    </a:lnTo>
                    <a:cubicBezTo>
                      <a:pt x="213" y="318"/>
                      <a:pt x="217" y="320"/>
                      <a:pt x="222" y="323"/>
                    </a:cubicBezTo>
                    <a:lnTo>
                      <a:pt x="226" y="325"/>
                    </a:lnTo>
                    <a:lnTo>
                      <a:pt x="233" y="316"/>
                    </a:lnTo>
                    <a:lnTo>
                      <a:pt x="240" y="323"/>
                    </a:lnTo>
                    <a:lnTo>
                      <a:pt x="230" y="330"/>
                    </a:lnTo>
                    <a:lnTo>
                      <a:pt x="232" y="334"/>
                    </a:lnTo>
                    <a:cubicBezTo>
                      <a:pt x="235" y="338"/>
                      <a:pt x="237" y="343"/>
                      <a:pt x="238" y="347"/>
                    </a:cubicBezTo>
                    <a:lnTo>
                      <a:pt x="239" y="352"/>
                    </a:lnTo>
                    <a:lnTo>
                      <a:pt x="251" y="350"/>
                    </a:lnTo>
                    <a:lnTo>
                      <a:pt x="251" y="360"/>
                    </a:lnTo>
                    <a:close/>
                    <a:moveTo>
                      <a:pt x="24" y="25"/>
                    </a:moveTo>
                    <a:lnTo>
                      <a:pt x="24" y="25"/>
                    </a:lnTo>
                    <a:lnTo>
                      <a:pt x="188" y="25"/>
                    </a:lnTo>
                    <a:lnTo>
                      <a:pt x="188" y="296"/>
                    </a:lnTo>
                    <a:cubicBezTo>
                      <a:pt x="186" y="297"/>
                      <a:pt x="185" y="299"/>
                      <a:pt x="185" y="302"/>
                    </a:cubicBezTo>
                    <a:lnTo>
                      <a:pt x="186" y="309"/>
                    </a:lnTo>
                    <a:cubicBezTo>
                      <a:pt x="183" y="310"/>
                      <a:pt x="180" y="311"/>
                      <a:pt x="178" y="312"/>
                    </a:cubicBezTo>
                    <a:lnTo>
                      <a:pt x="173" y="306"/>
                    </a:lnTo>
                    <a:cubicBezTo>
                      <a:pt x="172" y="305"/>
                      <a:pt x="170" y="304"/>
                      <a:pt x="168" y="304"/>
                    </a:cubicBezTo>
                    <a:lnTo>
                      <a:pt x="165" y="305"/>
                    </a:lnTo>
                    <a:lnTo>
                      <a:pt x="151" y="319"/>
                    </a:lnTo>
                    <a:cubicBezTo>
                      <a:pt x="149" y="321"/>
                      <a:pt x="149" y="325"/>
                      <a:pt x="152" y="328"/>
                    </a:cubicBezTo>
                    <a:lnTo>
                      <a:pt x="158" y="332"/>
                    </a:lnTo>
                    <a:cubicBezTo>
                      <a:pt x="156" y="335"/>
                      <a:pt x="155" y="338"/>
                      <a:pt x="154" y="341"/>
                    </a:cubicBezTo>
                    <a:lnTo>
                      <a:pt x="146" y="340"/>
                    </a:lnTo>
                    <a:cubicBezTo>
                      <a:pt x="143" y="340"/>
                      <a:pt x="140" y="343"/>
                      <a:pt x="140" y="346"/>
                    </a:cubicBezTo>
                    <a:lnTo>
                      <a:pt x="140" y="364"/>
                    </a:lnTo>
                    <a:cubicBezTo>
                      <a:pt x="140" y="367"/>
                      <a:pt x="143" y="370"/>
                      <a:pt x="147" y="370"/>
                    </a:cubicBezTo>
                    <a:lnTo>
                      <a:pt x="147" y="370"/>
                    </a:lnTo>
                    <a:lnTo>
                      <a:pt x="154" y="369"/>
                    </a:lnTo>
                    <a:cubicBezTo>
                      <a:pt x="154" y="370"/>
                      <a:pt x="155" y="371"/>
                      <a:pt x="155" y="372"/>
                    </a:cubicBezTo>
                    <a:lnTo>
                      <a:pt x="24" y="372"/>
                    </a:lnTo>
                    <a:lnTo>
                      <a:pt x="24" y="25"/>
                    </a:lnTo>
                    <a:close/>
                    <a:moveTo>
                      <a:pt x="254" y="340"/>
                    </a:moveTo>
                    <a:lnTo>
                      <a:pt x="254" y="340"/>
                    </a:lnTo>
                    <a:lnTo>
                      <a:pt x="254" y="340"/>
                    </a:lnTo>
                    <a:lnTo>
                      <a:pt x="247" y="341"/>
                    </a:lnTo>
                    <a:cubicBezTo>
                      <a:pt x="246" y="338"/>
                      <a:pt x="245" y="335"/>
                      <a:pt x="243" y="332"/>
                    </a:cubicBezTo>
                    <a:lnTo>
                      <a:pt x="249" y="328"/>
                    </a:lnTo>
                    <a:cubicBezTo>
                      <a:pt x="252" y="325"/>
                      <a:pt x="252" y="321"/>
                      <a:pt x="249" y="319"/>
                    </a:cubicBezTo>
                    <a:lnTo>
                      <a:pt x="237" y="306"/>
                    </a:lnTo>
                    <a:lnTo>
                      <a:pt x="234" y="304"/>
                    </a:lnTo>
                    <a:lnTo>
                      <a:pt x="232" y="304"/>
                    </a:lnTo>
                    <a:cubicBezTo>
                      <a:pt x="231" y="304"/>
                      <a:pt x="229" y="305"/>
                      <a:pt x="227" y="307"/>
                    </a:cubicBezTo>
                    <a:lnTo>
                      <a:pt x="223" y="312"/>
                    </a:lnTo>
                    <a:cubicBezTo>
                      <a:pt x="220" y="311"/>
                      <a:pt x="217" y="310"/>
                      <a:pt x="214" y="309"/>
                    </a:cubicBezTo>
                    <a:lnTo>
                      <a:pt x="215" y="301"/>
                    </a:lnTo>
                    <a:cubicBezTo>
                      <a:pt x="215" y="299"/>
                      <a:pt x="214" y="297"/>
                      <a:pt x="213" y="296"/>
                    </a:cubicBezTo>
                    <a:lnTo>
                      <a:pt x="213" y="0"/>
                    </a:lnTo>
                    <a:lnTo>
                      <a:pt x="0" y="0"/>
                    </a:lnTo>
                    <a:lnTo>
                      <a:pt x="0" y="397"/>
                    </a:lnTo>
                    <a:lnTo>
                      <a:pt x="157" y="397"/>
                    </a:lnTo>
                    <a:lnTo>
                      <a:pt x="164" y="404"/>
                    </a:lnTo>
                    <a:lnTo>
                      <a:pt x="166" y="406"/>
                    </a:lnTo>
                    <a:lnTo>
                      <a:pt x="168" y="406"/>
                    </a:lnTo>
                    <a:cubicBezTo>
                      <a:pt x="170" y="406"/>
                      <a:pt x="172" y="405"/>
                      <a:pt x="173" y="403"/>
                    </a:cubicBezTo>
                    <a:lnTo>
                      <a:pt x="178" y="398"/>
                    </a:lnTo>
                    <a:cubicBezTo>
                      <a:pt x="180" y="399"/>
                      <a:pt x="183" y="401"/>
                      <a:pt x="186" y="401"/>
                    </a:cubicBezTo>
                    <a:lnTo>
                      <a:pt x="185" y="409"/>
                    </a:lnTo>
                    <a:cubicBezTo>
                      <a:pt x="185" y="413"/>
                      <a:pt x="188" y="416"/>
                      <a:pt x="191" y="416"/>
                    </a:cubicBezTo>
                    <a:lnTo>
                      <a:pt x="209" y="416"/>
                    </a:lnTo>
                    <a:cubicBezTo>
                      <a:pt x="213" y="416"/>
                      <a:pt x="215" y="413"/>
                      <a:pt x="215" y="408"/>
                    </a:cubicBezTo>
                    <a:lnTo>
                      <a:pt x="214" y="401"/>
                    </a:lnTo>
                    <a:cubicBezTo>
                      <a:pt x="217" y="401"/>
                      <a:pt x="220" y="399"/>
                      <a:pt x="223" y="398"/>
                    </a:cubicBezTo>
                    <a:lnTo>
                      <a:pt x="228" y="404"/>
                    </a:lnTo>
                    <a:cubicBezTo>
                      <a:pt x="229" y="405"/>
                      <a:pt x="231" y="406"/>
                      <a:pt x="232" y="406"/>
                    </a:cubicBezTo>
                    <a:lnTo>
                      <a:pt x="235" y="406"/>
                    </a:lnTo>
                    <a:lnTo>
                      <a:pt x="250" y="391"/>
                    </a:lnTo>
                    <a:cubicBezTo>
                      <a:pt x="252" y="389"/>
                      <a:pt x="252" y="385"/>
                      <a:pt x="249" y="382"/>
                    </a:cubicBezTo>
                    <a:lnTo>
                      <a:pt x="243" y="378"/>
                    </a:lnTo>
                    <a:cubicBezTo>
                      <a:pt x="245" y="375"/>
                      <a:pt x="246" y="372"/>
                      <a:pt x="247" y="369"/>
                    </a:cubicBezTo>
                    <a:lnTo>
                      <a:pt x="254" y="370"/>
                    </a:lnTo>
                    <a:cubicBezTo>
                      <a:pt x="258" y="370"/>
                      <a:pt x="261" y="367"/>
                      <a:pt x="261" y="364"/>
                    </a:cubicBezTo>
                    <a:lnTo>
                      <a:pt x="261" y="346"/>
                    </a:lnTo>
                    <a:cubicBezTo>
                      <a:pt x="261" y="343"/>
                      <a:pt x="258" y="340"/>
                      <a:pt x="254" y="340"/>
                    </a:cubicBezTo>
                    <a:close/>
                  </a:path>
                </a:pathLst>
              </a:custGeom>
              <a:ln>
                <a:solidFill>
                  <a:srgbClr val="00B0F0"/>
                </a:solidFill>
              </a:ln>
            </p:spPr>
            <p:style>
              <a:lnRef idx="0">
                <a:scrgbClr r="0" g="0" b="0"/>
              </a:lnRef>
              <a:fillRef idx="1002">
                <a:schemeClr val="lt1"/>
              </a:fillRef>
              <a:effectRef idx="0">
                <a:scrgbClr r="0" g="0" b="0"/>
              </a:effectRef>
              <a:fontRef idx="major"/>
            </p:style>
            <p:txBody>
              <a:bodyPr/>
              <a:lstStyle/>
              <a:p>
                <a:pPr algn="ctr" defTabSz="490754" hangingPunct="0">
                  <a:spcBef>
                    <a:spcPct val="0"/>
                  </a:spcBef>
                  <a:spcAft>
                    <a:spcPct val="0"/>
                  </a:spcAft>
                  <a:defRPr/>
                </a:pPr>
                <a:endParaRPr lang="zh-CN" altLang="en-US" sz="239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sp>
        <p:nvSpPr>
          <p:cNvPr id="280" name="矩形 279"/>
          <p:cNvSpPr/>
          <p:nvPr/>
        </p:nvSpPr>
        <p:spPr>
          <a:xfrm>
            <a:off x="6590024" y="4119976"/>
            <a:ext cx="380232" cy="276999"/>
          </a:xfrm>
          <a:prstGeom prst="rect">
            <a:avLst/>
          </a:prstGeom>
          <a:noFill/>
        </p:spPr>
        <p:txBody>
          <a:bodyPr wrap="none">
            <a:spAutoFit/>
          </a:bodyPr>
          <a:lstStyle/>
          <a:p>
            <a:pPr algn="ctr" defTabSz="242141" hangingPunct="0">
              <a:spcBef>
                <a:spcPct val="0"/>
              </a:spcBef>
              <a:spcAft>
                <a:spcPct val="0"/>
              </a:spcAft>
            </a:pPr>
            <a:r>
              <a:rPr lang="en-US" altLang="zh-CN" sz="1200" b="1" kern="0">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DJ</a:t>
            </a:r>
            <a:endParaRPr lang="zh-CN" altLang="en-US" sz="1200" b="1" kern="0">
              <a:solidFill>
                <a:srgbClr val="000000"/>
              </a:solidFill>
              <a:latin typeface="Arial" panose="020B0604020202020204" pitchFamily="34" charset="0"/>
              <a:cs typeface="Arial" panose="020B0604020202020204" pitchFamily="34" charset="0"/>
              <a:sym typeface="Helvetica Neue"/>
            </a:endParaRPr>
          </a:p>
        </p:txBody>
      </p:sp>
      <p:sp>
        <p:nvSpPr>
          <p:cNvPr id="281" name="矩形 280"/>
          <p:cNvSpPr/>
          <p:nvPr/>
        </p:nvSpPr>
        <p:spPr>
          <a:xfrm>
            <a:off x="7395195" y="4119974"/>
            <a:ext cx="526106" cy="276999"/>
          </a:xfrm>
          <a:prstGeom prst="rect">
            <a:avLst/>
          </a:prstGeom>
          <a:noFill/>
        </p:spPr>
        <p:txBody>
          <a:bodyPr wrap="none">
            <a:spAutoFit/>
          </a:bodyPr>
          <a:lstStyle/>
          <a:p>
            <a:pPr algn="ctr" defTabSz="242141" hangingPunct="0">
              <a:spcBef>
                <a:spcPct val="0"/>
              </a:spcBef>
              <a:spcAft>
                <a:spcPct val="0"/>
              </a:spcAft>
            </a:pPr>
            <a:r>
              <a:rPr lang="en-US" altLang="zh-CN" sz="1200" b="1" kern="0">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DME</a:t>
            </a:r>
            <a:endParaRPr lang="zh-CN" altLang="en-US" sz="1200" b="1" kern="0">
              <a:solidFill>
                <a:srgbClr val="000000"/>
              </a:solidFill>
              <a:latin typeface="Arial" panose="020B0604020202020204" pitchFamily="34" charset="0"/>
              <a:cs typeface="Arial" panose="020B0604020202020204" pitchFamily="34" charset="0"/>
              <a:sym typeface="Helvetica Neue"/>
            </a:endParaRPr>
          </a:p>
        </p:txBody>
      </p:sp>
      <p:cxnSp>
        <p:nvCxnSpPr>
          <p:cNvPr id="283" name="直接箭头连接符 282"/>
          <p:cNvCxnSpPr/>
          <p:nvPr/>
        </p:nvCxnSpPr>
        <p:spPr>
          <a:xfrm>
            <a:off x="7012703" y="4295906"/>
            <a:ext cx="343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4" name="矩形 283"/>
          <p:cNvSpPr/>
          <p:nvPr/>
        </p:nvSpPr>
        <p:spPr>
          <a:xfrm>
            <a:off x="8402063" y="4131088"/>
            <a:ext cx="518091" cy="276999"/>
          </a:xfrm>
          <a:prstGeom prst="rect">
            <a:avLst/>
          </a:prstGeom>
          <a:noFill/>
        </p:spPr>
        <p:txBody>
          <a:bodyPr wrap="none">
            <a:spAutoFit/>
          </a:bodyPr>
          <a:lstStyle/>
          <a:p>
            <a:pPr algn="ctr" defTabSz="242141" hangingPunct="0">
              <a:spcBef>
                <a:spcPct val="0"/>
              </a:spcBef>
              <a:spcAft>
                <a:spcPct val="0"/>
              </a:spcAft>
            </a:pPr>
            <a:r>
              <a:rPr lang="en-US" altLang="zh-CN" sz="1200" b="1" kern="0">
                <a:solidFill>
                  <a:srgbClr val="000000"/>
                </a:solidFill>
                <a:latin typeface="Arial" panose="020B0604020202020204" pitchFamily="34" charset="0"/>
                <a:ea typeface="Helvetica Neue"/>
                <a:cs typeface="Arial" panose="020B0604020202020204" pitchFamily="34" charset="0"/>
                <a:sym typeface="Helvetica Neue"/>
              </a:rPr>
              <a:t>FDM</a:t>
            </a:r>
            <a:endParaRPr lang="zh-CN" altLang="en-US" sz="1200" b="1" kern="0">
              <a:solidFill>
                <a:srgbClr val="000000"/>
              </a:solidFill>
              <a:latin typeface="Arial" panose="020B0604020202020204" pitchFamily="34" charset="0"/>
              <a:cs typeface="Arial" panose="020B0604020202020204" pitchFamily="34" charset="0"/>
              <a:sym typeface="Helvetica Neue"/>
            </a:endParaRPr>
          </a:p>
        </p:txBody>
      </p:sp>
      <p:sp>
        <p:nvSpPr>
          <p:cNvPr id="285" name="矩形 284"/>
          <p:cNvSpPr/>
          <p:nvPr/>
        </p:nvSpPr>
        <p:spPr>
          <a:xfrm>
            <a:off x="9276161" y="4131086"/>
            <a:ext cx="526106" cy="276999"/>
          </a:xfrm>
          <a:prstGeom prst="rect">
            <a:avLst/>
          </a:prstGeom>
          <a:noFill/>
        </p:spPr>
        <p:txBody>
          <a:bodyPr wrap="none">
            <a:spAutoFit/>
          </a:bodyPr>
          <a:lstStyle/>
          <a:p>
            <a:pPr algn="ctr" defTabSz="242141" hangingPunct="0">
              <a:spcBef>
                <a:spcPct val="0"/>
              </a:spcBef>
              <a:spcAft>
                <a:spcPct val="0"/>
              </a:spcAft>
            </a:pPr>
            <a:r>
              <a:rPr lang="en-US" altLang="zh-CN" sz="1200" b="1" kern="0">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DME</a:t>
            </a:r>
            <a:endParaRPr lang="zh-CN" altLang="en-US" sz="1200" b="1" kern="0">
              <a:solidFill>
                <a:srgbClr val="000000"/>
              </a:solidFill>
              <a:latin typeface="Arial" panose="020B0604020202020204" pitchFamily="34" charset="0"/>
              <a:cs typeface="Arial" panose="020B0604020202020204" pitchFamily="34" charset="0"/>
              <a:sym typeface="Helvetica Neue"/>
            </a:endParaRPr>
          </a:p>
        </p:txBody>
      </p:sp>
      <p:cxnSp>
        <p:nvCxnSpPr>
          <p:cNvPr id="286" name="直接箭头连接符 285"/>
          <p:cNvCxnSpPr/>
          <p:nvPr/>
        </p:nvCxnSpPr>
        <p:spPr>
          <a:xfrm>
            <a:off x="8893669" y="4302598"/>
            <a:ext cx="343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7" name="矩形 286"/>
          <p:cNvSpPr/>
          <p:nvPr/>
        </p:nvSpPr>
        <p:spPr>
          <a:xfrm>
            <a:off x="10205988" y="4128302"/>
            <a:ext cx="492443" cy="276999"/>
          </a:xfrm>
          <a:prstGeom prst="rect">
            <a:avLst/>
          </a:prstGeom>
          <a:noFill/>
        </p:spPr>
        <p:txBody>
          <a:bodyPr wrap="none">
            <a:spAutoFit/>
          </a:bodyPr>
          <a:lstStyle/>
          <a:p>
            <a:pPr algn="ctr" defTabSz="242141" hangingPunct="0">
              <a:spcBef>
                <a:spcPct val="0"/>
              </a:spcBef>
              <a:spcAft>
                <a:spcPct val="0"/>
              </a:spcAft>
            </a:pPr>
            <a:r>
              <a:rPr lang="en-US" altLang="zh-CN" sz="1200" b="1" kern="0">
                <a:solidFill>
                  <a:srgbClr val="000000"/>
                </a:solidFill>
                <a:latin typeface="Arial" panose="020B0604020202020204" pitchFamily="34" charset="0"/>
                <a:ea typeface="Helvetica Neue"/>
                <a:cs typeface="Arial" panose="020B0604020202020204" pitchFamily="34" charset="0"/>
                <a:sym typeface="Helvetica Neue"/>
              </a:rPr>
              <a:t>FCV</a:t>
            </a:r>
            <a:endParaRPr lang="zh-CN" altLang="en-US" sz="1200" b="1" kern="0">
              <a:solidFill>
                <a:srgbClr val="000000"/>
              </a:solidFill>
              <a:latin typeface="Arial" panose="020B0604020202020204" pitchFamily="34" charset="0"/>
              <a:cs typeface="Arial" panose="020B0604020202020204" pitchFamily="34" charset="0"/>
              <a:sym typeface="Helvetica Neue"/>
            </a:endParaRPr>
          </a:p>
        </p:txBody>
      </p:sp>
      <p:sp>
        <p:nvSpPr>
          <p:cNvPr id="288" name="矩形 287"/>
          <p:cNvSpPr/>
          <p:nvPr/>
        </p:nvSpPr>
        <p:spPr>
          <a:xfrm>
            <a:off x="11067261" y="4128301"/>
            <a:ext cx="526106" cy="276999"/>
          </a:xfrm>
          <a:prstGeom prst="rect">
            <a:avLst/>
          </a:prstGeom>
          <a:noFill/>
        </p:spPr>
        <p:txBody>
          <a:bodyPr wrap="none">
            <a:spAutoFit/>
          </a:bodyPr>
          <a:lstStyle/>
          <a:p>
            <a:pPr algn="ctr" defTabSz="242141" hangingPunct="0">
              <a:spcBef>
                <a:spcPct val="0"/>
              </a:spcBef>
              <a:spcAft>
                <a:spcPct val="0"/>
              </a:spcAft>
            </a:pPr>
            <a:r>
              <a:rPr lang="en-US" altLang="zh-CN" sz="1200" b="1" kern="0">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DME</a:t>
            </a:r>
            <a:endParaRPr lang="zh-CN" altLang="en-US" sz="1200" b="1" kern="0">
              <a:solidFill>
                <a:srgbClr val="000000"/>
              </a:solidFill>
              <a:latin typeface="Arial" panose="020B0604020202020204" pitchFamily="34" charset="0"/>
              <a:cs typeface="Arial" panose="020B0604020202020204" pitchFamily="34" charset="0"/>
              <a:sym typeface="Helvetica Neue"/>
            </a:endParaRPr>
          </a:p>
        </p:txBody>
      </p:sp>
      <p:cxnSp>
        <p:nvCxnSpPr>
          <p:cNvPr id="289" name="直接箭头连接符 288"/>
          <p:cNvCxnSpPr/>
          <p:nvPr/>
        </p:nvCxnSpPr>
        <p:spPr>
          <a:xfrm>
            <a:off x="10684770" y="4280762"/>
            <a:ext cx="343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0" name="矩形 289"/>
          <p:cNvSpPr/>
          <p:nvPr/>
        </p:nvSpPr>
        <p:spPr>
          <a:xfrm>
            <a:off x="6390665" y="1176614"/>
            <a:ext cx="5472408" cy="1097280"/>
          </a:xfrm>
          <a:prstGeom prst="rect">
            <a:avLst/>
          </a:prstGeom>
          <a:solidFill>
            <a:schemeClr val="accent6">
              <a:lumMod val="20000"/>
              <a:lumOff val="80000"/>
            </a:schemeClr>
          </a:solidFill>
          <a:ln w="9525">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等线" panose="02010600030101010101" pitchFamily="2" charset="-122"/>
              <a:cs typeface="Arial" panose="020B0604020202020204" pitchFamily="34" charset="0"/>
              <a:sym typeface="Helvetica Neue"/>
            </a:endParaRPr>
          </a:p>
        </p:txBody>
      </p:sp>
      <p:sp>
        <p:nvSpPr>
          <p:cNvPr id="291" name="矩形 290"/>
          <p:cNvSpPr/>
          <p:nvPr/>
        </p:nvSpPr>
        <p:spPr>
          <a:xfrm>
            <a:off x="8043187" y="1559285"/>
            <a:ext cx="622285" cy="276999"/>
          </a:xfrm>
          <a:prstGeom prst="rect">
            <a:avLst/>
          </a:prstGeom>
          <a:noFill/>
        </p:spPr>
        <p:txBody>
          <a:bodyPr wrap="none">
            <a:spAutoFit/>
          </a:bodyPr>
          <a:lstStyle/>
          <a:p>
            <a:pPr algn="ctr" defTabSz="242141" hangingPunct="0">
              <a:spcBef>
                <a:spcPct val="0"/>
              </a:spcBef>
              <a:spcAft>
                <a:spcPct val="0"/>
              </a:spcAft>
            </a:pPr>
            <a:r>
              <a:rPr lang="en-US" altLang="zh-CN" sz="1200" b="1" kern="0">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Cloud</a:t>
            </a:r>
            <a:endParaRPr lang="zh-CN" altLang="en-US" sz="1200" b="1" kern="0">
              <a:solidFill>
                <a:srgbClr val="000000"/>
              </a:solidFill>
              <a:latin typeface="Arial" panose="020B0604020202020204" pitchFamily="34" charset="0"/>
              <a:cs typeface="Arial" panose="020B0604020202020204" pitchFamily="34" charset="0"/>
              <a:sym typeface="Helvetica Neue"/>
            </a:endParaRPr>
          </a:p>
        </p:txBody>
      </p:sp>
      <p:sp>
        <p:nvSpPr>
          <p:cNvPr id="292" name="矩形 291"/>
          <p:cNvSpPr/>
          <p:nvPr/>
        </p:nvSpPr>
        <p:spPr>
          <a:xfrm>
            <a:off x="10502963" y="1806249"/>
            <a:ext cx="673582" cy="276999"/>
          </a:xfrm>
          <a:prstGeom prst="rect">
            <a:avLst/>
          </a:prstGeom>
          <a:noFill/>
        </p:spPr>
        <p:txBody>
          <a:bodyPr wrap="none">
            <a:spAutoFit/>
          </a:bodyPr>
          <a:lstStyle/>
          <a:p>
            <a:pPr algn="ctr" defTabSz="242141" hangingPunct="0">
              <a:spcBef>
                <a:spcPct val="0"/>
              </a:spcBef>
              <a:spcAft>
                <a:spcPct val="0"/>
              </a:spcAft>
            </a:pPr>
            <a:r>
              <a:rPr lang="en-US" altLang="zh-CN" sz="1200" b="1" kern="0">
                <a:solidFill>
                  <a:srgbClr val="000000"/>
                </a:solidFill>
                <a:latin typeface="Arial" panose="020B0604020202020204" pitchFamily="34" charset="0"/>
                <a:ea typeface="Microsoft YaHei" panose="020B0503020204020204" pitchFamily="34" charset="-122"/>
                <a:cs typeface="Arial" panose="020B0604020202020204" pitchFamily="34" charset="0"/>
                <a:sym typeface="Helvetica Neue"/>
              </a:rPr>
              <a:t>Mobile</a:t>
            </a:r>
            <a:endParaRPr lang="zh-CN" altLang="en-US" sz="1200" b="1" kern="0">
              <a:solidFill>
                <a:srgbClr val="000000"/>
              </a:solidFill>
              <a:latin typeface="Arial" panose="020B0604020202020204" pitchFamily="34" charset="0"/>
              <a:cs typeface="Arial" panose="020B0604020202020204" pitchFamily="34" charset="0"/>
              <a:sym typeface="Helvetica Neue"/>
            </a:endParaRPr>
          </a:p>
        </p:txBody>
      </p:sp>
      <p:sp>
        <p:nvSpPr>
          <p:cNvPr id="295" name="Freeform 247"/>
          <p:cNvSpPr>
            <a:spLocks/>
          </p:cNvSpPr>
          <p:nvPr/>
        </p:nvSpPr>
        <p:spPr bwMode="auto">
          <a:xfrm>
            <a:off x="7902144" y="1528519"/>
            <a:ext cx="911789" cy="535237"/>
          </a:xfrm>
          <a:custGeom>
            <a:avLst/>
            <a:gdLst>
              <a:gd name="T0" fmla="*/ 229 w 488"/>
              <a:gd name="T1" fmla="*/ 0 h 325"/>
              <a:gd name="T2" fmla="*/ 252 w 488"/>
              <a:gd name="T3" fmla="*/ 2 h 325"/>
              <a:gd name="T4" fmla="*/ 273 w 488"/>
              <a:gd name="T5" fmla="*/ 8 h 325"/>
              <a:gd name="T6" fmla="*/ 294 w 488"/>
              <a:gd name="T7" fmla="*/ 15 h 325"/>
              <a:gd name="T8" fmla="*/ 312 w 488"/>
              <a:gd name="T9" fmla="*/ 26 h 325"/>
              <a:gd name="T10" fmla="*/ 330 w 488"/>
              <a:gd name="T11" fmla="*/ 40 h 325"/>
              <a:gd name="T12" fmla="*/ 344 w 488"/>
              <a:gd name="T13" fmla="*/ 55 h 325"/>
              <a:gd name="T14" fmla="*/ 357 w 488"/>
              <a:gd name="T15" fmla="*/ 74 h 325"/>
              <a:gd name="T16" fmla="*/ 367 w 488"/>
              <a:gd name="T17" fmla="*/ 93 h 325"/>
              <a:gd name="T18" fmla="*/ 372 w 488"/>
              <a:gd name="T19" fmla="*/ 93 h 325"/>
              <a:gd name="T20" fmla="*/ 384 w 488"/>
              <a:gd name="T21" fmla="*/ 93 h 325"/>
              <a:gd name="T22" fmla="*/ 407 w 488"/>
              <a:gd name="T23" fmla="*/ 99 h 325"/>
              <a:gd name="T24" fmla="*/ 427 w 488"/>
              <a:gd name="T25" fmla="*/ 107 h 325"/>
              <a:gd name="T26" fmla="*/ 446 w 488"/>
              <a:gd name="T27" fmla="*/ 119 h 325"/>
              <a:gd name="T28" fmla="*/ 462 w 488"/>
              <a:gd name="T29" fmla="*/ 136 h 325"/>
              <a:gd name="T30" fmla="*/ 474 w 488"/>
              <a:gd name="T31" fmla="*/ 154 h 325"/>
              <a:gd name="T32" fmla="*/ 483 w 488"/>
              <a:gd name="T33" fmla="*/ 175 h 325"/>
              <a:gd name="T34" fmla="*/ 487 w 488"/>
              <a:gd name="T35" fmla="*/ 197 h 325"/>
              <a:gd name="T36" fmla="*/ 488 w 488"/>
              <a:gd name="T37" fmla="*/ 209 h 325"/>
              <a:gd name="T38" fmla="*/ 486 w 488"/>
              <a:gd name="T39" fmla="*/ 232 h 325"/>
              <a:gd name="T40" fmla="*/ 479 w 488"/>
              <a:gd name="T41" fmla="*/ 254 h 325"/>
              <a:gd name="T42" fmla="*/ 469 w 488"/>
              <a:gd name="T43" fmla="*/ 273 h 325"/>
              <a:gd name="T44" fmla="*/ 454 w 488"/>
              <a:gd name="T45" fmla="*/ 291 h 325"/>
              <a:gd name="T46" fmla="*/ 437 w 488"/>
              <a:gd name="T47" fmla="*/ 305 h 325"/>
              <a:gd name="T48" fmla="*/ 418 w 488"/>
              <a:gd name="T49" fmla="*/ 316 h 325"/>
              <a:gd name="T50" fmla="*/ 396 w 488"/>
              <a:gd name="T51" fmla="*/ 322 h 325"/>
              <a:gd name="T52" fmla="*/ 372 w 488"/>
              <a:gd name="T53" fmla="*/ 325 h 325"/>
              <a:gd name="T54" fmla="*/ 97 w 488"/>
              <a:gd name="T55" fmla="*/ 325 h 325"/>
              <a:gd name="T56" fmla="*/ 77 w 488"/>
              <a:gd name="T57" fmla="*/ 323 h 325"/>
              <a:gd name="T58" fmla="*/ 59 w 488"/>
              <a:gd name="T59" fmla="*/ 318 h 325"/>
              <a:gd name="T60" fmla="*/ 42 w 488"/>
              <a:gd name="T61" fmla="*/ 308 h 325"/>
              <a:gd name="T62" fmla="*/ 28 w 488"/>
              <a:gd name="T63" fmla="*/ 297 h 325"/>
              <a:gd name="T64" fmla="*/ 16 w 488"/>
              <a:gd name="T65" fmla="*/ 282 h 325"/>
              <a:gd name="T66" fmla="*/ 8 w 488"/>
              <a:gd name="T67" fmla="*/ 266 h 325"/>
              <a:gd name="T68" fmla="*/ 2 w 488"/>
              <a:gd name="T69" fmla="*/ 248 h 325"/>
              <a:gd name="T70" fmla="*/ 0 w 488"/>
              <a:gd name="T71" fmla="*/ 229 h 325"/>
              <a:gd name="T72" fmla="*/ 0 w 488"/>
              <a:gd name="T73" fmla="*/ 219 h 325"/>
              <a:gd name="T74" fmla="*/ 3 w 488"/>
              <a:gd name="T75" fmla="*/ 203 h 325"/>
              <a:gd name="T76" fmla="*/ 10 w 488"/>
              <a:gd name="T77" fmla="*/ 187 h 325"/>
              <a:gd name="T78" fmla="*/ 18 w 488"/>
              <a:gd name="T79" fmla="*/ 173 h 325"/>
              <a:gd name="T80" fmla="*/ 29 w 488"/>
              <a:gd name="T81" fmla="*/ 160 h 325"/>
              <a:gd name="T82" fmla="*/ 42 w 488"/>
              <a:gd name="T83" fmla="*/ 149 h 325"/>
              <a:gd name="T84" fmla="*/ 56 w 488"/>
              <a:gd name="T85" fmla="*/ 141 h 325"/>
              <a:gd name="T86" fmla="*/ 73 w 488"/>
              <a:gd name="T87" fmla="*/ 135 h 325"/>
              <a:gd name="T88" fmla="*/ 81 w 488"/>
              <a:gd name="T89" fmla="*/ 134 h 325"/>
              <a:gd name="T90" fmla="*/ 87 w 488"/>
              <a:gd name="T91" fmla="*/ 106 h 325"/>
              <a:gd name="T92" fmla="*/ 97 w 488"/>
              <a:gd name="T93" fmla="*/ 81 h 325"/>
              <a:gd name="T94" fmla="*/ 111 w 488"/>
              <a:gd name="T95" fmla="*/ 59 h 325"/>
              <a:gd name="T96" fmla="*/ 129 w 488"/>
              <a:gd name="T97" fmla="*/ 39 h 325"/>
              <a:gd name="T98" fmla="*/ 151 w 488"/>
              <a:gd name="T99" fmla="*/ 23 h 325"/>
              <a:gd name="T100" fmla="*/ 175 w 488"/>
              <a:gd name="T101" fmla="*/ 11 h 325"/>
              <a:gd name="T102" fmla="*/ 201 w 488"/>
              <a:gd name="T103" fmla="*/ 3 h 325"/>
              <a:gd name="T104" fmla="*/ 229 w 488"/>
              <a:gd name="T105"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8" h="325">
                <a:moveTo>
                  <a:pt x="229" y="0"/>
                </a:moveTo>
                <a:lnTo>
                  <a:pt x="229" y="0"/>
                </a:lnTo>
                <a:lnTo>
                  <a:pt x="240" y="1"/>
                </a:lnTo>
                <a:lnTo>
                  <a:pt x="252" y="2"/>
                </a:lnTo>
                <a:lnTo>
                  <a:pt x="262" y="4"/>
                </a:lnTo>
                <a:lnTo>
                  <a:pt x="273" y="8"/>
                </a:lnTo>
                <a:lnTo>
                  <a:pt x="284" y="11"/>
                </a:lnTo>
                <a:lnTo>
                  <a:pt x="294" y="15"/>
                </a:lnTo>
                <a:lnTo>
                  <a:pt x="304" y="21"/>
                </a:lnTo>
                <a:lnTo>
                  <a:pt x="312" y="26"/>
                </a:lnTo>
                <a:lnTo>
                  <a:pt x="321" y="33"/>
                </a:lnTo>
                <a:lnTo>
                  <a:pt x="330" y="40"/>
                </a:lnTo>
                <a:lnTo>
                  <a:pt x="337" y="48"/>
                </a:lnTo>
                <a:lnTo>
                  <a:pt x="344" y="55"/>
                </a:lnTo>
                <a:lnTo>
                  <a:pt x="350" y="64"/>
                </a:lnTo>
                <a:lnTo>
                  <a:pt x="357" y="74"/>
                </a:lnTo>
                <a:lnTo>
                  <a:pt x="362" y="84"/>
                </a:lnTo>
                <a:lnTo>
                  <a:pt x="367" y="93"/>
                </a:lnTo>
                <a:lnTo>
                  <a:pt x="367" y="93"/>
                </a:lnTo>
                <a:lnTo>
                  <a:pt x="372" y="93"/>
                </a:lnTo>
                <a:lnTo>
                  <a:pt x="372" y="93"/>
                </a:lnTo>
                <a:lnTo>
                  <a:pt x="384" y="93"/>
                </a:lnTo>
                <a:lnTo>
                  <a:pt x="396" y="96"/>
                </a:lnTo>
                <a:lnTo>
                  <a:pt x="407" y="99"/>
                </a:lnTo>
                <a:lnTo>
                  <a:pt x="418" y="102"/>
                </a:lnTo>
                <a:lnTo>
                  <a:pt x="427" y="107"/>
                </a:lnTo>
                <a:lnTo>
                  <a:pt x="437" y="113"/>
                </a:lnTo>
                <a:lnTo>
                  <a:pt x="446" y="119"/>
                </a:lnTo>
                <a:lnTo>
                  <a:pt x="454" y="127"/>
                </a:lnTo>
                <a:lnTo>
                  <a:pt x="462" y="136"/>
                </a:lnTo>
                <a:lnTo>
                  <a:pt x="469" y="144"/>
                </a:lnTo>
                <a:lnTo>
                  <a:pt x="474" y="154"/>
                </a:lnTo>
                <a:lnTo>
                  <a:pt x="479" y="164"/>
                </a:lnTo>
                <a:lnTo>
                  <a:pt x="483" y="175"/>
                </a:lnTo>
                <a:lnTo>
                  <a:pt x="486" y="186"/>
                </a:lnTo>
                <a:lnTo>
                  <a:pt x="487" y="197"/>
                </a:lnTo>
                <a:lnTo>
                  <a:pt x="488" y="209"/>
                </a:lnTo>
                <a:lnTo>
                  <a:pt x="488" y="209"/>
                </a:lnTo>
                <a:lnTo>
                  <a:pt x="487" y="221"/>
                </a:lnTo>
                <a:lnTo>
                  <a:pt x="486" y="232"/>
                </a:lnTo>
                <a:lnTo>
                  <a:pt x="483" y="243"/>
                </a:lnTo>
                <a:lnTo>
                  <a:pt x="479" y="254"/>
                </a:lnTo>
                <a:lnTo>
                  <a:pt x="474" y="265"/>
                </a:lnTo>
                <a:lnTo>
                  <a:pt x="469" y="273"/>
                </a:lnTo>
                <a:lnTo>
                  <a:pt x="462" y="283"/>
                </a:lnTo>
                <a:lnTo>
                  <a:pt x="454" y="291"/>
                </a:lnTo>
                <a:lnTo>
                  <a:pt x="446" y="298"/>
                </a:lnTo>
                <a:lnTo>
                  <a:pt x="437" y="305"/>
                </a:lnTo>
                <a:lnTo>
                  <a:pt x="427" y="311"/>
                </a:lnTo>
                <a:lnTo>
                  <a:pt x="418" y="316"/>
                </a:lnTo>
                <a:lnTo>
                  <a:pt x="407" y="320"/>
                </a:lnTo>
                <a:lnTo>
                  <a:pt x="396" y="322"/>
                </a:lnTo>
                <a:lnTo>
                  <a:pt x="384" y="324"/>
                </a:lnTo>
                <a:lnTo>
                  <a:pt x="372" y="325"/>
                </a:lnTo>
                <a:lnTo>
                  <a:pt x="97" y="325"/>
                </a:lnTo>
                <a:lnTo>
                  <a:pt x="97" y="325"/>
                </a:lnTo>
                <a:lnTo>
                  <a:pt x="87" y="324"/>
                </a:lnTo>
                <a:lnTo>
                  <a:pt x="77" y="323"/>
                </a:lnTo>
                <a:lnTo>
                  <a:pt x="68" y="321"/>
                </a:lnTo>
                <a:lnTo>
                  <a:pt x="59" y="318"/>
                </a:lnTo>
                <a:lnTo>
                  <a:pt x="51" y="314"/>
                </a:lnTo>
                <a:lnTo>
                  <a:pt x="42" y="308"/>
                </a:lnTo>
                <a:lnTo>
                  <a:pt x="35" y="303"/>
                </a:lnTo>
                <a:lnTo>
                  <a:pt x="28" y="297"/>
                </a:lnTo>
                <a:lnTo>
                  <a:pt x="22" y="290"/>
                </a:lnTo>
                <a:lnTo>
                  <a:pt x="16" y="282"/>
                </a:lnTo>
                <a:lnTo>
                  <a:pt x="12" y="274"/>
                </a:lnTo>
                <a:lnTo>
                  <a:pt x="8" y="266"/>
                </a:lnTo>
                <a:lnTo>
                  <a:pt x="4" y="257"/>
                </a:lnTo>
                <a:lnTo>
                  <a:pt x="2" y="248"/>
                </a:lnTo>
                <a:lnTo>
                  <a:pt x="1" y="239"/>
                </a:lnTo>
                <a:lnTo>
                  <a:pt x="0" y="229"/>
                </a:lnTo>
                <a:lnTo>
                  <a:pt x="0" y="229"/>
                </a:lnTo>
                <a:lnTo>
                  <a:pt x="0" y="219"/>
                </a:lnTo>
                <a:lnTo>
                  <a:pt x="2" y="211"/>
                </a:lnTo>
                <a:lnTo>
                  <a:pt x="3" y="203"/>
                </a:lnTo>
                <a:lnTo>
                  <a:pt x="7" y="194"/>
                </a:lnTo>
                <a:lnTo>
                  <a:pt x="10" y="187"/>
                </a:lnTo>
                <a:lnTo>
                  <a:pt x="14" y="179"/>
                </a:lnTo>
                <a:lnTo>
                  <a:pt x="18" y="173"/>
                </a:lnTo>
                <a:lnTo>
                  <a:pt x="24" y="166"/>
                </a:lnTo>
                <a:lnTo>
                  <a:pt x="29" y="160"/>
                </a:lnTo>
                <a:lnTo>
                  <a:pt x="35" y="154"/>
                </a:lnTo>
                <a:lnTo>
                  <a:pt x="42" y="149"/>
                </a:lnTo>
                <a:lnTo>
                  <a:pt x="49" y="144"/>
                </a:lnTo>
                <a:lnTo>
                  <a:pt x="56" y="141"/>
                </a:lnTo>
                <a:lnTo>
                  <a:pt x="64" y="138"/>
                </a:lnTo>
                <a:lnTo>
                  <a:pt x="73" y="135"/>
                </a:lnTo>
                <a:lnTo>
                  <a:pt x="81" y="134"/>
                </a:lnTo>
                <a:lnTo>
                  <a:pt x="81" y="134"/>
                </a:lnTo>
                <a:lnTo>
                  <a:pt x="84" y="119"/>
                </a:lnTo>
                <a:lnTo>
                  <a:pt x="87" y="106"/>
                </a:lnTo>
                <a:lnTo>
                  <a:pt x="91" y="93"/>
                </a:lnTo>
                <a:lnTo>
                  <a:pt x="97" y="81"/>
                </a:lnTo>
                <a:lnTo>
                  <a:pt x="103" y="70"/>
                </a:lnTo>
                <a:lnTo>
                  <a:pt x="111" y="59"/>
                </a:lnTo>
                <a:lnTo>
                  <a:pt x="119" y="48"/>
                </a:lnTo>
                <a:lnTo>
                  <a:pt x="129" y="39"/>
                </a:lnTo>
                <a:lnTo>
                  <a:pt x="139" y="30"/>
                </a:lnTo>
                <a:lnTo>
                  <a:pt x="151" y="23"/>
                </a:lnTo>
                <a:lnTo>
                  <a:pt x="162" y="16"/>
                </a:lnTo>
                <a:lnTo>
                  <a:pt x="175" y="11"/>
                </a:lnTo>
                <a:lnTo>
                  <a:pt x="188" y="7"/>
                </a:lnTo>
                <a:lnTo>
                  <a:pt x="201" y="3"/>
                </a:lnTo>
                <a:lnTo>
                  <a:pt x="215" y="1"/>
                </a:lnTo>
                <a:lnTo>
                  <a:pt x="229" y="0"/>
                </a:lnTo>
                <a:lnTo>
                  <a:pt x="229" y="0"/>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28" tIns="43164" rIns="86328" bIns="43164" numCol="1" spcCol="0" rtlCol="0" fromWordArt="0" anchor="ctr" anchorCtr="0" forceAA="0" compatLnSpc="1">
            <a:prstTxWarp prst="textNoShape">
              <a:avLst/>
            </a:prstTxWarp>
            <a:noAutofit/>
          </a:bodyPr>
          <a:lstStyle/>
          <a:p>
            <a:pPr algn="ctr" defTabSz="1151127" hangingPunct="0">
              <a:spcBef>
                <a:spcPct val="0"/>
              </a:spcBef>
              <a:spcAft>
                <a:spcPct val="0"/>
              </a:spcAft>
              <a:defRPr/>
            </a:pPr>
            <a:endParaRPr lang="en-US" altLang="zh-CN" sz="3199"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endParaRPr>
          </a:p>
        </p:txBody>
      </p:sp>
      <p:sp>
        <p:nvSpPr>
          <p:cNvPr id="296" name="矩形 169"/>
          <p:cNvSpPr/>
          <p:nvPr/>
        </p:nvSpPr>
        <p:spPr>
          <a:xfrm>
            <a:off x="8027995" y="1817650"/>
            <a:ext cx="686501" cy="169277"/>
          </a:xfrm>
          <a:prstGeom prst="rect">
            <a:avLst/>
          </a:prstGeom>
          <a:noFill/>
          <a:ln>
            <a:noFill/>
          </a:ln>
        </p:spPr>
        <p:txBody>
          <a:bodyPr wrap="square" lIns="0" tIns="0" rIns="0" bIns="0">
            <a:spAutoFit/>
          </a:bodyPr>
          <a:lstStyle/>
          <a:p>
            <a:pPr algn="ctr" defTabSz="1151127" hangingPunct="0">
              <a:spcBef>
                <a:spcPts val="1133"/>
              </a:spcBef>
              <a:spcAft>
                <a:spcPct val="0"/>
              </a:spcAft>
              <a:defRPr/>
            </a:pPr>
            <a:r>
              <a:rPr lang="en-US" altLang="zh-CN" sz="1100"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eService</a:t>
            </a:r>
          </a:p>
        </p:txBody>
      </p:sp>
      <p:grpSp>
        <p:nvGrpSpPr>
          <p:cNvPr id="297" name="组合 296"/>
          <p:cNvGrpSpPr/>
          <p:nvPr/>
        </p:nvGrpSpPr>
        <p:grpSpPr>
          <a:xfrm>
            <a:off x="9958386" y="1568047"/>
            <a:ext cx="517436" cy="472541"/>
            <a:chOff x="5524788" y="4172668"/>
            <a:chExt cx="1004769" cy="861544"/>
          </a:xfrm>
        </p:grpSpPr>
        <p:pic>
          <p:nvPicPr>
            <p:cNvPr id="298" name="图片 297"/>
            <p:cNvPicPr>
              <a:picLocks noChangeAspect="1"/>
            </p:cNvPicPr>
            <p:nvPr/>
          </p:nvPicPr>
          <p:blipFill>
            <a:blip r:embed="rId14" cstate="print">
              <a:clrChange>
                <a:clrFrom>
                  <a:srgbClr val="F6F6F6"/>
                </a:clrFrom>
                <a:clrTo>
                  <a:srgbClr val="F6F6F6">
                    <a:alpha val="0"/>
                  </a:srgbClr>
                </a:clrTo>
              </a:clrChang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tretch>
              <a:fillRect/>
            </a:stretch>
          </p:blipFill>
          <p:spPr>
            <a:xfrm>
              <a:off x="5524788" y="4172668"/>
              <a:ext cx="1004769" cy="861544"/>
            </a:xfrm>
            <a:prstGeom prst="rect">
              <a:avLst/>
            </a:prstGeom>
          </p:spPr>
        </p:pic>
        <p:pic>
          <p:nvPicPr>
            <p:cNvPr id="299" name="图片 298"/>
            <p:cNvPicPr>
              <a:picLocks noChangeAspect="1"/>
            </p:cNvPicPr>
            <p:nvPr/>
          </p:nvPicPr>
          <p:blipFill>
            <a:blip r:embed="rId16">
              <a:clrChange>
                <a:clrFrom>
                  <a:srgbClr val="F6F6F6"/>
                </a:clrFrom>
                <a:clrTo>
                  <a:srgbClr val="F6F6F6">
                    <a:alpha val="0"/>
                  </a:srgbClr>
                </a:clrTo>
              </a:clrChange>
            </a:blip>
            <a:stretch>
              <a:fillRect/>
            </a:stretch>
          </p:blipFill>
          <p:spPr>
            <a:xfrm>
              <a:off x="5943506" y="4347711"/>
              <a:ext cx="358282" cy="352367"/>
            </a:xfrm>
            <a:prstGeom prst="rect">
              <a:avLst/>
            </a:prstGeom>
          </p:spPr>
        </p:pic>
      </p:grpSp>
      <p:cxnSp>
        <p:nvCxnSpPr>
          <p:cNvPr id="310" name="直接连接符 309"/>
          <p:cNvCxnSpPr>
            <a:endCxn id="295" idx="21"/>
          </p:cNvCxnSpPr>
          <p:nvPr/>
        </p:nvCxnSpPr>
        <p:spPr>
          <a:xfrm flipH="1">
            <a:off x="8778433" y="1978119"/>
            <a:ext cx="113905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2" name="Shape 1626" descr="矩形 54"/>
          <p:cNvSpPr/>
          <p:nvPr/>
        </p:nvSpPr>
        <p:spPr>
          <a:xfrm>
            <a:off x="8900457" y="5370160"/>
            <a:ext cx="1382215" cy="220479"/>
          </a:xfrm>
          <a:prstGeom prst="rect">
            <a:avLst/>
          </a:prstGeom>
          <a:ln w="3175">
            <a:miter lim="400000"/>
          </a:ln>
          <a:extLst>
            <a:ext uri="{C572A759-6A51-4108-AA02-DFA0A04FC94B}">
              <ma14:wrappingTextBoxFlag xmlns:ma14="http://schemas.microsoft.com/office/mac/drawingml/2011/main" xmlns="" val="1"/>
            </a:ext>
          </a:extLst>
        </p:spPr>
        <p:txBody>
          <a:bodyPr lIns="38085" tIns="38085" rIns="38085" bIns="38085">
            <a:spAutoFit/>
          </a:bodyPr>
          <a:lstStyle>
            <a:lvl1pPr algn="ctr" defTabSz="389316">
              <a:defRPr sz="1200">
                <a:solidFill>
                  <a:srgbClr val="FFFFFF"/>
                </a:solidFill>
                <a:latin typeface="Arial"/>
                <a:ea typeface="Arial"/>
                <a:cs typeface="Arial"/>
                <a:sym typeface="Arial"/>
              </a:defRPr>
            </a:lvl1pPr>
          </a:lstStyle>
          <a:p>
            <a:pPr defTabSz="519075" hangingPunct="0">
              <a:spcBef>
                <a:spcPct val="0"/>
              </a:spcBef>
              <a:spcAft>
                <a:spcPct val="0"/>
              </a:spcAft>
            </a:pPr>
            <a:r>
              <a:rPr sz="933" b="1" kern="0">
                <a:solidFill>
                  <a:srgbClr val="000000"/>
                </a:solidFill>
                <a:latin typeface="Arial" panose="020B0604020202020204" pitchFamily="34" charset="0"/>
                <a:ea typeface="微软雅黑" panose="020B0503020204020204" pitchFamily="34" charset="-122"/>
                <a:cs typeface="Arial" panose="020B0604020202020204" pitchFamily="34" charset="0"/>
              </a:rPr>
              <a:t>GaussDB</a:t>
            </a:r>
            <a:r>
              <a:rPr lang="en-US" sz="933" b="1" kern="0">
                <a:solidFill>
                  <a:srgbClr val="000000"/>
                </a:solidFill>
                <a:latin typeface="Arial" panose="020B0604020202020204" pitchFamily="34" charset="0"/>
                <a:ea typeface="微软雅黑" panose="020B0503020204020204" pitchFamily="34" charset="-122"/>
                <a:cs typeface="Arial" panose="020B0604020202020204" pitchFamily="34" charset="0"/>
              </a:rPr>
              <a:t> A</a:t>
            </a:r>
            <a:endParaRPr sz="933" b="1" kern="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23" name="Group 1621" descr="组合 44"/>
          <p:cNvGrpSpPr/>
          <p:nvPr/>
        </p:nvGrpSpPr>
        <p:grpSpPr>
          <a:xfrm>
            <a:off x="9468671" y="5069441"/>
            <a:ext cx="201979" cy="334020"/>
            <a:chOff x="0" y="0"/>
            <a:chExt cx="476122" cy="690960"/>
          </a:xfrm>
        </p:grpSpPr>
        <p:pic>
          <p:nvPicPr>
            <p:cNvPr id="324" name="image57-filtered.png" descr="图像"/>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Lst>
            </a:blip>
            <a:stretch>
              <a:fillRect/>
            </a:stretch>
          </p:blipFill>
          <p:spPr>
            <a:xfrm>
              <a:off x="0" y="0"/>
              <a:ext cx="368471" cy="545030"/>
            </a:xfrm>
            <a:prstGeom prst="rect">
              <a:avLst/>
            </a:prstGeom>
            <a:ln w="12700" cap="flat">
              <a:noFill/>
              <a:miter lim="400000"/>
            </a:ln>
            <a:effectLst>
              <a:outerShdw blurRad="241300" dist="114300" dir="2700000" rotWithShape="0">
                <a:srgbClr val="333333">
                  <a:alpha val="64999"/>
                </a:srgbClr>
              </a:outerShdw>
            </a:effectLst>
          </p:spPr>
        </p:pic>
        <p:sp>
          <p:nvSpPr>
            <p:cNvPr id="325" name="Shape 1620" descr="形状"/>
            <p:cNvSpPr/>
            <p:nvPr/>
          </p:nvSpPr>
          <p:spPr>
            <a:xfrm>
              <a:off x="218298" y="420704"/>
              <a:ext cx="257825" cy="270257"/>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lnTo>
                    <a:pt x="9585" y="56"/>
                  </a:lnTo>
                  <a:lnTo>
                    <a:pt x="8473" y="56"/>
                  </a:lnTo>
                  <a:lnTo>
                    <a:pt x="7432" y="223"/>
                  </a:lnTo>
                  <a:lnTo>
                    <a:pt x="5487" y="447"/>
                  </a:lnTo>
                  <a:lnTo>
                    <a:pt x="4584" y="670"/>
                  </a:lnTo>
                  <a:lnTo>
                    <a:pt x="3750" y="837"/>
                  </a:lnTo>
                  <a:lnTo>
                    <a:pt x="2986" y="1116"/>
                  </a:lnTo>
                  <a:lnTo>
                    <a:pt x="2361" y="1395"/>
                  </a:lnTo>
                  <a:lnTo>
                    <a:pt x="1736" y="1730"/>
                  </a:lnTo>
                  <a:lnTo>
                    <a:pt x="1250" y="2065"/>
                  </a:lnTo>
                  <a:lnTo>
                    <a:pt x="833" y="2344"/>
                  </a:lnTo>
                  <a:lnTo>
                    <a:pt x="486" y="2679"/>
                  </a:lnTo>
                  <a:lnTo>
                    <a:pt x="278" y="3070"/>
                  </a:lnTo>
                  <a:lnTo>
                    <a:pt x="69" y="3405"/>
                  </a:lnTo>
                  <a:lnTo>
                    <a:pt x="0" y="3795"/>
                  </a:lnTo>
                  <a:lnTo>
                    <a:pt x="0" y="6698"/>
                  </a:lnTo>
                  <a:lnTo>
                    <a:pt x="69" y="7088"/>
                  </a:lnTo>
                  <a:lnTo>
                    <a:pt x="278" y="7479"/>
                  </a:lnTo>
                  <a:lnTo>
                    <a:pt x="486" y="7814"/>
                  </a:lnTo>
                  <a:lnTo>
                    <a:pt x="833" y="8205"/>
                  </a:lnTo>
                  <a:lnTo>
                    <a:pt x="1250" y="8540"/>
                  </a:lnTo>
                  <a:lnTo>
                    <a:pt x="1736" y="8763"/>
                  </a:lnTo>
                  <a:lnTo>
                    <a:pt x="2361" y="9098"/>
                  </a:lnTo>
                  <a:lnTo>
                    <a:pt x="2986" y="9377"/>
                  </a:lnTo>
                  <a:lnTo>
                    <a:pt x="3750" y="9656"/>
                  </a:lnTo>
                  <a:lnTo>
                    <a:pt x="4584" y="9823"/>
                  </a:lnTo>
                  <a:lnTo>
                    <a:pt x="5487" y="10047"/>
                  </a:lnTo>
                  <a:lnTo>
                    <a:pt x="7432" y="10270"/>
                  </a:lnTo>
                  <a:lnTo>
                    <a:pt x="8473" y="10437"/>
                  </a:lnTo>
                  <a:lnTo>
                    <a:pt x="9585" y="10493"/>
                  </a:lnTo>
                  <a:lnTo>
                    <a:pt x="12015" y="10493"/>
                  </a:lnTo>
                  <a:lnTo>
                    <a:pt x="13057" y="10437"/>
                  </a:lnTo>
                  <a:lnTo>
                    <a:pt x="14168" y="10270"/>
                  </a:lnTo>
                  <a:lnTo>
                    <a:pt x="16113" y="10047"/>
                  </a:lnTo>
                  <a:lnTo>
                    <a:pt x="17016" y="9823"/>
                  </a:lnTo>
                  <a:lnTo>
                    <a:pt x="17850" y="9656"/>
                  </a:lnTo>
                  <a:lnTo>
                    <a:pt x="18614" y="9377"/>
                  </a:lnTo>
                  <a:lnTo>
                    <a:pt x="19239" y="9098"/>
                  </a:lnTo>
                  <a:lnTo>
                    <a:pt x="19864" y="8763"/>
                  </a:lnTo>
                  <a:lnTo>
                    <a:pt x="20350" y="8540"/>
                  </a:lnTo>
                  <a:lnTo>
                    <a:pt x="20767" y="8205"/>
                  </a:lnTo>
                  <a:lnTo>
                    <a:pt x="21114" y="7814"/>
                  </a:lnTo>
                  <a:lnTo>
                    <a:pt x="21322" y="7479"/>
                  </a:lnTo>
                  <a:lnTo>
                    <a:pt x="21531" y="7088"/>
                  </a:lnTo>
                  <a:lnTo>
                    <a:pt x="21600" y="6698"/>
                  </a:lnTo>
                  <a:lnTo>
                    <a:pt x="21600" y="3795"/>
                  </a:lnTo>
                  <a:lnTo>
                    <a:pt x="21531" y="3405"/>
                  </a:lnTo>
                  <a:lnTo>
                    <a:pt x="21322" y="3070"/>
                  </a:lnTo>
                  <a:lnTo>
                    <a:pt x="21114" y="2679"/>
                  </a:lnTo>
                  <a:lnTo>
                    <a:pt x="20767" y="2344"/>
                  </a:lnTo>
                  <a:lnTo>
                    <a:pt x="20350" y="2065"/>
                  </a:lnTo>
                  <a:lnTo>
                    <a:pt x="19864" y="1730"/>
                  </a:lnTo>
                  <a:lnTo>
                    <a:pt x="19239" y="1395"/>
                  </a:lnTo>
                  <a:lnTo>
                    <a:pt x="18614" y="1116"/>
                  </a:lnTo>
                  <a:lnTo>
                    <a:pt x="17850" y="837"/>
                  </a:lnTo>
                  <a:lnTo>
                    <a:pt x="17016" y="670"/>
                  </a:lnTo>
                  <a:lnTo>
                    <a:pt x="16113" y="447"/>
                  </a:lnTo>
                  <a:lnTo>
                    <a:pt x="14168" y="223"/>
                  </a:lnTo>
                  <a:lnTo>
                    <a:pt x="13057" y="56"/>
                  </a:lnTo>
                  <a:lnTo>
                    <a:pt x="12015" y="56"/>
                  </a:lnTo>
                  <a:lnTo>
                    <a:pt x="10765" y="0"/>
                  </a:lnTo>
                  <a:close/>
                  <a:moveTo>
                    <a:pt x="4584" y="8595"/>
                  </a:moveTo>
                  <a:lnTo>
                    <a:pt x="4237" y="8540"/>
                  </a:lnTo>
                  <a:lnTo>
                    <a:pt x="3889" y="8316"/>
                  </a:lnTo>
                  <a:lnTo>
                    <a:pt x="3750" y="8149"/>
                  </a:lnTo>
                  <a:lnTo>
                    <a:pt x="3681" y="7814"/>
                  </a:lnTo>
                  <a:lnTo>
                    <a:pt x="3750" y="7535"/>
                  </a:lnTo>
                  <a:lnTo>
                    <a:pt x="3889" y="7367"/>
                  </a:lnTo>
                  <a:lnTo>
                    <a:pt x="4237" y="7144"/>
                  </a:lnTo>
                  <a:lnTo>
                    <a:pt x="4584" y="7088"/>
                  </a:lnTo>
                  <a:lnTo>
                    <a:pt x="4862" y="7144"/>
                  </a:lnTo>
                  <a:lnTo>
                    <a:pt x="5209" y="7367"/>
                  </a:lnTo>
                  <a:lnTo>
                    <a:pt x="5348" y="7535"/>
                  </a:lnTo>
                  <a:lnTo>
                    <a:pt x="5487" y="7814"/>
                  </a:lnTo>
                  <a:lnTo>
                    <a:pt x="5348" y="8149"/>
                  </a:lnTo>
                  <a:lnTo>
                    <a:pt x="5209" y="8316"/>
                  </a:lnTo>
                  <a:lnTo>
                    <a:pt x="4862" y="8540"/>
                  </a:lnTo>
                  <a:lnTo>
                    <a:pt x="4584" y="8595"/>
                  </a:lnTo>
                  <a:close/>
                  <a:moveTo>
                    <a:pt x="10765" y="6753"/>
                  </a:moveTo>
                  <a:lnTo>
                    <a:pt x="8959" y="6753"/>
                  </a:lnTo>
                  <a:lnTo>
                    <a:pt x="7223" y="6586"/>
                  </a:lnTo>
                  <a:lnTo>
                    <a:pt x="5626" y="6251"/>
                  </a:lnTo>
                  <a:lnTo>
                    <a:pt x="4237" y="5916"/>
                  </a:lnTo>
                  <a:lnTo>
                    <a:pt x="2917" y="5358"/>
                  </a:lnTo>
                  <a:lnTo>
                    <a:pt x="1806" y="4856"/>
                  </a:lnTo>
                  <a:lnTo>
                    <a:pt x="903" y="4242"/>
                  </a:lnTo>
                  <a:lnTo>
                    <a:pt x="486" y="3851"/>
                  </a:lnTo>
                  <a:lnTo>
                    <a:pt x="139" y="3572"/>
                  </a:lnTo>
                  <a:lnTo>
                    <a:pt x="1042" y="4130"/>
                  </a:lnTo>
                  <a:lnTo>
                    <a:pt x="2014" y="4744"/>
                  </a:lnTo>
                  <a:lnTo>
                    <a:pt x="3195" y="5191"/>
                  </a:lnTo>
                  <a:lnTo>
                    <a:pt x="4514" y="5581"/>
                  </a:lnTo>
                  <a:lnTo>
                    <a:pt x="5904" y="5916"/>
                  </a:lnTo>
                  <a:lnTo>
                    <a:pt x="7432" y="6140"/>
                  </a:lnTo>
                  <a:lnTo>
                    <a:pt x="9029" y="6307"/>
                  </a:lnTo>
                  <a:lnTo>
                    <a:pt x="10765" y="6363"/>
                  </a:lnTo>
                  <a:lnTo>
                    <a:pt x="12571" y="6307"/>
                  </a:lnTo>
                  <a:lnTo>
                    <a:pt x="14168" y="6140"/>
                  </a:lnTo>
                  <a:lnTo>
                    <a:pt x="15766" y="5916"/>
                  </a:lnTo>
                  <a:lnTo>
                    <a:pt x="17086" y="5581"/>
                  </a:lnTo>
                  <a:lnTo>
                    <a:pt x="18405" y="5191"/>
                  </a:lnTo>
                  <a:lnTo>
                    <a:pt x="19586" y="4744"/>
                  </a:lnTo>
                  <a:lnTo>
                    <a:pt x="20558" y="4130"/>
                  </a:lnTo>
                  <a:lnTo>
                    <a:pt x="21461" y="3572"/>
                  </a:lnTo>
                  <a:lnTo>
                    <a:pt x="21114" y="3851"/>
                  </a:lnTo>
                  <a:lnTo>
                    <a:pt x="20697" y="4242"/>
                  </a:lnTo>
                  <a:lnTo>
                    <a:pt x="19794" y="4856"/>
                  </a:lnTo>
                  <a:lnTo>
                    <a:pt x="18683" y="5358"/>
                  </a:lnTo>
                  <a:lnTo>
                    <a:pt x="17363" y="5916"/>
                  </a:lnTo>
                  <a:lnTo>
                    <a:pt x="15974" y="6251"/>
                  </a:lnTo>
                  <a:lnTo>
                    <a:pt x="14377" y="6586"/>
                  </a:lnTo>
                  <a:lnTo>
                    <a:pt x="12641" y="6753"/>
                  </a:lnTo>
                  <a:lnTo>
                    <a:pt x="10765" y="6753"/>
                  </a:lnTo>
                  <a:close/>
                  <a:moveTo>
                    <a:pt x="10765" y="17693"/>
                  </a:moveTo>
                  <a:lnTo>
                    <a:pt x="8751" y="17637"/>
                  </a:lnTo>
                  <a:lnTo>
                    <a:pt x="6737" y="17414"/>
                  </a:lnTo>
                  <a:lnTo>
                    <a:pt x="5070" y="17191"/>
                  </a:lnTo>
                  <a:lnTo>
                    <a:pt x="3612" y="16800"/>
                  </a:lnTo>
                  <a:lnTo>
                    <a:pt x="2917" y="16521"/>
                  </a:lnTo>
                  <a:lnTo>
                    <a:pt x="2292" y="16242"/>
                  </a:lnTo>
                  <a:lnTo>
                    <a:pt x="1806" y="15963"/>
                  </a:lnTo>
                  <a:lnTo>
                    <a:pt x="1320" y="15740"/>
                  </a:lnTo>
                  <a:lnTo>
                    <a:pt x="903" y="15405"/>
                  </a:lnTo>
                  <a:lnTo>
                    <a:pt x="556" y="15070"/>
                  </a:lnTo>
                  <a:lnTo>
                    <a:pt x="139" y="14400"/>
                  </a:lnTo>
                  <a:lnTo>
                    <a:pt x="0" y="14679"/>
                  </a:lnTo>
                  <a:lnTo>
                    <a:pt x="0" y="17805"/>
                  </a:lnTo>
                  <a:lnTo>
                    <a:pt x="69" y="18195"/>
                  </a:lnTo>
                  <a:lnTo>
                    <a:pt x="486" y="18977"/>
                  </a:lnTo>
                  <a:lnTo>
                    <a:pt x="833" y="19312"/>
                  </a:lnTo>
                  <a:lnTo>
                    <a:pt x="1250" y="19647"/>
                  </a:lnTo>
                  <a:lnTo>
                    <a:pt x="1736" y="19981"/>
                  </a:lnTo>
                  <a:lnTo>
                    <a:pt x="2361" y="20260"/>
                  </a:lnTo>
                  <a:lnTo>
                    <a:pt x="2986" y="20484"/>
                  </a:lnTo>
                  <a:lnTo>
                    <a:pt x="3750" y="20763"/>
                  </a:lnTo>
                  <a:lnTo>
                    <a:pt x="4584" y="20986"/>
                  </a:lnTo>
                  <a:lnTo>
                    <a:pt x="5487" y="21153"/>
                  </a:lnTo>
                  <a:lnTo>
                    <a:pt x="6459" y="21377"/>
                  </a:lnTo>
                  <a:lnTo>
                    <a:pt x="7432" y="21488"/>
                  </a:lnTo>
                  <a:lnTo>
                    <a:pt x="8473" y="21544"/>
                  </a:lnTo>
                  <a:lnTo>
                    <a:pt x="9585" y="21600"/>
                  </a:lnTo>
                  <a:lnTo>
                    <a:pt x="12015" y="21600"/>
                  </a:lnTo>
                  <a:lnTo>
                    <a:pt x="13057" y="21544"/>
                  </a:lnTo>
                  <a:lnTo>
                    <a:pt x="14168" y="21488"/>
                  </a:lnTo>
                  <a:lnTo>
                    <a:pt x="15141" y="21377"/>
                  </a:lnTo>
                  <a:lnTo>
                    <a:pt x="16113" y="21153"/>
                  </a:lnTo>
                  <a:lnTo>
                    <a:pt x="17016" y="20986"/>
                  </a:lnTo>
                  <a:lnTo>
                    <a:pt x="17850" y="20763"/>
                  </a:lnTo>
                  <a:lnTo>
                    <a:pt x="18614" y="20484"/>
                  </a:lnTo>
                  <a:lnTo>
                    <a:pt x="19239" y="20260"/>
                  </a:lnTo>
                  <a:lnTo>
                    <a:pt x="19864" y="19981"/>
                  </a:lnTo>
                  <a:lnTo>
                    <a:pt x="20350" y="19647"/>
                  </a:lnTo>
                  <a:lnTo>
                    <a:pt x="20767" y="19312"/>
                  </a:lnTo>
                  <a:lnTo>
                    <a:pt x="21114" y="18977"/>
                  </a:lnTo>
                  <a:lnTo>
                    <a:pt x="21531" y="18195"/>
                  </a:lnTo>
                  <a:lnTo>
                    <a:pt x="21600" y="17805"/>
                  </a:lnTo>
                  <a:lnTo>
                    <a:pt x="21600" y="14679"/>
                  </a:lnTo>
                  <a:lnTo>
                    <a:pt x="21461" y="14400"/>
                  </a:lnTo>
                  <a:lnTo>
                    <a:pt x="21044" y="15070"/>
                  </a:lnTo>
                  <a:lnTo>
                    <a:pt x="20697" y="15405"/>
                  </a:lnTo>
                  <a:lnTo>
                    <a:pt x="20280" y="15740"/>
                  </a:lnTo>
                  <a:lnTo>
                    <a:pt x="19794" y="15963"/>
                  </a:lnTo>
                  <a:lnTo>
                    <a:pt x="19308" y="16242"/>
                  </a:lnTo>
                  <a:lnTo>
                    <a:pt x="18683" y="16521"/>
                  </a:lnTo>
                  <a:lnTo>
                    <a:pt x="17988" y="16800"/>
                  </a:lnTo>
                  <a:lnTo>
                    <a:pt x="16530" y="17191"/>
                  </a:lnTo>
                  <a:lnTo>
                    <a:pt x="14863" y="17414"/>
                  </a:lnTo>
                  <a:lnTo>
                    <a:pt x="12849" y="17637"/>
                  </a:lnTo>
                  <a:lnTo>
                    <a:pt x="10765" y="17693"/>
                  </a:lnTo>
                  <a:close/>
                  <a:moveTo>
                    <a:pt x="4584" y="19926"/>
                  </a:moveTo>
                  <a:lnTo>
                    <a:pt x="4237" y="19870"/>
                  </a:lnTo>
                  <a:lnTo>
                    <a:pt x="3889" y="19647"/>
                  </a:lnTo>
                  <a:lnTo>
                    <a:pt x="3750" y="19479"/>
                  </a:lnTo>
                  <a:lnTo>
                    <a:pt x="3681" y="19200"/>
                  </a:lnTo>
                  <a:lnTo>
                    <a:pt x="3750" y="18865"/>
                  </a:lnTo>
                  <a:lnTo>
                    <a:pt x="3889" y="18698"/>
                  </a:lnTo>
                  <a:lnTo>
                    <a:pt x="4237" y="18474"/>
                  </a:lnTo>
                  <a:lnTo>
                    <a:pt x="4584" y="18419"/>
                  </a:lnTo>
                  <a:lnTo>
                    <a:pt x="4862" y="18474"/>
                  </a:lnTo>
                  <a:lnTo>
                    <a:pt x="5209" y="18698"/>
                  </a:lnTo>
                  <a:lnTo>
                    <a:pt x="5348" y="18865"/>
                  </a:lnTo>
                  <a:lnTo>
                    <a:pt x="5487" y="19200"/>
                  </a:lnTo>
                  <a:lnTo>
                    <a:pt x="5348" y="19479"/>
                  </a:lnTo>
                  <a:lnTo>
                    <a:pt x="5209" y="19647"/>
                  </a:lnTo>
                  <a:lnTo>
                    <a:pt x="4862" y="19870"/>
                  </a:lnTo>
                  <a:lnTo>
                    <a:pt x="4584" y="19926"/>
                  </a:lnTo>
                  <a:close/>
                  <a:moveTo>
                    <a:pt x="10765" y="12112"/>
                  </a:moveTo>
                  <a:lnTo>
                    <a:pt x="8751" y="12056"/>
                  </a:lnTo>
                  <a:lnTo>
                    <a:pt x="6876" y="11888"/>
                  </a:lnTo>
                  <a:lnTo>
                    <a:pt x="5140" y="11553"/>
                  </a:lnTo>
                  <a:lnTo>
                    <a:pt x="3612" y="11163"/>
                  </a:lnTo>
                  <a:lnTo>
                    <a:pt x="1806" y="10437"/>
                  </a:lnTo>
                  <a:lnTo>
                    <a:pt x="1320" y="10158"/>
                  </a:lnTo>
                  <a:lnTo>
                    <a:pt x="903" y="9823"/>
                  </a:lnTo>
                  <a:lnTo>
                    <a:pt x="556" y="9488"/>
                  </a:lnTo>
                  <a:lnTo>
                    <a:pt x="347" y="9153"/>
                  </a:lnTo>
                  <a:lnTo>
                    <a:pt x="139" y="8874"/>
                  </a:lnTo>
                  <a:lnTo>
                    <a:pt x="0" y="9098"/>
                  </a:lnTo>
                  <a:lnTo>
                    <a:pt x="0" y="12279"/>
                  </a:lnTo>
                  <a:lnTo>
                    <a:pt x="69" y="12670"/>
                  </a:lnTo>
                  <a:lnTo>
                    <a:pt x="278" y="13060"/>
                  </a:lnTo>
                  <a:lnTo>
                    <a:pt x="486" y="13395"/>
                  </a:lnTo>
                  <a:lnTo>
                    <a:pt x="833" y="13786"/>
                  </a:lnTo>
                  <a:lnTo>
                    <a:pt x="1250" y="14065"/>
                  </a:lnTo>
                  <a:lnTo>
                    <a:pt x="1736" y="14400"/>
                  </a:lnTo>
                  <a:lnTo>
                    <a:pt x="2986" y="14958"/>
                  </a:lnTo>
                  <a:lnTo>
                    <a:pt x="3750" y="15181"/>
                  </a:lnTo>
                  <a:lnTo>
                    <a:pt x="4584" y="15405"/>
                  </a:lnTo>
                  <a:lnTo>
                    <a:pt x="5487" y="15572"/>
                  </a:lnTo>
                  <a:lnTo>
                    <a:pt x="6459" y="15795"/>
                  </a:lnTo>
                  <a:lnTo>
                    <a:pt x="7432" y="15907"/>
                  </a:lnTo>
                  <a:lnTo>
                    <a:pt x="8473" y="15963"/>
                  </a:lnTo>
                  <a:lnTo>
                    <a:pt x="9585" y="16074"/>
                  </a:lnTo>
                  <a:lnTo>
                    <a:pt x="12015" y="16074"/>
                  </a:lnTo>
                  <a:lnTo>
                    <a:pt x="13057" y="15963"/>
                  </a:lnTo>
                  <a:lnTo>
                    <a:pt x="14168" y="15907"/>
                  </a:lnTo>
                  <a:lnTo>
                    <a:pt x="15141" y="15795"/>
                  </a:lnTo>
                  <a:lnTo>
                    <a:pt x="16113" y="15572"/>
                  </a:lnTo>
                  <a:lnTo>
                    <a:pt x="17016" y="15405"/>
                  </a:lnTo>
                  <a:lnTo>
                    <a:pt x="17850" y="15181"/>
                  </a:lnTo>
                  <a:lnTo>
                    <a:pt x="18614" y="14958"/>
                  </a:lnTo>
                  <a:lnTo>
                    <a:pt x="19864" y="14400"/>
                  </a:lnTo>
                  <a:lnTo>
                    <a:pt x="20350" y="14065"/>
                  </a:lnTo>
                  <a:lnTo>
                    <a:pt x="20767" y="13786"/>
                  </a:lnTo>
                  <a:lnTo>
                    <a:pt x="21114" y="13395"/>
                  </a:lnTo>
                  <a:lnTo>
                    <a:pt x="21322" y="13060"/>
                  </a:lnTo>
                  <a:lnTo>
                    <a:pt x="21531" y="12670"/>
                  </a:lnTo>
                  <a:lnTo>
                    <a:pt x="21600" y="12279"/>
                  </a:lnTo>
                  <a:lnTo>
                    <a:pt x="21600" y="9377"/>
                  </a:lnTo>
                  <a:lnTo>
                    <a:pt x="21531" y="9098"/>
                  </a:lnTo>
                  <a:lnTo>
                    <a:pt x="21461" y="8874"/>
                  </a:lnTo>
                  <a:lnTo>
                    <a:pt x="21253" y="9153"/>
                  </a:lnTo>
                  <a:lnTo>
                    <a:pt x="21044" y="9488"/>
                  </a:lnTo>
                  <a:lnTo>
                    <a:pt x="20697" y="9823"/>
                  </a:lnTo>
                  <a:lnTo>
                    <a:pt x="20280" y="10158"/>
                  </a:lnTo>
                  <a:lnTo>
                    <a:pt x="19794" y="10437"/>
                  </a:lnTo>
                  <a:lnTo>
                    <a:pt x="17988" y="11163"/>
                  </a:lnTo>
                  <a:lnTo>
                    <a:pt x="16460" y="11553"/>
                  </a:lnTo>
                  <a:lnTo>
                    <a:pt x="14724" y="11888"/>
                  </a:lnTo>
                  <a:lnTo>
                    <a:pt x="12849" y="12056"/>
                  </a:lnTo>
                  <a:lnTo>
                    <a:pt x="10765" y="12112"/>
                  </a:lnTo>
                  <a:close/>
                  <a:moveTo>
                    <a:pt x="4584" y="14233"/>
                  </a:moveTo>
                  <a:lnTo>
                    <a:pt x="4237" y="14177"/>
                  </a:lnTo>
                  <a:lnTo>
                    <a:pt x="3889" y="13953"/>
                  </a:lnTo>
                  <a:lnTo>
                    <a:pt x="3750" y="13786"/>
                  </a:lnTo>
                  <a:lnTo>
                    <a:pt x="3681" y="13451"/>
                  </a:lnTo>
                  <a:lnTo>
                    <a:pt x="3750" y="13172"/>
                  </a:lnTo>
                  <a:lnTo>
                    <a:pt x="3889" y="13005"/>
                  </a:lnTo>
                  <a:lnTo>
                    <a:pt x="4237" y="12781"/>
                  </a:lnTo>
                  <a:lnTo>
                    <a:pt x="4584" y="12726"/>
                  </a:lnTo>
                  <a:lnTo>
                    <a:pt x="4862" y="12781"/>
                  </a:lnTo>
                  <a:lnTo>
                    <a:pt x="5209" y="13005"/>
                  </a:lnTo>
                  <a:lnTo>
                    <a:pt x="5348" y="13172"/>
                  </a:lnTo>
                  <a:lnTo>
                    <a:pt x="5487" y="13451"/>
                  </a:lnTo>
                  <a:lnTo>
                    <a:pt x="5348" y="13786"/>
                  </a:lnTo>
                  <a:lnTo>
                    <a:pt x="5209" y="13953"/>
                  </a:lnTo>
                  <a:lnTo>
                    <a:pt x="4862" y="14177"/>
                  </a:lnTo>
                  <a:lnTo>
                    <a:pt x="4584" y="14233"/>
                  </a:lnTo>
                  <a:close/>
                </a:path>
              </a:pathLst>
            </a:custGeom>
            <a:solidFill>
              <a:srgbClr val="F2F2F2"/>
            </a:solidFill>
            <a:ln w="12700" cap="flat">
              <a:noFill/>
              <a:miter lim="400000"/>
            </a:ln>
            <a:effectLst/>
          </p:spPr>
          <p:txBody>
            <a:bodyPr wrap="square" lIns="38085" tIns="38085" rIns="38085" bIns="38085" numCol="1" anchor="t">
              <a:noAutofit/>
            </a:bodyPr>
            <a:lstStyle/>
            <a:p>
              <a:pPr algn="ctr" defTabSz="3457704" hangingPunct="0">
                <a:spcBef>
                  <a:spcPct val="0"/>
                </a:spcBef>
                <a:spcAft>
                  <a:spcPct val="0"/>
                </a:spcAft>
                <a:defRPr sz="1000">
                  <a:solidFill>
                    <a:srgbClr val="FFFFFF"/>
                  </a:solidFill>
                  <a:latin typeface="微软雅黑"/>
                  <a:ea typeface="微软雅黑"/>
                  <a:cs typeface="微软雅黑"/>
                  <a:sym typeface="微软雅黑"/>
                </a:defRPr>
              </a:pPr>
              <a:endParaRPr sz="600" b="1" kern="0">
                <a:solidFill>
                  <a:srgbClr val="000000"/>
                </a:solidFill>
                <a:latin typeface="Arial" panose="020B0604020202020204" pitchFamily="34" charset="0"/>
                <a:ea typeface="微软雅黑"/>
                <a:cs typeface="Arial" panose="020B0604020202020204" pitchFamily="34" charset="0"/>
                <a:sym typeface="微软雅黑"/>
              </a:endParaRPr>
            </a:p>
          </p:txBody>
        </p:sp>
      </p:grpSp>
      <p:sp>
        <p:nvSpPr>
          <p:cNvPr id="282" name="矩形 281"/>
          <p:cNvSpPr/>
          <p:nvPr/>
        </p:nvSpPr>
        <p:spPr>
          <a:xfrm>
            <a:off x="346031" y="1176614"/>
            <a:ext cx="4815303" cy="5090939"/>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141" hangingPunct="0">
              <a:spcBef>
                <a:spcPct val="0"/>
              </a:spcBef>
              <a:spcAft>
                <a:spcPct val="0"/>
              </a:spcAft>
            </a:pPr>
            <a:endParaRPr lang="zh-CN" altLang="en-US" sz="700" b="1" kern="0">
              <a:solidFill>
                <a:srgbClr val="000000"/>
              </a:solidFill>
              <a:latin typeface="Arial" panose="020B0604020202020204" pitchFamily="34" charset="0"/>
              <a:ea typeface="等线" panose="02010600030101010101" pitchFamily="2" charset="-122"/>
              <a:cs typeface="Arial" panose="020B0604020202020204" pitchFamily="34" charset="0"/>
              <a:sym typeface="Helvetica Neue"/>
            </a:endParaRPr>
          </a:p>
        </p:txBody>
      </p:sp>
      <p:sp>
        <p:nvSpPr>
          <p:cNvPr id="293" name="文本框 292">
            <a:extLst>
              <a:ext uri="{FF2B5EF4-FFF2-40B4-BE49-F238E27FC236}">
                <a16:creationId xmlns:a16="http://schemas.microsoft.com/office/drawing/2014/main" id="{20302802-0DA0-47B6-A1BF-A2F681741C11}"/>
              </a:ext>
            </a:extLst>
          </p:cNvPr>
          <p:cNvSpPr txBox="1"/>
          <p:nvPr/>
        </p:nvSpPr>
        <p:spPr>
          <a:xfrm>
            <a:off x="2630287" y="1117596"/>
            <a:ext cx="1223515" cy="377796"/>
          </a:xfrm>
          <a:prstGeom prst="rect">
            <a:avLst/>
          </a:prstGeom>
          <a:noFill/>
        </p:spPr>
        <p:txBody>
          <a:bodyPr wrap="square" lIns="0" tIns="0" rIns="0" bIns="0" rtlCol="0">
            <a:spAutoFit/>
          </a:bodyPr>
          <a:lstStyle/>
          <a:p>
            <a:pPr algn="ctr" defTabSz="242141" hangingPunct="0">
              <a:lnSpc>
                <a:spcPct val="150000"/>
              </a:lnSpc>
              <a:spcBef>
                <a:spcPct val="0"/>
              </a:spcBef>
              <a:spcAft>
                <a:spcPct val="0"/>
              </a:spcAft>
            </a:pPr>
            <a:r>
              <a:rPr lang="en-US" altLang="zh-CN" sz="1867" b="1" kern="0">
                <a:solidFill>
                  <a:srgbClr val="000000"/>
                </a:solidFill>
                <a:latin typeface="Arial" panose="020B0604020202020204" pitchFamily="34" charset="0"/>
                <a:ea typeface="微软雅黑" panose="020B0503020204020204" pitchFamily="34" charset="-122"/>
                <a:cs typeface="Arial" panose="020B0604020202020204" pitchFamily="34" charset="0"/>
                <a:sym typeface="Helvetica Neue"/>
              </a:rPr>
              <a:t>DMS</a:t>
            </a:r>
          </a:p>
        </p:txBody>
      </p:sp>
      <p:pic>
        <p:nvPicPr>
          <p:cNvPr id="294" name="image56-filtered.png" descr="图片 43"/>
          <p:cNvPicPr>
            <a:picLocks noChangeAspect="1"/>
          </p:cNvPicPr>
          <p:nvPr/>
        </p:nvPicPr>
        <p:blipFill>
          <a:blip r:embed="rId17">
            <a:duotone>
              <a:prstClr val="black"/>
              <a:srgbClr val="0070C0">
                <a:tint val="45000"/>
                <a:satMod val="400000"/>
              </a:srgbClr>
            </a:duotone>
          </a:blip>
          <a:srcRect t="24882" b="24368"/>
          <a:stretch>
            <a:fillRect/>
          </a:stretch>
        </p:blipFill>
        <p:spPr>
          <a:xfrm>
            <a:off x="346031" y="1174424"/>
            <a:ext cx="1633340" cy="828911"/>
          </a:xfrm>
          <a:prstGeom prst="rect">
            <a:avLst/>
          </a:prstGeom>
          <a:solidFill>
            <a:schemeClr val="bg1">
              <a:lumMod val="75000"/>
            </a:schemeClr>
          </a:solidFill>
          <a:ln w="12700">
            <a:miter lim="400000"/>
          </a:ln>
        </p:spPr>
      </p:pic>
      <p:graphicFrame>
        <p:nvGraphicFramePr>
          <p:cNvPr id="301" name="Diagram 300">
            <a:extLst>
              <a:ext uri="{FF2B5EF4-FFF2-40B4-BE49-F238E27FC236}">
                <a16:creationId xmlns:a16="http://schemas.microsoft.com/office/drawing/2014/main" id="{82C6E1D7-BE42-44A8-A204-E24596989E56}"/>
              </a:ext>
            </a:extLst>
          </p:cNvPr>
          <p:cNvGraphicFramePr/>
          <p:nvPr>
            <p:extLst>
              <p:ext uri="{D42A27DB-BD31-4B8C-83A1-F6EECF244321}">
                <p14:modId xmlns:p14="http://schemas.microsoft.com/office/powerpoint/2010/main" val="135634924"/>
              </p:ext>
            </p:extLst>
          </p:nvPr>
        </p:nvGraphicFramePr>
        <p:xfrm>
          <a:off x="-18271" y="6296952"/>
          <a:ext cx="5765865" cy="37594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183156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箭头连接符 12">
            <a:extLst>
              <a:ext uri="{FF2B5EF4-FFF2-40B4-BE49-F238E27FC236}">
                <a16:creationId xmlns:a16="http://schemas.microsoft.com/office/drawing/2014/main" id="{CEA5376C-FE67-41AD-8F19-1FD363B921B6}"/>
              </a:ext>
            </a:extLst>
          </p:cNvPr>
          <p:cNvCxnSpPr>
            <a:cxnSpLocks/>
            <a:endCxn id="11" idx="0"/>
          </p:cNvCxnSpPr>
          <p:nvPr/>
        </p:nvCxnSpPr>
        <p:spPr bwMode="auto">
          <a:xfrm>
            <a:off x="2082049" y="2464098"/>
            <a:ext cx="73600" cy="916534"/>
          </a:xfrm>
          <a:prstGeom prst="straightConnector1">
            <a:avLst/>
          </a:prstGeom>
          <a:noFill/>
          <a:ln w="9525" cap="flat" cmpd="sng" algn="ctr">
            <a:solidFill>
              <a:schemeClr val="bg1">
                <a:lumMod val="75000"/>
              </a:schemeClr>
            </a:solidFill>
            <a:prstDash val="solid"/>
            <a:round/>
            <a:headEnd type="none" w="med" len="med"/>
            <a:tailEnd type="triangle"/>
          </a:ln>
          <a:effectLst/>
        </p:spPr>
      </p:cxnSp>
      <p:cxnSp>
        <p:nvCxnSpPr>
          <p:cNvPr id="26" name="直接箭头连接符 25">
            <a:extLst>
              <a:ext uri="{FF2B5EF4-FFF2-40B4-BE49-F238E27FC236}">
                <a16:creationId xmlns:a16="http://schemas.microsoft.com/office/drawing/2014/main" id="{22B527A8-D177-43B8-88FF-0AE5ADD614AE}"/>
              </a:ext>
            </a:extLst>
          </p:cNvPr>
          <p:cNvCxnSpPr>
            <a:cxnSpLocks/>
            <a:stCxn id="11" idx="2"/>
          </p:cNvCxnSpPr>
          <p:nvPr/>
        </p:nvCxnSpPr>
        <p:spPr bwMode="auto">
          <a:xfrm flipH="1">
            <a:off x="1778302" y="3959059"/>
            <a:ext cx="377348" cy="562972"/>
          </a:xfrm>
          <a:prstGeom prst="straightConnector1">
            <a:avLst/>
          </a:prstGeom>
          <a:noFill/>
          <a:ln w="9525" cap="flat" cmpd="sng" algn="ctr">
            <a:solidFill>
              <a:schemeClr val="bg1">
                <a:lumMod val="75000"/>
              </a:schemeClr>
            </a:solidFill>
            <a:prstDash val="solid"/>
            <a:round/>
            <a:headEnd type="none" w="med" len="med"/>
            <a:tailEnd type="triangle"/>
          </a:ln>
          <a:effectLst/>
        </p:spPr>
      </p:cxnSp>
      <p:cxnSp>
        <p:nvCxnSpPr>
          <p:cNvPr id="27" name="直接箭头连接符 26">
            <a:extLst>
              <a:ext uri="{FF2B5EF4-FFF2-40B4-BE49-F238E27FC236}">
                <a16:creationId xmlns:a16="http://schemas.microsoft.com/office/drawing/2014/main" id="{7C85BCED-01BB-437E-9088-05797352E3C9}"/>
              </a:ext>
            </a:extLst>
          </p:cNvPr>
          <p:cNvCxnSpPr>
            <a:cxnSpLocks/>
          </p:cNvCxnSpPr>
          <p:nvPr/>
        </p:nvCxnSpPr>
        <p:spPr bwMode="auto">
          <a:xfrm>
            <a:off x="2208179" y="3980350"/>
            <a:ext cx="634406" cy="541682"/>
          </a:xfrm>
          <a:prstGeom prst="straightConnector1">
            <a:avLst/>
          </a:prstGeom>
          <a:noFill/>
          <a:ln w="9525" cap="flat" cmpd="sng" algn="ctr">
            <a:solidFill>
              <a:schemeClr val="bg1">
                <a:lumMod val="75000"/>
              </a:schemeClr>
            </a:solidFill>
            <a:prstDash val="solid"/>
            <a:round/>
            <a:headEnd type="none" w="med" len="med"/>
            <a:tailEnd type="triangle"/>
          </a:ln>
          <a:effectLst/>
        </p:spPr>
      </p:cxnSp>
      <p:cxnSp>
        <p:nvCxnSpPr>
          <p:cNvPr id="30" name="直接箭头连接符 29">
            <a:extLst>
              <a:ext uri="{FF2B5EF4-FFF2-40B4-BE49-F238E27FC236}">
                <a16:creationId xmlns:a16="http://schemas.microsoft.com/office/drawing/2014/main" id="{51DF23B3-A6F3-4917-94EA-C8F13A79DE3F}"/>
              </a:ext>
            </a:extLst>
          </p:cNvPr>
          <p:cNvCxnSpPr>
            <a:cxnSpLocks/>
            <a:stCxn id="11" idx="2"/>
          </p:cNvCxnSpPr>
          <p:nvPr/>
        </p:nvCxnSpPr>
        <p:spPr bwMode="auto">
          <a:xfrm flipH="1">
            <a:off x="817309" y="3959059"/>
            <a:ext cx="1338340" cy="562972"/>
          </a:xfrm>
          <a:prstGeom prst="straightConnector1">
            <a:avLst/>
          </a:prstGeom>
          <a:noFill/>
          <a:ln w="9525" cap="flat" cmpd="sng" algn="ctr">
            <a:solidFill>
              <a:schemeClr val="bg1">
                <a:lumMod val="75000"/>
              </a:schemeClr>
            </a:solidFill>
            <a:prstDash val="solid"/>
            <a:round/>
            <a:headEnd type="none" w="med" len="med"/>
            <a:tailEnd type="triangle"/>
          </a:ln>
          <a:effectLst/>
        </p:spPr>
      </p:cxnSp>
      <p:cxnSp>
        <p:nvCxnSpPr>
          <p:cNvPr id="31" name="直接箭头连接符 30">
            <a:extLst>
              <a:ext uri="{FF2B5EF4-FFF2-40B4-BE49-F238E27FC236}">
                <a16:creationId xmlns:a16="http://schemas.microsoft.com/office/drawing/2014/main" id="{5B77DE7E-F591-4CCB-9368-FB9EBFF3E260}"/>
              </a:ext>
            </a:extLst>
          </p:cNvPr>
          <p:cNvCxnSpPr>
            <a:cxnSpLocks/>
            <a:stCxn id="11" idx="2"/>
          </p:cNvCxnSpPr>
          <p:nvPr/>
        </p:nvCxnSpPr>
        <p:spPr bwMode="auto">
          <a:xfrm>
            <a:off x="2155649" y="3959059"/>
            <a:ext cx="1544636" cy="562972"/>
          </a:xfrm>
          <a:prstGeom prst="straightConnector1">
            <a:avLst/>
          </a:prstGeom>
          <a:noFill/>
          <a:ln w="9525" cap="flat" cmpd="sng" algn="ctr">
            <a:solidFill>
              <a:schemeClr val="bg1">
                <a:lumMod val="75000"/>
              </a:schemeClr>
            </a:solidFill>
            <a:prstDash val="solid"/>
            <a:round/>
            <a:headEnd type="none" w="med" len="med"/>
            <a:tailEnd type="triangle"/>
          </a:ln>
          <a:effectLst/>
        </p:spPr>
      </p:cxnSp>
      <p:sp>
        <p:nvSpPr>
          <p:cNvPr id="3" name="文本占位符 2"/>
          <p:cNvSpPr>
            <a:spLocks noGrp="1"/>
          </p:cNvSpPr>
          <p:nvPr>
            <p:ph type="body" sz="quarter" idx="4294967295"/>
          </p:nvPr>
        </p:nvSpPr>
        <p:spPr>
          <a:xfrm>
            <a:off x="0" y="352425"/>
            <a:ext cx="11461750" cy="965200"/>
          </a:xfrm>
        </p:spPr>
        <p:txBody>
          <a:bodyPr>
            <a:noAutofit/>
          </a:bodyPr>
          <a:lstStyle/>
          <a:p>
            <a:pPr defTabSz="914034" fontAlgn="ctr">
              <a:lnSpc>
                <a:spcPct val="100000"/>
              </a:lnSpc>
              <a:spcBef>
                <a:spcPts val="0"/>
              </a:spcBef>
            </a:pPr>
            <a:r>
              <a:rPr lang="en-US" altLang="zh-CN" sz="3600">
                <a:solidFill>
                  <a:srgbClr val="C00000"/>
                </a:solidFill>
                <a:latin typeface="Calibri" panose="020F0502020204030204" pitchFamily="34" charset="0"/>
                <a:cs typeface="Calibri" panose="020F0502020204030204" pitchFamily="34" charset="0"/>
                <a:sym typeface="Arial" panose="020B0604020202020204" pitchFamily="34" charset="0"/>
              </a:rPr>
              <a:t>Cloud AI for Online Intelligent O&amp;M</a:t>
            </a:r>
          </a:p>
        </p:txBody>
      </p:sp>
      <p:grpSp>
        <p:nvGrpSpPr>
          <p:cNvPr id="4" name="PA_组合 154">
            <a:extLst>
              <a:ext uri="{FF2B5EF4-FFF2-40B4-BE49-F238E27FC236}">
                <a16:creationId xmlns:a16="http://schemas.microsoft.com/office/drawing/2014/main" id="{A219D6DA-D3BA-45EC-A44A-E81793C1B229}"/>
              </a:ext>
            </a:extLst>
          </p:cNvPr>
          <p:cNvGrpSpPr/>
          <p:nvPr>
            <p:custDataLst>
              <p:tags r:id="rId1"/>
            </p:custDataLst>
          </p:nvPr>
        </p:nvGrpSpPr>
        <p:grpSpPr>
          <a:xfrm>
            <a:off x="4326451" y="3215379"/>
            <a:ext cx="332113" cy="479326"/>
            <a:chOff x="19861887" y="4442524"/>
            <a:chExt cx="680389" cy="822392"/>
          </a:xfrm>
        </p:grpSpPr>
        <p:sp>
          <p:nvSpPr>
            <p:cNvPr id="5" name="PA-等腰三角形 873">
              <a:extLst>
                <a:ext uri="{FF2B5EF4-FFF2-40B4-BE49-F238E27FC236}">
                  <a16:creationId xmlns:a16="http://schemas.microsoft.com/office/drawing/2014/main" id="{26EA3387-08AF-4CDA-AE20-41A0B72C0DBF}"/>
                </a:ext>
              </a:extLst>
            </p:cNvPr>
            <p:cNvSpPr/>
            <p:nvPr>
              <p:custDataLst>
                <p:tags r:id="rId4"/>
              </p:custDataLst>
            </p:nvPr>
          </p:nvSpPr>
          <p:spPr>
            <a:xfrm rot="5400000">
              <a:off x="19871848" y="4594488"/>
              <a:ext cx="822392" cy="518464"/>
            </a:xfrm>
            <a:prstGeom prst="triangle">
              <a:avLst/>
            </a:prstGeom>
            <a:gradFill flip="none" rotWithShape="1">
              <a:gsLst>
                <a:gs pos="0">
                  <a:srgbClr val="00FFFF"/>
                </a:gs>
                <a:gs pos="42000">
                  <a:srgbClr val="00FFFF">
                    <a:alpha val="37000"/>
                  </a:srgbClr>
                </a:gs>
                <a:gs pos="87000">
                  <a:srgbClr val="2426FA">
                    <a:alpha val="0"/>
                  </a:srgbClr>
                </a:gs>
              </a:gsLst>
              <a:lin ang="5400000" scaled="1"/>
              <a:tileRect/>
            </a:gradFill>
            <a:ln w="60325">
              <a:solidFill>
                <a:srgbClr val="0070C0"/>
              </a:solidFill>
            </a:ln>
            <a:effectLst>
              <a:outerShdw blurRad="1270000" algn="ctr" rotWithShape="0">
                <a:srgbClr val="3397FF">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910" tIns="5955" rIns="11910" bIns="5955" numCol="1" spcCol="0" rtlCol="0" fromWordArt="0" anchor="ctr" anchorCtr="0" forceAA="0" compatLnSpc="1">
              <a:prstTxWarp prst="textNoShape">
                <a:avLst/>
              </a:prstTxWarp>
              <a:noAutofit/>
            </a:bodyPr>
            <a:lstStyle/>
            <a:p>
              <a:pPr algn="ctr" defTabSz="913973" fontAlgn="ctr"/>
              <a:endParaRPr lang="en-US" altLang="zh-CN" sz="235">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PA-等腰三角形 874">
              <a:extLst>
                <a:ext uri="{FF2B5EF4-FFF2-40B4-BE49-F238E27FC236}">
                  <a16:creationId xmlns:a16="http://schemas.microsoft.com/office/drawing/2014/main" id="{13529DFF-C856-4DE0-B594-34F5813CD7AD}"/>
                </a:ext>
              </a:extLst>
            </p:cNvPr>
            <p:cNvSpPr/>
            <p:nvPr>
              <p:custDataLst>
                <p:tags r:id="rId5"/>
              </p:custDataLst>
            </p:nvPr>
          </p:nvSpPr>
          <p:spPr>
            <a:xfrm rot="5400000">
              <a:off x="19709923" y="4594488"/>
              <a:ext cx="822392" cy="518464"/>
            </a:xfrm>
            <a:prstGeom prst="triangle">
              <a:avLst/>
            </a:prstGeom>
            <a:gradFill flip="none" rotWithShape="1">
              <a:gsLst>
                <a:gs pos="0">
                  <a:srgbClr val="00FFFF"/>
                </a:gs>
                <a:gs pos="87000">
                  <a:srgbClr val="2426FA">
                    <a:alpha val="0"/>
                  </a:srgbClr>
                </a:gs>
              </a:gsLst>
              <a:lin ang="5400000" scaled="1"/>
              <a:tileRect/>
            </a:gradFill>
            <a:ln w="60325">
              <a:solidFill>
                <a:srgbClr val="0070C0"/>
              </a:solidFill>
            </a:ln>
            <a:effectLst>
              <a:outerShdw blurRad="1270000" algn="ctr" rotWithShape="0">
                <a:srgbClr val="3397FF">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910" tIns="5955" rIns="11910" bIns="5955" numCol="1" spcCol="0" rtlCol="0" fromWordArt="0" anchor="ctr" anchorCtr="0" forceAA="0" compatLnSpc="1">
              <a:prstTxWarp prst="textNoShape">
                <a:avLst/>
              </a:prstTxWarp>
              <a:noAutofit/>
            </a:bodyPr>
            <a:lstStyle/>
            <a:p>
              <a:pPr algn="ctr" defTabSz="913973" fontAlgn="ctr"/>
              <a:endParaRPr lang="en-US" altLang="zh-CN" sz="235">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4" name="组合 43">
            <a:extLst>
              <a:ext uri="{FF2B5EF4-FFF2-40B4-BE49-F238E27FC236}">
                <a16:creationId xmlns:a16="http://schemas.microsoft.com/office/drawing/2014/main" id="{6EAA4580-B283-4BEC-B7E9-86C69A8D1508}"/>
              </a:ext>
            </a:extLst>
          </p:cNvPr>
          <p:cNvGrpSpPr/>
          <p:nvPr/>
        </p:nvGrpSpPr>
        <p:grpSpPr>
          <a:xfrm>
            <a:off x="5116676" y="2395776"/>
            <a:ext cx="4398092" cy="1720804"/>
            <a:chOff x="15027729" y="1345506"/>
            <a:chExt cx="8566572" cy="3117513"/>
          </a:xfrm>
        </p:grpSpPr>
        <p:sp>
          <p:nvSpPr>
            <p:cNvPr id="45" name="Freeform 14">
              <a:extLst>
                <a:ext uri="{FF2B5EF4-FFF2-40B4-BE49-F238E27FC236}">
                  <a16:creationId xmlns:a16="http://schemas.microsoft.com/office/drawing/2014/main" id="{9F463794-280E-4F2C-97C9-B41F46D1CBCF}"/>
                </a:ext>
              </a:extLst>
            </p:cNvPr>
            <p:cNvSpPr>
              <a:spLocks/>
            </p:cNvSpPr>
            <p:nvPr/>
          </p:nvSpPr>
          <p:spPr bwMode="auto">
            <a:xfrm>
              <a:off x="15027729" y="2213017"/>
              <a:ext cx="3486700" cy="1910958"/>
            </a:xfrm>
            <a:custGeom>
              <a:avLst/>
              <a:gdLst/>
              <a:ahLst/>
              <a:cxnLst>
                <a:cxn ang="0">
                  <a:pos x="2259" y="452"/>
                </a:cxn>
                <a:cxn ang="0">
                  <a:pos x="2271" y="390"/>
                </a:cxn>
                <a:cxn ang="0">
                  <a:pos x="2269" y="365"/>
                </a:cxn>
                <a:cxn ang="0">
                  <a:pos x="2259" y="329"/>
                </a:cxn>
                <a:cxn ang="0">
                  <a:pos x="2224" y="274"/>
                </a:cxn>
                <a:cxn ang="0">
                  <a:pos x="2157" y="218"/>
                </a:cxn>
                <a:cxn ang="0">
                  <a:pos x="2066" y="177"/>
                </a:cxn>
                <a:cxn ang="0">
                  <a:pos x="1958" y="151"/>
                </a:cxn>
                <a:cxn ang="0">
                  <a:pos x="1879" y="147"/>
                </a:cxn>
                <a:cxn ang="0">
                  <a:pos x="1777" y="156"/>
                </a:cxn>
                <a:cxn ang="0">
                  <a:pos x="1686" y="178"/>
                </a:cxn>
                <a:cxn ang="0">
                  <a:pos x="1632" y="202"/>
                </a:cxn>
                <a:cxn ang="0">
                  <a:pos x="1556" y="138"/>
                </a:cxn>
                <a:cxn ang="0">
                  <a:pos x="1460" y="85"/>
                </a:cxn>
                <a:cxn ang="0">
                  <a:pos x="1349" y="43"/>
                </a:cxn>
                <a:cxn ang="0">
                  <a:pos x="1222" y="13"/>
                </a:cxn>
                <a:cxn ang="0">
                  <a:pos x="1086" y="0"/>
                </a:cxn>
                <a:cxn ang="0">
                  <a:pos x="1005" y="0"/>
                </a:cxn>
                <a:cxn ang="0">
                  <a:pos x="908" y="6"/>
                </a:cxn>
                <a:cxn ang="0">
                  <a:pos x="730" y="42"/>
                </a:cxn>
                <a:cxn ang="0">
                  <a:pos x="651" y="70"/>
                </a:cxn>
                <a:cxn ang="0">
                  <a:pos x="578" y="103"/>
                </a:cxn>
                <a:cxn ang="0">
                  <a:pos x="515" y="142"/>
                </a:cxn>
                <a:cxn ang="0">
                  <a:pos x="461" y="185"/>
                </a:cxn>
                <a:cxn ang="0">
                  <a:pos x="419" y="233"/>
                </a:cxn>
                <a:cxn ang="0">
                  <a:pos x="388" y="284"/>
                </a:cxn>
                <a:cxn ang="0">
                  <a:pos x="368" y="338"/>
                </a:cxn>
                <a:cxn ang="0">
                  <a:pos x="328" y="360"/>
                </a:cxn>
                <a:cxn ang="0">
                  <a:pos x="222" y="381"/>
                </a:cxn>
                <a:cxn ang="0">
                  <a:pos x="132" y="419"/>
                </a:cxn>
                <a:cxn ang="0">
                  <a:pos x="62" y="471"/>
                </a:cxn>
                <a:cxn ang="0">
                  <a:pos x="17" y="534"/>
                </a:cxn>
                <a:cxn ang="0">
                  <a:pos x="3" y="580"/>
                </a:cxn>
                <a:cxn ang="0">
                  <a:pos x="0" y="604"/>
                </a:cxn>
                <a:cxn ang="0">
                  <a:pos x="15" y="670"/>
                </a:cxn>
                <a:cxn ang="0">
                  <a:pos x="54" y="730"/>
                </a:cxn>
                <a:cxn ang="0">
                  <a:pos x="117" y="779"/>
                </a:cxn>
                <a:cxn ang="0">
                  <a:pos x="196" y="818"/>
                </a:cxn>
                <a:cxn ang="0">
                  <a:pos x="290" y="844"/>
                </a:cxn>
                <a:cxn ang="0">
                  <a:pos x="2124" y="851"/>
                </a:cxn>
                <a:cxn ang="0">
                  <a:pos x="2157" y="851"/>
                </a:cxn>
                <a:cxn ang="0">
                  <a:pos x="2248" y="836"/>
                </a:cxn>
                <a:cxn ang="0">
                  <a:pos x="2328" y="806"/>
                </a:cxn>
                <a:cxn ang="0">
                  <a:pos x="2389" y="764"/>
                </a:cxn>
                <a:cxn ang="0">
                  <a:pos x="2429" y="712"/>
                </a:cxn>
                <a:cxn ang="0">
                  <a:pos x="2444" y="654"/>
                </a:cxn>
                <a:cxn ang="0">
                  <a:pos x="2440" y="622"/>
                </a:cxn>
                <a:cxn ang="0">
                  <a:pos x="2422" y="580"/>
                </a:cxn>
                <a:cxn ang="0">
                  <a:pos x="2389" y="543"/>
                </a:cxn>
                <a:cxn ang="0">
                  <a:pos x="2346" y="510"/>
                </a:cxn>
                <a:cxn ang="0">
                  <a:pos x="2290" y="483"/>
                </a:cxn>
                <a:cxn ang="0">
                  <a:pos x="2250" y="470"/>
                </a:cxn>
              </a:cxnLst>
              <a:rect l="0" t="0" r="r" b="b"/>
              <a:pathLst>
                <a:path w="2444" h="851">
                  <a:moveTo>
                    <a:pt x="2250" y="470"/>
                  </a:moveTo>
                  <a:lnTo>
                    <a:pt x="2250" y="470"/>
                  </a:lnTo>
                  <a:lnTo>
                    <a:pt x="2259" y="452"/>
                  </a:lnTo>
                  <a:lnTo>
                    <a:pt x="2266" y="431"/>
                  </a:lnTo>
                  <a:lnTo>
                    <a:pt x="2269" y="411"/>
                  </a:lnTo>
                  <a:lnTo>
                    <a:pt x="2271" y="390"/>
                  </a:lnTo>
                  <a:lnTo>
                    <a:pt x="2271" y="390"/>
                  </a:lnTo>
                  <a:lnTo>
                    <a:pt x="2271" y="378"/>
                  </a:lnTo>
                  <a:lnTo>
                    <a:pt x="2269" y="365"/>
                  </a:lnTo>
                  <a:lnTo>
                    <a:pt x="2266" y="353"/>
                  </a:lnTo>
                  <a:lnTo>
                    <a:pt x="2263" y="341"/>
                  </a:lnTo>
                  <a:lnTo>
                    <a:pt x="2259" y="329"/>
                  </a:lnTo>
                  <a:lnTo>
                    <a:pt x="2254" y="319"/>
                  </a:lnTo>
                  <a:lnTo>
                    <a:pt x="2241" y="296"/>
                  </a:lnTo>
                  <a:lnTo>
                    <a:pt x="2224" y="274"/>
                  </a:lnTo>
                  <a:lnTo>
                    <a:pt x="2205" y="254"/>
                  </a:lnTo>
                  <a:lnTo>
                    <a:pt x="2181" y="235"/>
                  </a:lnTo>
                  <a:lnTo>
                    <a:pt x="2157" y="218"/>
                  </a:lnTo>
                  <a:lnTo>
                    <a:pt x="2129" y="202"/>
                  </a:lnTo>
                  <a:lnTo>
                    <a:pt x="2099" y="188"/>
                  </a:lnTo>
                  <a:lnTo>
                    <a:pt x="2066" y="177"/>
                  </a:lnTo>
                  <a:lnTo>
                    <a:pt x="2032" y="166"/>
                  </a:lnTo>
                  <a:lnTo>
                    <a:pt x="1996" y="157"/>
                  </a:lnTo>
                  <a:lnTo>
                    <a:pt x="1958" y="151"/>
                  </a:lnTo>
                  <a:lnTo>
                    <a:pt x="1919" y="148"/>
                  </a:lnTo>
                  <a:lnTo>
                    <a:pt x="1879" y="147"/>
                  </a:lnTo>
                  <a:lnTo>
                    <a:pt x="1879" y="147"/>
                  </a:lnTo>
                  <a:lnTo>
                    <a:pt x="1845" y="148"/>
                  </a:lnTo>
                  <a:lnTo>
                    <a:pt x="1810" y="151"/>
                  </a:lnTo>
                  <a:lnTo>
                    <a:pt x="1777" y="156"/>
                  </a:lnTo>
                  <a:lnTo>
                    <a:pt x="1746" y="162"/>
                  </a:lnTo>
                  <a:lnTo>
                    <a:pt x="1714" y="169"/>
                  </a:lnTo>
                  <a:lnTo>
                    <a:pt x="1686" y="178"/>
                  </a:lnTo>
                  <a:lnTo>
                    <a:pt x="1658" y="190"/>
                  </a:lnTo>
                  <a:lnTo>
                    <a:pt x="1632" y="202"/>
                  </a:lnTo>
                  <a:lnTo>
                    <a:pt x="1632" y="202"/>
                  </a:lnTo>
                  <a:lnTo>
                    <a:pt x="1608" y="180"/>
                  </a:lnTo>
                  <a:lnTo>
                    <a:pt x="1583" y="159"/>
                  </a:lnTo>
                  <a:lnTo>
                    <a:pt x="1556" y="138"/>
                  </a:lnTo>
                  <a:lnTo>
                    <a:pt x="1526" y="120"/>
                  </a:lnTo>
                  <a:lnTo>
                    <a:pt x="1495" y="102"/>
                  </a:lnTo>
                  <a:lnTo>
                    <a:pt x="1460" y="85"/>
                  </a:lnTo>
                  <a:lnTo>
                    <a:pt x="1426" y="69"/>
                  </a:lnTo>
                  <a:lnTo>
                    <a:pt x="1388" y="55"/>
                  </a:lnTo>
                  <a:lnTo>
                    <a:pt x="1349" y="43"/>
                  </a:lnTo>
                  <a:lnTo>
                    <a:pt x="1308" y="31"/>
                  </a:lnTo>
                  <a:lnTo>
                    <a:pt x="1266" y="22"/>
                  </a:lnTo>
                  <a:lnTo>
                    <a:pt x="1222" y="13"/>
                  </a:lnTo>
                  <a:lnTo>
                    <a:pt x="1177" y="8"/>
                  </a:lnTo>
                  <a:lnTo>
                    <a:pt x="1133" y="3"/>
                  </a:lnTo>
                  <a:lnTo>
                    <a:pt x="1086" y="0"/>
                  </a:lnTo>
                  <a:lnTo>
                    <a:pt x="1038" y="0"/>
                  </a:lnTo>
                  <a:lnTo>
                    <a:pt x="1038" y="0"/>
                  </a:lnTo>
                  <a:lnTo>
                    <a:pt x="1005" y="0"/>
                  </a:lnTo>
                  <a:lnTo>
                    <a:pt x="973" y="2"/>
                  </a:lnTo>
                  <a:lnTo>
                    <a:pt x="940" y="3"/>
                  </a:lnTo>
                  <a:lnTo>
                    <a:pt x="908" y="6"/>
                  </a:lnTo>
                  <a:lnTo>
                    <a:pt x="847" y="15"/>
                  </a:lnTo>
                  <a:lnTo>
                    <a:pt x="787" y="27"/>
                  </a:lnTo>
                  <a:lnTo>
                    <a:pt x="730" y="42"/>
                  </a:lnTo>
                  <a:lnTo>
                    <a:pt x="703" y="51"/>
                  </a:lnTo>
                  <a:lnTo>
                    <a:pt x="676" y="60"/>
                  </a:lnTo>
                  <a:lnTo>
                    <a:pt x="651" y="70"/>
                  </a:lnTo>
                  <a:lnTo>
                    <a:pt x="626" y="81"/>
                  </a:lnTo>
                  <a:lnTo>
                    <a:pt x="602" y="91"/>
                  </a:lnTo>
                  <a:lnTo>
                    <a:pt x="578" y="103"/>
                  </a:lnTo>
                  <a:lnTo>
                    <a:pt x="557" y="115"/>
                  </a:lnTo>
                  <a:lnTo>
                    <a:pt x="536" y="129"/>
                  </a:lnTo>
                  <a:lnTo>
                    <a:pt x="515" y="142"/>
                  </a:lnTo>
                  <a:lnTo>
                    <a:pt x="495" y="156"/>
                  </a:lnTo>
                  <a:lnTo>
                    <a:pt x="477" y="171"/>
                  </a:lnTo>
                  <a:lnTo>
                    <a:pt x="461" y="185"/>
                  </a:lnTo>
                  <a:lnTo>
                    <a:pt x="446" y="200"/>
                  </a:lnTo>
                  <a:lnTo>
                    <a:pt x="431" y="217"/>
                  </a:lnTo>
                  <a:lnTo>
                    <a:pt x="419" y="233"/>
                  </a:lnTo>
                  <a:lnTo>
                    <a:pt x="407" y="250"/>
                  </a:lnTo>
                  <a:lnTo>
                    <a:pt x="397" y="268"/>
                  </a:lnTo>
                  <a:lnTo>
                    <a:pt x="388" y="284"/>
                  </a:lnTo>
                  <a:lnTo>
                    <a:pt x="379" y="302"/>
                  </a:lnTo>
                  <a:lnTo>
                    <a:pt x="373" y="320"/>
                  </a:lnTo>
                  <a:lnTo>
                    <a:pt x="368" y="338"/>
                  </a:lnTo>
                  <a:lnTo>
                    <a:pt x="365" y="357"/>
                  </a:lnTo>
                  <a:lnTo>
                    <a:pt x="365" y="357"/>
                  </a:lnTo>
                  <a:lnTo>
                    <a:pt x="328" y="360"/>
                  </a:lnTo>
                  <a:lnTo>
                    <a:pt x="290" y="365"/>
                  </a:lnTo>
                  <a:lnTo>
                    <a:pt x="256" y="372"/>
                  </a:lnTo>
                  <a:lnTo>
                    <a:pt x="222" y="381"/>
                  </a:lnTo>
                  <a:lnTo>
                    <a:pt x="190" y="392"/>
                  </a:lnTo>
                  <a:lnTo>
                    <a:pt x="160" y="405"/>
                  </a:lnTo>
                  <a:lnTo>
                    <a:pt x="132" y="419"/>
                  </a:lnTo>
                  <a:lnTo>
                    <a:pt x="106" y="435"/>
                  </a:lnTo>
                  <a:lnTo>
                    <a:pt x="83" y="452"/>
                  </a:lnTo>
                  <a:lnTo>
                    <a:pt x="62" y="471"/>
                  </a:lnTo>
                  <a:lnTo>
                    <a:pt x="44" y="491"/>
                  </a:lnTo>
                  <a:lnTo>
                    <a:pt x="29" y="512"/>
                  </a:lnTo>
                  <a:lnTo>
                    <a:pt x="17" y="534"/>
                  </a:lnTo>
                  <a:lnTo>
                    <a:pt x="8" y="556"/>
                  </a:lnTo>
                  <a:lnTo>
                    <a:pt x="5" y="568"/>
                  </a:lnTo>
                  <a:lnTo>
                    <a:pt x="3" y="580"/>
                  </a:lnTo>
                  <a:lnTo>
                    <a:pt x="2" y="592"/>
                  </a:lnTo>
                  <a:lnTo>
                    <a:pt x="0" y="604"/>
                  </a:lnTo>
                  <a:lnTo>
                    <a:pt x="0" y="604"/>
                  </a:lnTo>
                  <a:lnTo>
                    <a:pt x="2" y="627"/>
                  </a:lnTo>
                  <a:lnTo>
                    <a:pt x="8" y="649"/>
                  </a:lnTo>
                  <a:lnTo>
                    <a:pt x="15" y="670"/>
                  </a:lnTo>
                  <a:lnTo>
                    <a:pt x="26" y="691"/>
                  </a:lnTo>
                  <a:lnTo>
                    <a:pt x="39" y="710"/>
                  </a:lnTo>
                  <a:lnTo>
                    <a:pt x="54" y="730"/>
                  </a:lnTo>
                  <a:lnTo>
                    <a:pt x="74" y="748"/>
                  </a:lnTo>
                  <a:lnTo>
                    <a:pt x="93" y="764"/>
                  </a:lnTo>
                  <a:lnTo>
                    <a:pt x="117" y="779"/>
                  </a:lnTo>
                  <a:lnTo>
                    <a:pt x="141" y="794"/>
                  </a:lnTo>
                  <a:lnTo>
                    <a:pt x="168" y="808"/>
                  </a:lnTo>
                  <a:lnTo>
                    <a:pt x="196" y="818"/>
                  </a:lnTo>
                  <a:lnTo>
                    <a:pt x="226" y="829"/>
                  </a:lnTo>
                  <a:lnTo>
                    <a:pt x="258" y="836"/>
                  </a:lnTo>
                  <a:lnTo>
                    <a:pt x="290" y="844"/>
                  </a:lnTo>
                  <a:lnTo>
                    <a:pt x="325" y="848"/>
                  </a:lnTo>
                  <a:lnTo>
                    <a:pt x="2124" y="851"/>
                  </a:lnTo>
                  <a:lnTo>
                    <a:pt x="2124" y="851"/>
                  </a:lnTo>
                  <a:lnTo>
                    <a:pt x="2124" y="851"/>
                  </a:lnTo>
                  <a:lnTo>
                    <a:pt x="2124" y="851"/>
                  </a:lnTo>
                  <a:lnTo>
                    <a:pt x="2157" y="851"/>
                  </a:lnTo>
                  <a:lnTo>
                    <a:pt x="2189" y="848"/>
                  </a:lnTo>
                  <a:lnTo>
                    <a:pt x="2219" y="842"/>
                  </a:lnTo>
                  <a:lnTo>
                    <a:pt x="2248" y="836"/>
                  </a:lnTo>
                  <a:lnTo>
                    <a:pt x="2277" y="827"/>
                  </a:lnTo>
                  <a:lnTo>
                    <a:pt x="2302" y="818"/>
                  </a:lnTo>
                  <a:lnTo>
                    <a:pt x="2328" y="806"/>
                  </a:lnTo>
                  <a:lnTo>
                    <a:pt x="2350" y="794"/>
                  </a:lnTo>
                  <a:lnTo>
                    <a:pt x="2371" y="779"/>
                  </a:lnTo>
                  <a:lnTo>
                    <a:pt x="2389" y="764"/>
                  </a:lnTo>
                  <a:lnTo>
                    <a:pt x="2405" y="748"/>
                  </a:lnTo>
                  <a:lnTo>
                    <a:pt x="2419" y="730"/>
                  </a:lnTo>
                  <a:lnTo>
                    <a:pt x="2429" y="712"/>
                  </a:lnTo>
                  <a:lnTo>
                    <a:pt x="2437" y="692"/>
                  </a:lnTo>
                  <a:lnTo>
                    <a:pt x="2443" y="673"/>
                  </a:lnTo>
                  <a:lnTo>
                    <a:pt x="2444" y="654"/>
                  </a:lnTo>
                  <a:lnTo>
                    <a:pt x="2444" y="654"/>
                  </a:lnTo>
                  <a:lnTo>
                    <a:pt x="2443" y="637"/>
                  </a:lnTo>
                  <a:lnTo>
                    <a:pt x="2440" y="622"/>
                  </a:lnTo>
                  <a:lnTo>
                    <a:pt x="2435" y="609"/>
                  </a:lnTo>
                  <a:lnTo>
                    <a:pt x="2429" y="594"/>
                  </a:lnTo>
                  <a:lnTo>
                    <a:pt x="2422" y="580"/>
                  </a:lnTo>
                  <a:lnTo>
                    <a:pt x="2413" y="567"/>
                  </a:lnTo>
                  <a:lnTo>
                    <a:pt x="2402" y="555"/>
                  </a:lnTo>
                  <a:lnTo>
                    <a:pt x="2389" y="543"/>
                  </a:lnTo>
                  <a:lnTo>
                    <a:pt x="2376" y="531"/>
                  </a:lnTo>
                  <a:lnTo>
                    <a:pt x="2361" y="520"/>
                  </a:lnTo>
                  <a:lnTo>
                    <a:pt x="2346" y="510"/>
                  </a:lnTo>
                  <a:lnTo>
                    <a:pt x="2328" y="500"/>
                  </a:lnTo>
                  <a:lnTo>
                    <a:pt x="2310" y="492"/>
                  </a:lnTo>
                  <a:lnTo>
                    <a:pt x="2290" y="483"/>
                  </a:lnTo>
                  <a:lnTo>
                    <a:pt x="2271" y="477"/>
                  </a:lnTo>
                  <a:lnTo>
                    <a:pt x="2250" y="470"/>
                  </a:lnTo>
                  <a:lnTo>
                    <a:pt x="2250" y="470"/>
                  </a:lnTo>
                  <a:close/>
                </a:path>
              </a:pathLst>
            </a:custGeom>
            <a:gradFill flip="none" rotWithShape="1">
              <a:gsLst>
                <a:gs pos="0">
                  <a:srgbClr val="04FBB5">
                    <a:alpha val="10000"/>
                  </a:srgbClr>
                </a:gs>
                <a:gs pos="100000">
                  <a:srgbClr val="1FD7F7">
                    <a:alpha val="0"/>
                  </a:srgbClr>
                </a:gs>
              </a:gsLst>
              <a:lin ang="5400000" scaled="1"/>
              <a:tileRect/>
            </a:gradFill>
            <a:ln w="12700" cap="rnd">
              <a:noFill/>
            </a:ln>
            <a:effectLst>
              <a:outerShdw blurRad="292100" algn="ctr" rotWithShape="0">
                <a:srgbClr val="04FBB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133">
                <a:solidFill>
                  <a:srgbClr val="000000"/>
                </a:solidFill>
                <a:latin typeface="Arial" panose="020B0604020202020204" pitchFamily="34" charset="0"/>
                <a:ea typeface="微软雅黑" panose="020B0503020204020204" pitchFamily="34" charset="-122"/>
                <a:cs typeface="Arial" panose="020B0604020202020204" pitchFamily="34" charset="0"/>
                <a:sym typeface="FrutigerNext LT Regular" charset="0"/>
              </a:endParaRPr>
            </a:p>
          </p:txBody>
        </p:sp>
        <p:sp>
          <p:nvSpPr>
            <p:cNvPr id="46" name="Freeform 14">
              <a:extLst>
                <a:ext uri="{FF2B5EF4-FFF2-40B4-BE49-F238E27FC236}">
                  <a16:creationId xmlns:a16="http://schemas.microsoft.com/office/drawing/2014/main" id="{10C9A0CB-3EB5-4189-B57C-686435C1FF9E}"/>
                </a:ext>
              </a:extLst>
            </p:cNvPr>
            <p:cNvSpPr>
              <a:spLocks/>
            </p:cNvSpPr>
            <p:nvPr/>
          </p:nvSpPr>
          <p:spPr bwMode="auto">
            <a:xfrm>
              <a:off x="18725831" y="1747809"/>
              <a:ext cx="4868470" cy="2668266"/>
            </a:xfrm>
            <a:custGeom>
              <a:avLst/>
              <a:gdLst/>
              <a:ahLst/>
              <a:cxnLst>
                <a:cxn ang="0">
                  <a:pos x="2259" y="452"/>
                </a:cxn>
                <a:cxn ang="0">
                  <a:pos x="2271" y="390"/>
                </a:cxn>
                <a:cxn ang="0">
                  <a:pos x="2269" y="365"/>
                </a:cxn>
                <a:cxn ang="0">
                  <a:pos x="2259" y="329"/>
                </a:cxn>
                <a:cxn ang="0">
                  <a:pos x="2224" y="274"/>
                </a:cxn>
                <a:cxn ang="0">
                  <a:pos x="2157" y="218"/>
                </a:cxn>
                <a:cxn ang="0">
                  <a:pos x="2066" y="177"/>
                </a:cxn>
                <a:cxn ang="0">
                  <a:pos x="1958" y="151"/>
                </a:cxn>
                <a:cxn ang="0">
                  <a:pos x="1879" y="147"/>
                </a:cxn>
                <a:cxn ang="0">
                  <a:pos x="1777" y="156"/>
                </a:cxn>
                <a:cxn ang="0">
                  <a:pos x="1686" y="178"/>
                </a:cxn>
                <a:cxn ang="0">
                  <a:pos x="1632" y="202"/>
                </a:cxn>
                <a:cxn ang="0">
                  <a:pos x="1556" y="138"/>
                </a:cxn>
                <a:cxn ang="0">
                  <a:pos x="1460" y="85"/>
                </a:cxn>
                <a:cxn ang="0">
                  <a:pos x="1349" y="43"/>
                </a:cxn>
                <a:cxn ang="0">
                  <a:pos x="1222" y="13"/>
                </a:cxn>
                <a:cxn ang="0">
                  <a:pos x="1086" y="0"/>
                </a:cxn>
                <a:cxn ang="0">
                  <a:pos x="1005" y="0"/>
                </a:cxn>
                <a:cxn ang="0">
                  <a:pos x="908" y="6"/>
                </a:cxn>
                <a:cxn ang="0">
                  <a:pos x="730" y="42"/>
                </a:cxn>
                <a:cxn ang="0">
                  <a:pos x="651" y="70"/>
                </a:cxn>
                <a:cxn ang="0">
                  <a:pos x="578" y="103"/>
                </a:cxn>
                <a:cxn ang="0">
                  <a:pos x="515" y="142"/>
                </a:cxn>
                <a:cxn ang="0">
                  <a:pos x="461" y="185"/>
                </a:cxn>
                <a:cxn ang="0">
                  <a:pos x="419" y="233"/>
                </a:cxn>
                <a:cxn ang="0">
                  <a:pos x="388" y="284"/>
                </a:cxn>
                <a:cxn ang="0">
                  <a:pos x="368" y="338"/>
                </a:cxn>
                <a:cxn ang="0">
                  <a:pos x="328" y="360"/>
                </a:cxn>
                <a:cxn ang="0">
                  <a:pos x="222" y="381"/>
                </a:cxn>
                <a:cxn ang="0">
                  <a:pos x="132" y="419"/>
                </a:cxn>
                <a:cxn ang="0">
                  <a:pos x="62" y="471"/>
                </a:cxn>
                <a:cxn ang="0">
                  <a:pos x="17" y="534"/>
                </a:cxn>
                <a:cxn ang="0">
                  <a:pos x="3" y="580"/>
                </a:cxn>
                <a:cxn ang="0">
                  <a:pos x="0" y="604"/>
                </a:cxn>
                <a:cxn ang="0">
                  <a:pos x="15" y="670"/>
                </a:cxn>
                <a:cxn ang="0">
                  <a:pos x="54" y="730"/>
                </a:cxn>
                <a:cxn ang="0">
                  <a:pos x="117" y="779"/>
                </a:cxn>
                <a:cxn ang="0">
                  <a:pos x="196" y="818"/>
                </a:cxn>
                <a:cxn ang="0">
                  <a:pos x="290" y="844"/>
                </a:cxn>
                <a:cxn ang="0">
                  <a:pos x="2124" y="851"/>
                </a:cxn>
                <a:cxn ang="0">
                  <a:pos x="2157" y="851"/>
                </a:cxn>
                <a:cxn ang="0">
                  <a:pos x="2248" y="836"/>
                </a:cxn>
                <a:cxn ang="0">
                  <a:pos x="2328" y="806"/>
                </a:cxn>
                <a:cxn ang="0">
                  <a:pos x="2389" y="764"/>
                </a:cxn>
                <a:cxn ang="0">
                  <a:pos x="2429" y="712"/>
                </a:cxn>
                <a:cxn ang="0">
                  <a:pos x="2444" y="654"/>
                </a:cxn>
                <a:cxn ang="0">
                  <a:pos x="2440" y="622"/>
                </a:cxn>
                <a:cxn ang="0">
                  <a:pos x="2422" y="580"/>
                </a:cxn>
                <a:cxn ang="0">
                  <a:pos x="2389" y="543"/>
                </a:cxn>
                <a:cxn ang="0">
                  <a:pos x="2346" y="510"/>
                </a:cxn>
                <a:cxn ang="0">
                  <a:pos x="2290" y="483"/>
                </a:cxn>
                <a:cxn ang="0">
                  <a:pos x="2250" y="470"/>
                </a:cxn>
              </a:cxnLst>
              <a:rect l="0" t="0" r="r" b="b"/>
              <a:pathLst>
                <a:path w="2444" h="851">
                  <a:moveTo>
                    <a:pt x="2250" y="470"/>
                  </a:moveTo>
                  <a:lnTo>
                    <a:pt x="2250" y="470"/>
                  </a:lnTo>
                  <a:lnTo>
                    <a:pt x="2259" y="452"/>
                  </a:lnTo>
                  <a:lnTo>
                    <a:pt x="2266" y="431"/>
                  </a:lnTo>
                  <a:lnTo>
                    <a:pt x="2269" y="411"/>
                  </a:lnTo>
                  <a:lnTo>
                    <a:pt x="2271" y="390"/>
                  </a:lnTo>
                  <a:lnTo>
                    <a:pt x="2271" y="390"/>
                  </a:lnTo>
                  <a:lnTo>
                    <a:pt x="2271" y="378"/>
                  </a:lnTo>
                  <a:lnTo>
                    <a:pt x="2269" y="365"/>
                  </a:lnTo>
                  <a:lnTo>
                    <a:pt x="2266" y="353"/>
                  </a:lnTo>
                  <a:lnTo>
                    <a:pt x="2263" y="341"/>
                  </a:lnTo>
                  <a:lnTo>
                    <a:pt x="2259" y="329"/>
                  </a:lnTo>
                  <a:lnTo>
                    <a:pt x="2254" y="319"/>
                  </a:lnTo>
                  <a:lnTo>
                    <a:pt x="2241" y="296"/>
                  </a:lnTo>
                  <a:lnTo>
                    <a:pt x="2224" y="274"/>
                  </a:lnTo>
                  <a:lnTo>
                    <a:pt x="2205" y="254"/>
                  </a:lnTo>
                  <a:lnTo>
                    <a:pt x="2181" y="235"/>
                  </a:lnTo>
                  <a:lnTo>
                    <a:pt x="2157" y="218"/>
                  </a:lnTo>
                  <a:lnTo>
                    <a:pt x="2129" y="202"/>
                  </a:lnTo>
                  <a:lnTo>
                    <a:pt x="2099" y="188"/>
                  </a:lnTo>
                  <a:lnTo>
                    <a:pt x="2066" y="177"/>
                  </a:lnTo>
                  <a:lnTo>
                    <a:pt x="2032" y="166"/>
                  </a:lnTo>
                  <a:lnTo>
                    <a:pt x="1996" y="157"/>
                  </a:lnTo>
                  <a:lnTo>
                    <a:pt x="1958" y="151"/>
                  </a:lnTo>
                  <a:lnTo>
                    <a:pt x="1919" y="148"/>
                  </a:lnTo>
                  <a:lnTo>
                    <a:pt x="1879" y="147"/>
                  </a:lnTo>
                  <a:lnTo>
                    <a:pt x="1879" y="147"/>
                  </a:lnTo>
                  <a:lnTo>
                    <a:pt x="1845" y="148"/>
                  </a:lnTo>
                  <a:lnTo>
                    <a:pt x="1810" y="151"/>
                  </a:lnTo>
                  <a:lnTo>
                    <a:pt x="1777" y="156"/>
                  </a:lnTo>
                  <a:lnTo>
                    <a:pt x="1746" y="162"/>
                  </a:lnTo>
                  <a:lnTo>
                    <a:pt x="1714" y="169"/>
                  </a:lnTo>
                  <a:lnTo>
                    <a:pt x="1686" y="178"/>
                  </a:lnTo>
                  <a:lnTo>
                    <a:pt x="1658" y="190"/>
                  </a:lnTo>
                  <a:lnTo>
                    <a:pt x="1632" y="202"/>
                  </a:lnTo>
                  <a:lnTo>
                    <a:pt x="1632" y="202"/>
                  </a:lnTo>
                  <a:lnTo>
                    <a:pt x="1608" y="180"/>
                  </a:lnTo>
                  <a:lnTo>
                    <a:pt x="1583" y="159"/>
                  </a:lnTo>
                  <a:lnTo>
                    <a:pt x="1556" y="138"/>
                  </a:lnTo>
                  <a:lnTo>
                    <a:pt x="1526" y="120"/>
                  </a:lnTo>
                  <a:lnTo>
                    <a:pt x="1495" y="102"/>
                  </a:lnTo>
                  <a:lnTo>
                    <a:pt x="1460" y="85"/>
                  </a:lnTo>
                  <a:lnTo>
                    <a:pt x="1426" y="69"/>
                  </a:lnTo>
                  <a:lnTo>
                    <a:pt x="1388" y="55"/>
                  </a:lnTo>
                  <a:lnTo>
                    <a:pt x="1349" y="43"/>
                  </a:lnTo>
                  <a:lnTo>
                    <a:pt x="1308" y="31"/>
                  </a:lnTo>
                  <a:lnTo>
                    <a:pt x="1266" y="22"/>
                  </a:lnTo>
                  <a:lnTo>
                    <a:pt x="1222" y="13"/>
                  </a:lnTo>
                  <a:lnTo>
                    <a:pt x="1177" y="8"/>
                  </a:lnTo>
                  <a:lnTo>
                    <a:pt x="1133" y="3"/>
                  </a:lnTo>
                  <a:lnTo>
                    <a:pt x="1086" y="0"/>
                  </a:lnTo>
                  <a:lnTo>
                    <a:pt x="1038" y="0"/>
                  </a:lnTo>
                  <a:lnTo>
                    <a:pt x="1038" y="0"/>
                  </a:lnTo>
                  <a:lnTo>
                    <a:pt x="1005" y="0"/>
                  </a:lnTo>
                  <a:lnTo>
                    <a:pt x="973" y="2"/>
                  </a:lnTo>
                  <a:lnTo>
                    <a:pt x="940" y="3"/>
                  </a:lnTo>
                  <a:lnTo>
                    <a:pt x="908" y="6"/>
                  </a:lnTo>
                  <a:lnTo>
                    <a:pt x="847" y="15"/>
                  </a:lnTo>
                  <a:lnTo>
                    <a:pt x="787" y="27"/>
                  </a:lnTo>
                  <a:lnTo>
                    <a:pt x="730" y="42"/>
                  </a:lnTo>
                  <a:lnTo>
                    <a:pt x="703" y="51"/>
                  </a:lnTo>
                  <a:lnTo>
                    <a:pt x="676" y="60"/>
                  </a:lnTo>
                  <a:lnTo>
                    <a:pt x="651" y="70"/>
                  </a:lnTo>
                  <a:lnTo>
                    <a:pt x="626" y="81"/>
                  </a:lnTo>
                  <a:lnTo>
                    <a:pt x="602" y="91"/>
                  </a:lnTo>
                  <a:lnTo>
                    <a:pt x="578" y="103"/>
                  </a:lnTo>
                  <a:lnTo>
                    <a:pt x="557" y="115"/>
                  </a:lnTo>
                  <a:lnTo>
                    <a:pt x="536" y="129"/>
                  </a:lnTo>
                  <a:lnTo>
                    <a:pt x="515" y="142"/>
                  </a:lnTo>
                  <a:lnTo>
                    <a:pt x="495" y="156"/>
                  </a:lnTo>
                  <a:lnTo>
                    <a:pt x="477" y="171"/>
                  </a:lnTo>
                  <a:lnTo>
                    <a:pt x="461" y="185"/>
                  </a:lnTo>
                  <a:lnTo>
                    <a:pt x="446" y="200"/>
                  </a:lnTo>
                  <a:lnTo>
                    <a:pt x="431" y="217"/>
                  </a:lnTo>
                  <a:lnTo>
                    <a:pt x="419" y="233"/>
                  </a:lnTo>
                  <a:lnTo>
                    <a:pt x="407" y="250"/>
                  </a:lnTo>
                  <a:lnTo>
                    <a:pt x="397" y="268"/>
                  </a:lnTo>
                  <a:lnTo>
                    <a:pt x="388" y="284"/>
                  </a:lnTo>
                  <a:lnTo>
                    <a:pt x="379" y="302"/>
                  </a:lnTo>
                  <a:lnTo>
                    <a:pt x="373" y="320"/>
                  </a:lnTo>
                  <a:lnTo>
                    <a:pt x="368" y="338"/>
                  </a:lnTo>
                  <a:lnTo>
                    <a:pt x="365" y="357"/>
                  </a:lnTo>
                  <a:lnTo>
                    <a:pt x="365" y="357"/>
                  </a:lnTo>
                  <a:lnTo>
                    <a:pt x="328" y="360"/>
                  </a:lnTo>
                  <a:lnTo>
                    <a:pt x="290" y="365"/>
                  </a:lnTo>
                  <a:lnTo>
                    <a:pt x="256" y="372"/>
                  </a:lnTo>
                  <a:lnTo>
                    <a:pt x="222" y="381"/>
                  </a:lnTo>
                  <a:lnTo>
                    <a:pt x="190" y="392"/>
                  </a:lnTo>
                  <a:lnTo>
                    <a:pt x="160" y="405"/>
                  </a:lnTo>
                  <a:lnTo>
                    <a:pt x="132" y="419"/>
                  </a:lnTo>
                  <a:lnTo>
                    <a:pt x="106" y="435"/>
                  </a:lnTo>
                  <a:lnTo>
                    <a:pt x="83" y="452"/>
                  </a:lnTo>
                  <a:lnTo>
                    <a:pt x="62" y="471"/>
                  </a:lnTo>
                  <a:lnTo>
                    <a:pt x="44" y="491"/>
                  </a:lnTo>
                  <a:lnTo>
                    <a:pt x="29" y="512"/>
                  </a:lnTo>
                  <a:lnTo>
                    <a:pt x="17" y="534"/>
                  </a:lnTo>
                  <a:lnTo>
                    <a:pt x="8" y="556"/>
                  </a:lnTo>
                  <a:lnTo>
                    <a:pt x="5" y="568"/>
                  </a:lnTo>
                  <a:lnTo>
                    <a:pt x="3" y="580"/>
                  </a:lnTo>
                  <a:lnTo>
                    <a:pt x="2" y="592"/>
                  </a:lnTo>
                  <a:lnTo>
                    <a:pt x="0" y="604"/>
                  </a:lnTo>
                  <a:lnTo>
                    <a:pt x="0" y="604"/>
                  </a:lnTo>
                  <a:lnTo>
                    <a:pt x="2" y="627"/>
                  </a:lnTo>
                  <a:lnTo>
                    <a:pt x="8" y="649"/>
                  </a:lnTo>
                  <a:lnTo>
                    <a:pt x="15" y="670"/>
                  </a:lnTo>
                  <a:lnTo>
                    <a:pt x="26" y="691"/>
                  </a:lnTo>
                  <a:lnTo>
                    <a:pt x="39" y="710"/>
                  </a:lnTo>
                  <a:lnTo>
                    <a:pt x="54" y="730"/>
                  </a:lnTo>
                  <a:lnTo>
                    <a:pt x="74" y="748"/>
                  </a:lnTo>
                  <a:lnTo>
                    <a:pt x="93" y="764"/>
                  </a:lnTo>
                  <a:lnTo>
                    <a:pt x="117" y="779"/>
                  </a:lnTo>
                  <a:lnTo>
                    <a:pt x="141" y="794"/>
                  </a:lnTo>
                  <a:lnTo>
                    <a:pt x="168" y="808"/>
                  </a:lnTo>
                  <a:lnTo>
                    <a:pt x="196" y="818"/>
                  </a:lnTo>
                  <a:lnTo>
                    <a:pt x="226" y="829"/>
                  </a:lnTo>
                  <a:lnTo>
                    <a:pt x="258" y="836"/>
                  </a:lnTo>
                  <a:lnTo>
                    <a:pt x="290" y="844"/>
                  </a:lnTo>
                  <a:lnTo>
                    <a:pt x="325" y="848"/>
                  </a:lnTo>
                  <a:lnTo>
                    <a:pt x="2124" y="851"/>
                  </a:lnTo>
                  <a:lnTo>
                    <a:pt x="2124" y="851"/>
                  </a:lnTo>
                  <a:lnTo>
                    <a:pt x="2124" y="851"/>
                  </a:lnTo>
                  <a:lnTo>
                    <a:pt x="2124" y="851"/>
                  </a:lnTo>
                  <a:lnTo>
                    <a:pt x="2157" y="851"/>
                  </a:lnTo>
                  <a:lnTo>
                    <a:pt x="2189" y="848"/>
                  </a:lnTo>
                  <a:lnTo>
                    <a:pt x="2219" y="842"/>
                  </a:lnTo>
                  <a:lnTo>
                    <a:pt x="2248" y="836"/>
                  </a:lnTo>
                  <a:lnTo>
                    <a:pt x="2277" y="827"/>
                  </a:lnTo>
                  <a:lnTo>
                    <a:pt x="2302" y="818"/>
                  </a:lnTo>
                  <a:lnTo>
                    <a:pt x="2328" y="806"/>
                  </a:lnTo>
                  <a:lnTo>
                    <a:pt x="2350" y="794"/>
                  </a:lnTo>
                  <a:lnTo>
                    <a:pt x="2371" y="779"/>
                  </a:lnTo>
                  <a:lnTo>
                    <a:pt x="2389" y="764"/>
                  </a:lnTo>
                  <a:lnTo>
                    <a:pt x="2405" y="748"/>
                  </a:lnTo>
                  <a:lnTo>
                    <a:pt x="2419" y="730"/>
                  </a:lnTo>
                  <a:lnTo>
                    <a:pt x="2429" y="712"/>
                  </a:lnTo>
                  <a:lnTo>
                    <a:pt x="2437" y="692"/>
                  </a:lnTo>
                  <a:lnTo>
                    <a:pt x="2443" y="673"/>
                  </a:lnTo>
                  <a:lnTo>
                    <a:pt x="2444" y="654"/>
                  </a:lnTo>
                  <a:lnTo>
                    <a:pt x="2444" y="654"/>
                  </a:lnTo>
                  <a:lnTo>
                    <a:pt x="2443" y="637"/>
                  </a:lnTo>
                  <a:lnTo>
                    <a:pt x="2440" y="622"/>
                  </a:lnTo>
                  <a:lnTo>
                    <a:pt x="2435" y="609"/>
                  </a:lnTo>
                  <a:lnTo>
                    <a:pt x="2429" y="594"/>
                  </a:lnTo>
                  <a:lnTo>
                    <a:pt x="2422" y="580"/>
                  </a:lnTo>
                  <a:lnTo>
                    <a:pt x="2413" y="567"/>
                  </a:lnTo>
                  <a:lnTo>
                    <a:pt x="2402" y="555"/>
                  </a:lnTo>
                  <a:lnTo>
                    <a:pt x="2389" y="543"/>
                  </a:lnTo>
                  <a:lnTo>
                    <a:pt x="2376" y="531"/>
                  </a:lnTo>
                  <a:lnTo>
                    <a:pt x="2361" y="520"/>
                  </a:lnTo>
                  <a:lnTo>
                    <a:pt x="2346" y="510"/>
                  </a:lnTo>
                  <a:lnTo>
                    <a:pt x="2328" y="500"/>
                  </a:lnTo>
                  <a:lnTo>
                    <a:pt x="2310" y="492"/>
                  </a:lnTo>
                  <a:lnTo>
                    <a:pt x="2290" y="483"/>
                  </a:lnTo>
                  <a:lnTo>
                    <a:pt x="2271" y="477"/>
                  </a:lnTo>
                  <a:lnTo>
                    <a:pt x="2250" y="470"/>
                  </a:lnTo>
                  <a:lnTo>
                    <a:pt x="2250" y="470"/>
                  </a:lnTo>
                  <a:close/>
                </a:path>
              </a:pathLst>
            </a:custGeom>
            <a:gradFill flip="none" rotWithShape="1">
              <a:gsLst>
                <a:gs pos="0">
                  <a:srgbClr val="04FBB5">
                    <a:alpha val="15000"/>
                  </a:srgbClr>
                </a:gs>
                <a:gs pos="100000">
                  <a:srgbClr val="1FD7F7">
                    <a:alpha val="0"/>
                  </a:srgbClr>
                </a:gs>
              </a:gsLst>
              <a:lin ang="5400000" scaled="1"/>
              <a:tileRect/>
            </a:gradFill>
            <a:ln w="12700" cap="rnd">
              <a:noFill/>
            </a:ln>
            <a:effectLst>
              <a:outerShdw blurRad="292100" algn="ctr" rotWithShape="0">
                <a:srgbClr val="04FBB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133">
                <a:solidFill>
                  <a:srgbClr val="000000"/>
                </a:solidFill>
                <a:latin typeface="Arial" panose="020B0604020202020204" pitchFamily="34" charset="0"/>
                <a:ea typeface="微软雅黑" panose="020B0503020204020204" pitchFamily="34" charset="-122"/>
                <a:cs typeface="Arial" panose="020B0604020202020204" pitchFamily="34" charset="0"/>
                <a:sym typeface="FrutigerNext LT Regular" charset="0"/>
              </a:endParaRPr>
            </a:p>
          </p:txBody>
        </p:sp>
        <p:sp>
          <p:nvSpPr>
            <p:cNvPr id="47" name="Freeform 14">
              <a:extLst>
                <a:ext uri="{FF2B5EF4-FFF2-40B4-BE49-F238E27FC236}">
                  <a16:creationId xmlns:a16="http://schemas.microsoft.com/office/drawing/2014/main" id="{C96ED0BF-57F1-442D-B777-83A814EC0BA0}"/>
                </a:ext>
              </a:extLst>
            </p:cNvPr>
            <p:cNvSpPr>
              <a:spLocks/>
            </p:cNvSpPr>
            <p:nvPr/>
          </p:nvSpPr>
          <p:spPr bwMode="auto">
            <a:xfrm>
              <a:off x="15812970" y="1345506"/>
              <a:ext cx="6730201" cy="3117513"/>
            </a:xfrm>
            <a:custGeom>
              <a:avLst/>
              <a:gdLst/>
              <a:ahLst/>
              <a:cxnLst>
                <a:cxn ang="0">
                  <a:pos x="2259" y="452"/>
                </a:cxn>
                <a:cxn ang="0">
                  <a:pos x="2271" y="390"/>
                </a:cxn>
                <a:cxn ang="0">
                  <a:pos x="2269" y="365"/>
                </a:cxn>
                <a:cxn ang="0">
                  <a:pos x="2259" y="329"/>
                </a:cxn>
                <a:cxn ang="0">
                  <a:pos x="2224" y="274"/>
                </a:cxn>
                <a:cxn ang="0">
                  <a:pos x="2157" y="218"/>
                </a:cxn>
                <a:cxn ang="0">
                  <a:pos x="2066" y="177"/>
                </a:cxn>
                <a:cxn ang="0">
                  <a:pos x="1958" y="151"/>
                </a:cxn>
                <a:cxn ang="0">
                  <a:pos x="1879" y="147"/>
                </a:cxn>
                <a:cxn ang="0">
                  <a:pos x="1777" y="156"/>
                </a:cxn>
                <a:cxn ang="0">
                  <a:pos x="1686" y="178"/>
                </a:cxn>
                <a:cxn ang="0">
                  <a:pos x="1632" y="202"/>
                </a:cxn>
                <a:cxn ang="0">
                  <a:pos x="1556" y="138"/>
                </a:cxn>
                <a:cxn ang="0">
                  <a:pos x="1460" y="85"/>
                </a:cxn>
                <a:cxn ang="0">
                  <a:pos x="1349" y="43"/>
                </a:cxn>
                <a:cxn ang="0">
                  <a:pos x="1222" y="13"/>
                </a:cxn>
                <a:cxn ang="0">
                  <a:pos x="1086" y="0"/>
                </a:cxn>
                <a:cxn ang="0">
                  <a:pos x="1005" y="0"/>
                </a:cxn>
                <a:cxn ang="0">
                  <a:pos x="908" y="6"/>
                </a:cxn>
                <a:cxn ang="0">
                  <a:pos x="730" y="42"/>
                </a:cxn>
                <a:cxn ang="0">
                  <a:pos x="651" y="70"/>
                </a:cxn>
                <a:cxn ang="0">
                  <a:pos x="578" y="103"/>
                </a:cxn>
                <a:cxn ang="0">
                  <a:pos x="515" y="142"/>
                </a:cxn>
                <a:cxn ang="0">
                  <a:pos x="461" y="185"/>
                </a:cxn>
                <a:cxn ang="0">
                  <a:pos x="419" y="233"/>
                </a:cxn>
                <a:cxn ang="0">
                  <a:pos x="388" y="284"/>
                </a:cxn>
                <a:cxn ang="0">
                  <a:pos x="368" y="338"/>
                </a:cxn>
                <a:cxn ang="0">
                  <a:pos x="328" y="360"/>
                </a:cxn>
                <a:cxn ang="0">
                  <a:pos x="222" y="381"/>
                </a:cxn>
                <a:cxn ang="0">
                  <a:pos x="132" y="419"/>
                </a:cxn>
                <a:cxn ang="0">
                  <a:pos x="62" y="471"/>
                </a:cxn>
                <a:cxn ang="0">
                  <a:pos x="17" y="534"/>
                </a:cxn>
                <a:cxn ang="0">
                  <a:pos x="3" y="580"/>
                </a:cxn>
                <a:cxn ang="0">
                  <a:pos x="0" y="604"/>
                </a:cxn>
                <a:cxn ang="0">
                  <a:pos x="15" y="670"/>
                </a:cxn>
                <a:cxn ang="0">
                  <a:pos x="54" y="730"/>
                </a:cxn>
                <a:cxn ang="0">
                  <a:pos x="117" y="779"/>
                </a:cxn>
                <a:cxn ang="0">
                  <a:pos x="196" y="818"/>
                </a:cxn>
                <a:cxn ang="0">
                  <a:pos x="290" y="844"/>
                </a:cxn>
                <a:cxn ang="0">
                  <a:pos x="2124" y="851"/>
                </a:cxn>
                <a:cxn ang="0">
                  <a:pos x="2157" y="851"/>
                </a:cxn>
                <a:cxn ang="0">
                  <a:pos x="2248" y="836"/>
                </a:cxn>
                <a:cxn ang="0">
                  <a:pos x="2328" y="806"/>
                </a:cxn>
                <a:cxn ang="0">
                  <a:pos x="2389" y="764"/>
                </a:cxn>
                <a:cxn ang="0">
                  <a:pos x="2429" y="712"/>
                </a:cxn>
                <a:cxn ang="0">
                  <a:pos x="2444" y="654"/>
                </a:cxn>
                <a:cxn ang="0">
                  <a:pos x="2440" y="622"/>
                </a:cxn>
                <a:cxn ang="0">
                  <a:pos x="2422" y="580"/>
                </a:cxn>
                <a:cxn ang="0">
                  <a:pos x="2389" y="543"/>
                </a:cxn>
                <a:cxn ang="0">
                  <a:pos x="2346" y="510"/>
                </a:cxn>
                <a:cxn ang="0">
                  <a:pos x="2290" y="483"/>
                </a:cxn>
                <a:cxn ang="0">
                  <a:pos x="2250" y="470"/>
                </a:cxn>
              </a:cxnLst>
              <a:rect l="0" t="0" r="r" b="b"/>
              <a:pathLst>
                <a:path w="2444" h="851">
                  <a:moveTo>
                    <a:pt x="2250" y="470"/>
                  </a:moveTo>
                  <a:lnTo>
                    <a:pt x="2250" y="470"/>
                  </a:lnTo>
                  <a:lnTo>
                    <a:pt x="2259" y="452"/>
                  </a:lnTo>
                  <a:lnTo>
                    <a:pt x="2266" y="431"/>
                  </a:lnTo>
                  <a:lnTo>
                    <a:pt x="2269" y="411"/>
                  </a:lnTo>
                  <a:lnTo>
                    <a:pt x="2271" y="390"/>
                  </a:lnTo>
                  <a:lnTo>
                    <a:pt x="2271" y="390"/>
                  </a:lnTo>
                  <a:lnTo>
                    <a:pt x="2271" y="378"/>
                  </a:lnTo>
                  <a:lnTo>
                    <a:pt x="2269" y="365"/>
                  </a:lnTo>
                  <a:lnTo>
                    <a:pt x="2266" y="353"/>
                  </a:lnTo>
                  <a:lnTo>
                    <a:pt x="2263" y="341"/>
                  </a:lnTo>
                  <a:lnTo>
                    <a:pt x="2259" y="329"/>
                  </a:lnTo>
                  <a:lnTo>
                    <a:pt x="2254" y="319"/>
                  </a:lnTo>
                  <a:lnTo>
                    <a:pt x="2241" y="296"/>
                  </a:lnTo>
                  <a:lnTo>
                    <a:pt x="2224" y="274"/>
                  </a:lnTo>
                  <a:lnTo>
                    <a:pt x="2205" y="254"/>
                  </a:lnTo>
                  <a:lnTo>
                    <a:pt x="2181" y="235"/>
                  </a:lnTo>
                  <a:lnTo>
                    <a:pt x="2157" y="218"/>
                  </a:lnTo>
                  <a:lnTo>
                    <a:pt x="2129" y="202"/>
                  </a:lnTo>
                  <a:lnTo>
                    <a:pt x="2099" y="188"/>
                  </a:lnTo>
                  <a:lnTo>
                    <a:pt x="2066" y="177"/>
                  </a:lnTo>
                  <a:lnTo>
                    <a:pt x="2032" y="166"/>
                  </a:lnTo>
                  <a:lnTo>
                    <a:pt x="1996" y="157"/>
                  </a:lnTo>
                  <a:lnTo>
                    <a:pt x="1958" y="151"/>
                  </a:lnTo>
                  <a:lnTo>
                    <a:pt x="1919" y="148"/>
                  </a:lnTo>
                  <a:lnTo>
                    <a:pt x="1879" y="147"/>
                  </a:lnTo>
                  <a:lnTo>
                    <a:pt x="1879" y="147"/>
                  </a:lnTo>
                  <a:lnTo>
                    <a:pt x="1845" y="148"/>
                  </a:lnTo>
                  <a:lnTo>
                    <a:pt x="1810" y="151"/>
                  </a:lnTo>
                  <a:lnTo>
                    <a:pt x="1777" y="156"/>
                  </a:lnTo>
                  <a:lnTo>
                    <a:pt x="1746" y="162"/>
                  </a:lnTo>
                  <a:lnTo>
                    <a:pt x="1714" y="169"/>
                  </a:lnTo>
                  <a:lnTo>
                    <a:pt x="1686" y="178"/>
                  </a:lnTo>
                  <a:lnTo>
                    <a:pt x="1658" y="190"/>
                  </a:lnTo>
                  <a:lnTo>
                    <a:pt x="1632" y="202"/>
                  </a:lnTo>
                  <a:lnTo>
                    <a:pt x="1632" y="202"/>
                  </a:lnTo>
                  <a:lnTo>
                    <a:pt x="1608" y="180"/>
                  </a:lnTo>
                  <a:lnTo>
                    <a:pt x="1583" y="159"/>
                  </a:lnTo>
                  <a:lnTo>
                    <a:pt x="1556" y="138"/>
                  </a:lnTo>
                  <a:lnTo>
                    <a:pt x="1526" y="120"/>
                  </a:lnTo>
                  <a:lnTo>
                    <a:pt x="1495" y="102"/>
                  </a:lnTo>
                  <a:lnTo>
                    <a:pt x="1460" y="85"/>
                  </a:lnTo>
                  <a:lnTo>
                    <a:pt x="1426" y="69"/>
                  </a:lnTo>
                  <a:lnTo>
                    <a:pt x="1388" y="55"/>
                  </a:lnTo>
                  <a:lnTo>
                    <a:pt x="1349" y="43"/>
                  </a:lnTo>
                  <a:lnTo>
                    <a:pt x="1308" y="31"/>
                  </a:lnTo>
                  <a:lnTo>
                    <a:pt x="1266" y="22"/>
                  </a:lnTo>
                  <a:lnTo>
                    <a:pt x="1222" y="13"/>
                  </a:lnTo>
                  <a:lnTo>
                    <a:pt x="1177" y="8"/>
                  </a:lnTo>
                  <a:lnTo>
                    <a:pt x="1133" y="3"/>
                  </a:lnTo>
                  <a:lnTo>
                    <a:pt x="1086" y="0"/>
                  </a:lnTo>
                  <a:lnTo>
                    <a:pt x="1038" y="0"/>
                  </a:lnTo>
                  <a:lnTo>
                    <a:pt x="1038" y="0"/>
                  </a:lnTo>
                  <a:lnTo>
                    <a:pt x="1005" y="0"/>
                  </a:lnTo>
                  <a:lnTo>
                    <a:pt x="973" y="2"/>
                  </a:lnTo>
                  <a:lnTo>
                    <a:pt x="940" y="3"/>
                  </a:lnTo>
                  <a:lnTo>
                    <a:pt x="908" y="6"/>
                  </a:lnTo>
                  <a:lnTo>
                    <a:pt x="847" y="15"/>
                  </a:lnTo>
                  <a:lnTo>
                    <a:pt x="787" y="27"/>
                  </a:lnTo>
                  <a:lnTo>
                    <a:pt x="730" y="42"/>
                  </a:lnTo>
                  <a:lnTo>
                    <a:pt x="703" y="51"/>
                  </a:lnTo>
                  <a:lnTo>
                    <a:pt x="676" y="60"/>
                  </a:lnTo>
                  <a:lnTo>
                    <a:pt x="651" y="70"/>
                  </a:lnTo>
                  <a:lnTo>
                    <a:pt x="626" y="81"/>
                  </a:lnTo>
                  <a:lnTo>
                    <a:pt x="602" y="91"/>
                  </a:lnTo>
                  <a:lnTo>
                    <a:pt x="578" y="103"/>
                  </a:lnTo>
                  <a:lnTo>
                    <a:pt x="557" y="115"/>
                  </a:lnTo>
                  <a:lnTo>
                    <a:pt x="536" y="129"/>
                  </a:lnTo>
                  <a:lnTo>
                    <a:pt x="515" y="142"/>
                  </a:lnTo>
                  <a:lnTo>
                    <a:pt x="495" y="156"/>
                  </a:lnTo>
                  <a:lnTo>
                    <a:pt x="477" y="171"/>
                  </a:lnTo>
                  <a:lnTo>
                    <a:pt x="461" y="185"/>
                  </a:lnTo>
                  <a:lnTo>
                    <a:pt x="446" y="200"/>
                  </a:lnTo>
                  <a:lnTo>
                    <a:pt x="431" y="217"/>
                  </a:lnTo>
                  <a:lnTo>
                    <a:pt x="419" y="233"/>
                  </a:lnTo>
                  <a:lnTo>
                    <a:pt x="407" y="250"/>
                  </a:lnTo>
                  <a:lnTo>
                    <a:pt x="397" y="268"/>
                  </a:lnTo>
                  <a:lnTo>
                    <a:pt x="388" y="284"/>
                  </a:lnTo>
                  <a:lnTo>
                    <a:pt x="379" y="302"/>
                  </a:lnTo>
                  <a:lnTo>
                    <a:pt x="373" y="320"/>
                  </a:lnTo>
                  <a:lnTo>
                    <a:pt x="368" y="338"/>
                  </a:lnTo>
                  <a:lnTo>
                    <a:pt x="365" y="357"/>
                  </a:lnTo>
                  <a:lnTo>
                    <a:pt x="365" y="357"/>
                  </a:lnTo>
                  <a:lnTo>
                    <a:pt x="328" y="360"/>
                  </a:lnTo>
                  <a:lnTo>
                    <a:pt x="290" y="365"/>
                  </a:lnTo>
                  <a:lnTo>
                    <a:pt x="256" y="372"/>
                  </a:lnTo>
                  <a:lnTo>
                    <a:pt x="222" y="381"/>
                  </a:lnTo>
                  <a:lnTo>
                    <a:pt x="190" y="392"/>
                  </a:lnTo>
                  <a:lnTo>
                    <a:pt x="160" y="405"/>
                  </a:lnTo>
                  <a:lnTo>
                    <a:pt x="132" y="419"/>
                  </a:lnTo>
                  <a:lnTo>
                    <a:pt x="106" y="435"/>
                  </a:lnTo>
                  <a:lnTo>
                    <a:pt x="83" y="452"/>
                  </a:lnTo>
                  <a:lnTo>
                    <a:pt x="62" y="471"/>
                  </a:lnTo>
                  <a:lnTo>
                    <a:pt x="44" y="491"/>
                  </a:lnTo>
                  <a:lnTo>
                    <a:pt x="29" y="512"/>
                  </a:lnTo>
                  <a:lnTo>
                    <a:pt x="17" y="534"/>
                  </a:lnTo>
                  <a:lnTo>
                    <a:pt x="8" y="556"/>
                  </a:lnTo>
                  <a:lnTo>
                    <a:pt x="5" y="568"/>
                  </a:lnTo>
                  <a:lnTo>
                    <a:pt x="3" y="580"/>
                  </a:lnTo>
                  <a:lnTo>
                    <a:pt x="2" y="592"/>
                  </a:lnTo>
                  <a:lnTo>
                    <a:pt x="0" y="604"/>
                  </a:lnTo>
                  <a:lnTo>
                    <a:pt x="0" y="604"/>
                  </a:lnTo>
                  <a:lnTo>
                    <a:pt x="2" y="627"/>
                  </a:lnTo>
                  <a:lnTo>
                    <a:pt x="8" y="649"/>
                  </a:lnTo>
                  <a:lnTo>
                    <a:pt x="15" y="670"/>
                  </a:lnTo>
                  <a:lnTo>
                    <a:pt x="26" y="691"/>
                  </a:lnTo>
                  <a:lnTo>
                    <a:pt x="39" y="710"/>
                  </a:lnTo>
                  <a:lnTo>
                    <a:pt x="54" y="730"/>
                  </a:lnTo>
                  <a:lnTo>
                    <a:pt x="74" y="748"/>
                  </a:lnTo>
                  <a:lnTo>
                    <a:pt x="93" y="764"/>
                  </a:lnTo>
                  <a:lnTo>
                    <a:pt x="117" y="779"/>
                  </a:lnTo>
                  <a:lnTo>
                    <a:pt x="141" y="794"/>
                  </a:lnTo>
                  <a:lnTo>
                    <a:pt x="168" y="808"/>
                  </a:lnTo>
                  <a:lnTo>
                    <a:pt x="196" y="818"/>
                  </a:lnTo>
                  <a:lnTo>
                    <a:pt x="226" y="829"/>
                  </a:lnTo>
                  <a:lnTo>
                    <a:pt x="258" y="836"/>
                  </a:lnTo>
                  <a:lnTo>
                    <a:pt x="290" y="844"/>
                  </a:lnTo>
                  <a:lnTo>
                    <a:pt x="325" y="848"/>
                  </a:lnTo>
                  <a:lnTo>
                    <a:pt x="2124" y="851"/>
                  </a:lnTo>
                  <a:lnTo>
                    <a:pt x="2124" y="851"/>
                  </a:lnTo>
                  <a:lnTo>
                    <a:pt x="2124" y="851"/>
                  </a:lnTo>
                  <a:lnTo>
                    <a:pt x="2124" y="851"/>
                  </a:lnTo>
                  <a:lnTo>
                    <a:pt x="2157" y="851"/>
                  </a:lnTo>
                  <a:lnTo>
                    <a:pt x="2189" y="848"/>
                  </a:lnTo>
                  <a:lnTo>
                    <a:pt x="2219" y="842"/>
                  </a:lnTo>
                  <a:lnTo>
                    <a:pt x="2248" y="836"/>
                  </a:lnTo>
                  <a:lnTo>
                    <a:pt x="2277" y="827"/>
                  </a:lnTo>
                  <a:lnTo>
                    <a:pt x="2302" y="818"/>
                  </a:lnTo>
                  <a:lnTo>
                    <a:pt x="2328" y="806"/>
                  </a:lnTo>
                  <a:lnTo>
                    <a:pt x="2350" y="794"/>
                  </a:lnTo>
                  <a:lnTo>
                    <a:pt x="2371" y="779"/>
                  </a:lnTo>
                  <a:lnTo>
                    <a:pt x="2389" y="764"/>
                  </a:lnTo>
                  <a:lnTo>
                    <a:pt x="2405" y="748"/>
                  </a:lnTo>
                  <a:lnTo>
                    <a:pt x="2419" y="730"/>
                  </a:lnTo>
                  <a:lnTo>
                    <a:pt x="2429" y="712"/>
                  </a:lnTo>
                  <a:lnTo>
                    <a:pt x="2437" y="692"/>
                  </a:lnTo>
                  <a:lnTo>
                    <a:pt x="2443" y="673"/>
                  </a:lnTo>
                  <a:lnTo>
                    <a:pt x="2444" y="654"/>
                  </a:lnTo>
                  <a:lnTo>
                    <a:pt x="2444" y="654"/>
                  </a:lnTo>
                  <a:lnTo>
                    <a:pt x="2443" y="637"/>
                  </a:lnTo>
                  <a:lnTo>
                    <a:pt x="2440" y="622"/>
                  </a:lnTo>
                  <a:lnTo>
                    <a:pt x="2435" y="609"/>
                  </a:lnTo>
                  <a:lnTo>
                    <a:pt x="2429" y="594"/>
                  </a:lnTo>
                  <a:lnTo>
                    <a:pt x="2422" y="580"/>
                  </a:lnTo>
                  <a:lnTo>
                    <a:pt x="2413" y="567"/>
                  </a:lnTo>
                  <a:lnTo>
                    <a:pt x="2402" y="555"/>
                  </a:lnTo>
                  <a:lnTo>
                    <a:pt x="2389" y="543"/>
                  </a:lnTo>
                  <a:lnTo>
                    <a:pt x="2376" y="531"/>
                  </a:lnTo>
                  <a:lnTo>
                    <a:pt x="2361" y="520"/>
                  </a:lnTo>
                  <a:lnTo>
                    <a:pt x="2346" y="510"/>
                  </a:lnTo>
                  <a:lnTo>
                    <a:pt x="2328" y="500"/>
                  </a:lnTo>
                  <a:lnTo>
                    <a:pt x="2310" y="492"/>
                  </a:lnTo>
                  <a:lnTo>
                    <a:pt x="2290" y="483"/>
                  </a:lnTo>
                  <a:lnTo>
                    <a:pt x="2271" y="477"/>
                  </a:lnTo>
                  <a:lnTo>
                    <a:pt x="2250" y="470"/>
                  </a:lnTo>
                  <a:lnTo>
                    <a:pt x="2250" y="470"/>
                  </a:lnTo>
                  <a:close/>
                </a:path>
              </a:pathLst>
            </a:custGeom>
            <a:gradFill flip="none" rotWithShape="1">
              <a:gsLst>
                <a:gs pos="0">
                  <a:srgbClr val="95FDDF">
                    <a:alpha val="60000"/>
                  </a:srgbClr>
                </a:gs>
                <a:gs pos="99000">
                  <a:srgbClr val="8EF6EF">
                    <a:alpha val="24706"/>
                  </a:srgbClr>
                </a:gs>
              </a:gsLst>
              <a:lin ang="5400000" scaled="1"/>
              <a:tileRect/>
            </a:gradFill>
            <a:ln w="12700" cap="rnd">
              <a:noFill/>
            </a:ln>
            <a:effectLst>
              <a:outerShdw blurRad="292100" algn="ctr" rotWithShape="0">
                <a:srgbClr val="04FBB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133">
                <a:solidFill>
                  <a:srgbClr val="000000"/>
                </a:solidFill>
                <a:latin typeface="Arial" panose="020B0604020202020204" pitchFamily="34" charset="0"/>
                <a:ea typeface="微软雅黑" panose="020B0503020204020204" pitchFamily="34" charset="-122"/>
                <a:cs typeface="Arial" panose="020B0604020202020204" pitchFamily="34" charset="0"/>
                <a:sym typeface="FrutigerNext LT Regular" charset="0"/>
              </a:endParaRPr>
            </a:p>
          </p:txBody>
        </p:sp>
      </p:grpSp>
      <p:sp>
        <p:nvSpPr>
          <p:cNvPr id="48" name="矩形: 圆角 516">
            <a:extLst>
              <a:ext uri="{FF2B5EF4-FFF2-40B4-BE49-F238E27FC236}">
                <a16:creationId xmlns:a16="http://schemas.microsoft.com/office/drawing/2014/main" id="{09661D7B-9375-483D-8248-5BFFC533E47C}"/>
              </a:ext>
            </a:extLst>
          </p:cNvPr>
          <p:cNvSpPr/>
          <p:nvPr/>
        </p:nvSpPr>
        <p:spPr>
          <a:xfrm>
            <a:off x="4983297" y="3464275"/>
            <a:ext cx="3532147" cy="220882"/>
          </a:xfrm>
          <a:prstGeom prst="roundRect">
            <a:avLst>
              <a:gd name="adj" fmla="val 6800"/>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334" tIns="11168" rIns="22334" bIns="11168" numCol="1" spcCol="0" rtlCol="0" fromWordArt="0" anchor="ctr" anchorCtr="0" forceAA="0" compatLnSpc="1">
            <a:prstTxWarp prst="textNoShape">
              <a:avLst/>
            </a:prstTxWarp>
            <a:noAutofit/>
          </a:bodyPr>
          <a:lstStyle/>
          <a:p>
            <a:pPr algn="ctr" defTabSz="913973" fontAlgn="ctr"/>
            <a:endParaRPr lang="en-US" altLang="zh-CN" sz="133">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矩形: 圆角 517">
            <a:extLst>
              <a:ext uri="{FF2B5EF4-FFF2-40B4-BE49-F238E27FC236}">
                <a16:creationId xmlns:a16="http://schemas.microsoft.com/office/drawing/2014/main" id="{A7B3F438-A671-4221-B2DD-D1370168A7E2}"/>
              </a:ext>
            </a:extLst>
          </p:cNvPr>
          <p:cNvSpPr/>
          <p:nvPr/>
        </p:nvSpPr>
        <p:spPr>
          <a:xfrm>
            <a:off x="4983297" y="3760730"/>
            <a:ext cx="3532147" cy="220882"/>
          </a:xfrm>
          <a:prstGeom prst="roundRect">
            <a:avLst>
              <a:gd name="adj" fmla="val 6800"/>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334" tIns="11168" rIns="22334" bIns="11168" numCol="1" spcCol="0" rtlCol="0" fromWordArt="0" anchor="ctr" anchorCtr="0" forceAA="0" compatLnSpc="1">
            <a:prstTxWarp prst="textNoShape">
              <a:avLst/>
            </a:prstTxWarp>
            <a:noAutofit/>
          </a:bodyPr>
          <a:lstStyle/>
          <a:p>
            <a:pPr algn="ctr" defTabSz="913973" fontAlgn="ctr"/>
            <a:endParaRPr lang="en-US" altLang="zh-CN" sz="133">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矩形: 圆角 37">
            <a:extLst>
              <a:ext uri="{FF2B5EF4-FFF2-40B4-BE49-F238E27FC236}">
                <a16:creationId xmlns:a16="http://schemas.microsoft.com/office/drawing/2014/main" id="{A5582DB2-A54B-44A6-8DCD-570C6A48200E}"/>
              </a:ext>
            </a:extLst>
          </p:cNvPr>
          <p:cNvSpPr/>
          <p:nvPr/>
        </p:nvSpPr>
        <p:spPr>
          <a:xfrm>
            <a:off x="4983297" y="2902389"/>
            <a:ext cx="3532147" cy="506617"/>
          </a:xfrm>
          <a:prstGeom prst="roundRect">
            <a:avLst>
              <a:gd name="adj" fmla="val 6800"/>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133">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文本框 2">
            <a:extLst>
              <a:ext uri="{FF2B5EF4-FFF2-40B4-BE49-F238E27FC236}">
                <a16:creationId xmlns:a16="http://schemas.microsoft.com/office/drawing/2014/main" id="{DCA060F1-0F50-43AA-88E7-9C3D616833DE}"/>
              </a:ext>
            </a:extLst>
          </p:cNvPr>
          <p:cNvSpPr txBox="1">
            <a:spLocks noChangeArrowheads="1"/>
          </p:cNvSpPr>
          <p:nvPr/>
        </p:nvSpPr>
        <p:spPr bwMode="auto">
          <a:xfrm>
            <a:off x="5887229" y="2436331"/>
            <a:ext cx="1986097" cy="369188"/>
          </a:xfrm>
          <a:prstGeom prst="rect">
            <a:avLst/>
          </a:prstGeom>
          <a:noFill/>
          <a:ln w="9525">
            <a:noFill/>
            <a:miter lim="800000"/>
            <a:headEnd/>
            <a:tailEnd/>
          </a:ln>
        </p:spPr>
        <p:txBody>
          <a:bodyPr wrap="square">
            <a:noAutofit/>
          </a:bodyPr>
          <a:lstStyle/>
          <a:p>
            <a:pPr algn="ctr" defTabSz="913973" fontAlgn="ctr">
              <a:buSzPct val="100000"/>
            </a:pPr>
            <a:r>
              <a:rPr lang="en-US" altLang="zh-CN" sz="1799"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itchFamily="34" charset="0"/>
              </a:rPr>
              <a:t>Cloud AI</a:t>
            </a:r>
          </a:p>
        </p:txBody>
      </p:sp>
      <p:sp>
        <p:nvSpPr>
          <p:cNvPr id="53" name="文本框 52">
            <a:extLst>
              <a:ext uri="{FF2B5EF4-FFF2-40B4-BE49-F238E27FC236}">
                <a16:creationId xmlns:a16="http://schemas.microsoft.com/office/drawing/2014/main" id="{0A711BE6-E49E-4656-9078-BD51BF47469F}"/>
              </a:ext>
            </a:extLst>
          </p:cNvPr>
          <p:cNvSpPr txBox="1"/>
          <p:nvPr/>
        </p:nvSpPr>
        <p:spPr>
          <a:xfrm>
            <a:off x="5903310" y="1991980"/>
            <a:ext cx="847302" cy="312295"/>
          </a:xfrm>
          <a:prstGeom prst="rect">
            <a:avLst/>
          </a:prstGeom>
          <a:solidFill>
            <a:schemeClr val="accent6">
              <a:lumMod val="20000"/>
              <a:lumOff val="80000"/>
            </a:schemeClr>
          </a:solidFill>
          <a:ln w="3175">
            <a:solidFill>
              <a:schemeClr val="bg1">
                <a:lumMod val="50000"/>
              </a:schemeClr>
            </a:solidFill>
          </a:ln>
        </p:spPr>
        <p:txBody>
          <a:bodyPr wrap="square" lIns="8793" tIns="8793" rIns="8793" bIns="8793" rtlCol="0" anchor="ctr">
            <a:noAutofit/>
          </a:bodyPr>
          <a:lstStyle>
            <a:defPPr>
              <a:defRPr lang="zh-CN"/>
            </a:defPPr>
            <a:lvl1pPr lvl="0" algn="ctr" defTabSz="914400">
              <a:spcAft>
                <a:spcPts val="2400"/>
              </a:spcAft>
              <a:buClr>
                <a:srgbClr val="990000"/>
              </a:buClr>
              <a:buSzPct val="75000"/>
              <a:defRPr sz="900" kern="0">
                <a:solidFill>
                  <a:srgbClr val="FFFFFF"/>
                </a:solidFill>
              </a:defRPr>
            </a:lvl1pPr>
          </a:lstStyle>
          <a:p>
            <a:pPr defTabSz="914034" fontAlgn="ctr">
              <a:spcAft>
                <a:spcPts val="2399"/>
              </a:spcAft>
            </a:pPr>
            <a:r>
              <a:rPr lang="en-US" altLang="zh-CN" sz="800">
                <a:solidFill>
                  <a:srgbClr val="000000"/>
                </a:solidFill>
                <a:latin typeface="Arial" panose="020B0604020202020204" pitchFamily="34" charset="0"/>
                <a:ea typeface="微软雅黑" panose="020B0503020204020204" pitchFamily="34" charset="-122"/>
                <a:cs typeface="Arial" panose="020B0604020202020204" pitchFamily="34" charset="0"/>
              </a:rPr>
              <a:t>Interaction model</a:t>
            </a:r>
          </a:p>
        </p:txBody>
      </p:sp>
      <p:sp>
        <p:nvSpPr>
          <p:cNvPr id="54" name="文本框 53">
            <a:extLst>
              <a:ext uri="{FF2B5EF4-FFF2-40B4-BE49-F238E27FC236}">
                <a16:creationId xmlns:a16="http://schemas.microsoft.com/office/drawing/2014/main" id="{93AAF353-07FB-433C-9F22-C566D3F32FE0}"/>
              </a:ext>
            </a:extLst>
          </p:cNvPr>
          <p:cNvSpPr txBox="1"/>
          <p:nvPr/>
        </p:nvSpPr>
        <p:spPr>
          <a:xfrm>
            <a:off x="6800006" y="1991982"/>
            <a:ext cx="847302" cy="312293"/>
          </a:xfrm>
          <a:prstGeom prst="rect">
            <a:avLst/>
          </a:prstGeom>
          <a:solidFill>
            <a:schemeClr val="accent6">
              <a:lumMod val="20000"/>
              <a:lumOff val="80000"/>
            </a:schemeClr>
          </a:solidFill>
          <a:ln w="3175">
            <a:solidFill>
              <a:schemeClr val="bg1">
                <a:lumMod val="50000"/>
              </a:schemeClr>
            </a:solidFill>
          </a:ln>
        </p:spPr>
        <p:txBody>
          <a:bodyPr wrap="square" lIns="8793" tIns="8793" rIns="8793" bIns="8793" rtlCol="0" anchor="ctr">
            <a:noAutofit/>
          </a:bodyPr>
          <a:lstStyle>
            <a:defPPr>
              <a:defRPr lang="zh-CN"/>
            </a:defPPr>
            <a:lvl1pPr lvl="0" algn="ctr" defTabSz="914400">
              <a:spcAft>
                <a:spcPts val="2400"/>
              </a:spcAft>
              <a:buClr>
                <a:srgbClr val="990000"/>
              </a:buClr>
              <a:buSzPct val="75000"/>
              <a:defRPr sz="900" kern="0">
                <a:solidFill>
                  <a:srgbClr val="FFFFFF"/>
                </a:solidFill>
              </a:defRPr>
            </a:lvl1pPr>
          </a:lstStyle>
          <a:p>
            <a:pPr defTabSz="914034" fontAlgn="ctr">
              <a:spcAft>
                <a:spcPts val="2399"/>
              </a:spcAft>
            </a:pPr>
            <a:r>
              <a:rPr lang="en-US" altLang="zh-CN" sz="800">
                <a:solidFill>
                  <a:srgbClr val="000000"/>
                </a:solidFill>
                <a:latin typeface="Arial" panose="020B0604020202020204" pitchFamily="34" charset="0"/>
                <a:ea typeface="微软雅黑" panose="020B0503020204020204" pitchFamily="34" charset="-122"/>
                <a:cs typeface="Arial" panose="020B0604020202020204" pitchFamily="34" charset="0"/>
              </a:rPr>
              <a:t>Efficiency model</a:t>
            </a:r>
          </a:p>
        </p:txBody>
      </p:sp>
      <p:sp>
        <p:nvSpPr>
          <p:cNvPr id="55" name="文本框 54">
            <a:extLst>
              <a:ext uri="{FF2B5EF4-FFF2-40B4-BE49-F238E27FC236}">
                <a16:creationId xmlns:a16="http://schemas.microsoft.com/office/drawing/2014/main" id="{F5409E2F-B520-44C1-8EB9-C025C1C32CA8}"/>
              </a:ext>
            </a:extLst>
          </p:cNvPr>
          <p:cNvSpPr txBox="1"/>
          <p:nvPr/>
        </p:nvSpPr>
        <p:spPr>
          <a:xfrm>
            <a:off x="5006621" y="1991982"/>
            <a:ext cx="847302" cy="312293"/>
          </a:xfrm>
          <a:prstGeom prst="rect">
            <a:avLst/>
          </a:prstGeom>
          <a:solidFill>
            <a:schemeClr val="accent6">
              <a:lumMod val="20000"/>
              <a:lumOff val="80000"/>
            </a:schemeClr>
          </a:solidFill>
          <a:ln w="3175">
            <a:solidFill>
              <a:schemeClr val="bg1">
                <a:lumMod val="50000"/>
              </a:schemeClr>
            </a:solidFill>
          </a:ln>
        </p:spPr>
        <p:txBody>
          <a:bodyPr wrap="square" lIns="8793" tIns="8793" rIns="8793" bIns="8793" rtlCol="0" anchor="ctr">
            <a:noAutofit/>
          </a:bodyPr>
          <a:lstStyle/>
          <a:p>
            <a:pPr algn="ctr" defTabSz="223351" fontAlgn="ctr">
              <a:spcAft>
                <a:spcPts val="587"/>
              </a:spcAft>
              <a:buClr>
                <a:srgbClr val="990000"/>
              </a:buClr>
              <a:buSzPct val="75000"/>
            </a:pPr>
            <a:r>
              <a:rPr lang="en-US" altLang="zh-CN" sz="800" kern="0">
                <a:solidFill>
                  <a:srgbClr val="000000"/>
                </a:solidFill>
                <a:latin typeface="Arial" panose="020B0604020202020204" pitchFamily="34" charset="0"/>
                <a:ea typeface="微软雅黑" panose="020B0503020204020204" pitchFamily="34" charset="-122"/>
                <a:cs typeface="Arial" panose="020B0604020202020204" pitchFamily="34" charset="0"/>
              </a:rPr>
              <a:t>Empirical model</a:t>
            </a:r>
          </a:p>
        </p:txBody>
      </p:sp>
      <p:sp>
        <p:nvSpPr>
          <p:cNvPr id="56" name="文本框 55">
            <a:extLst>
              <a:ext uri="{FF2B5EF4-FFF2-40B4-BE49-F238E27FC236}">
                <a16:creationId xmlns:a16="http://schemas.microsoft.com/office/drawing/2014/main" id="{CB49686A-5B8A-4541-98A5-65549F418E97}"/>
              </a:ext>
            </a:extLst>
          </p:cNvPr>
          <p:cNvSpPr txBox="1"/>
          <p:nvPr/>
        </p:nvSpPr>
        <p:spPr>
          <a:xfrm>
            <a:off x="7696695" y="1991982"/>
            <a:ext cx="847302" cy="312293"/>
          </a:xfrm>
          <a:prstGeom prst="rect">
            <a:avLst/>
          </a:prstGeom>
          <a:solidFill>
            <a:schemeClr val="accent6">
              <a:lumMod val="20000"/>
              <a:lumOff val="80000"/>
            </a:schemeClr>
          </a:solidFill>
          <a:ln w="3175">
            <a:solidFill>
              <a:schemeClr val="bg1">
                <a:lumMod val="50000"/>
              </a:schemeClr>
            </a:solidFill>
          </a:ln>
        </p:spPr>
        <p:txBody>
          <a:bodyPr wrap="square" lIns="8793" tIns="8793" rIns="8793" bIns="8793" rtlCol="0" anchor="ctr">
            <a:noAutofit/>
          </a:bodyPr>
          <a:lstStyle>
            <a:defPPr>
              <a:defRPr lang="zh-CN"/>
            </a:defPPr>
            <a:lvl1pPr lvl="0" algn="ctr" defTabSz="914400">
              <a:spcAft>
                <a:spcPts val="2400"/>
              </a:spcAft>
              <a:buClr>
                <a:srgbClr val="990000"/>
              </a:buClr>
              <a:buSzPct val="75000"/>
              <a:defRPr sz="900" kern="0">
                <a:solidFill>
                  <a:srgbClr val="FFFFFF"/>
                </a:solidFill>
              </a:defRPr>
            </a:lvl1pPr>
          </a:lstStyle>
          <a:p>
            <a:pPr defTabSz="914034" fontAlgn="ctr">
              <a:spcAft>
                <a:spcPts val="2399"/>
              </a:spcAft>
            </a:pPr>
            <a:r>
              <a:rPr lang="en-US" altLang="zh-CN" sz="800">
                <a:solidFill>
                  <a:srgbClr val="000000"/>
                </a:solidFill>
                <a:latin typeface="Arial" panose="020B0604020202020204" pitchFamily="34" charset="0"/>
                <a:ea typeface="微软雅黑" panose="020B0503020204020204" pitchFamily="34" charset="-122"/>
                <a:cs typeface="Arial" panose="020B0604020202020204" pitchFamily="34" charset="0"/>
              </a:rPr>
              <a:t>Fault model</a:t>
            </a:r>
          </a:p>
        </p:txBody>
      </p:sp>
      <p:sp>
        <p:nvSpPr>
          <p:cNvPr id="57" name="文本框 56">
            <a:extLst>
              <a:ext uri="{FF2B5EF4-FFF2-40B4-BE49-F238E27FC236}">
                <a16:creationId xmlns:a16="http://schemas.microsoft.com/office/drawing/2014/main" id="{C0BBE32F-74B2-4852-8960-27FF0137674C}"/>
              </a:ext>
            </a:extLst>
          </p:cNvPr>
          <p:cNvSpPr txBox="1"/>
          <p:nvPr/>
        </p:nvSpPr>
        <p:spPr>
          <a:xfrm>
            <a:off x="5294764" y="3464236"/>
            <a:ext cx="2874040" cy="220960"/>
          </a:xfrm>
          <a:prstGeom prst="rect">
            <a:avLst/>
          </a:prstGeom>
          <a:noFill/>
          <a:ln w="3175">
            <a:noFill/>
          </a:ln>
        </p:spPr>
        <p:txBody>
          <a:bodyPr wrap="square" lIns="8793" tIns="8793" rIns="8793" bIns="8793" rtlCol="0" anchor="ctr">
            <a:noAutofit/>
          </a:bodyPr>
          <a:lstStyle>
            <a:defPPr>
              <a:defRPr lang="zh-CN"/>
            </a:defPPr>
            <a:lvl1pPr lvl="0" algn="ctr" defTabSz="914400">
              <a:spcAft>
                <a:spcPts val="2400"/>
              </a:spcAft>
              <a:buClr>
                <a:srgbClr val="990000"/>
              </a:buClr>
              <a:buSzPct val="75000"/>
              <a:defRPr sz="900" kern="0">
                <a:solidFill>
                  <a:srgbClr val="FFFFFF"/>
                </a:solidFill>
              </a:defRPr>
            </a:lvl1pPr>
          </a:lstStyle>
          <a:p>
            <a:pPr defTabSz="914034" fontAlgn="ctr">
              <a:spcAft>
                <a:spcPts val="2399"/>
              </a:spcAft>
            </a:pPr>
            <a:r>
              <a:rPr lang="en-US" altLang="zh-CN" sz="1000" b="1">
                <a:solidFill>
                  <a:srgbClr val="000000"/>
                </a:solidFill>
                <a:latin typeface="Arial" panose="020B0604020202020204" pitchFamily="34" charset="0"/>
                <a:ea typeface="微软雅黑" panose="020B0503020204020204" pitchFamily="34" charset="-122"/>
                <a:cs typeface="Arial" panose="020B0604020202020204" pitchFamily="34" charset="0"/>
              </a:rPr>
              <a:t>Data collection</a:t>
            </a:r>
          </a:p>
        </p:txBody>
      </p:sp>
      <p:sp>
        <p:nvSpPr>
          <p:cNvPr id="58" name="文本框 57">
            <a:extLst>
              <a:ext uri="{FF2B5EF4-FFF2-40B4-BE49-F238E27FC236}">
                <a16:creationId xmlns:a16="http://schemas.microsoft.com/office/drawing/2014/main" id="{C78C01C2-3F46-4A2C-9ECD-D31E2B9C3749}"/>
              </a:ext>
            </a:extLst>
          </p:cNvPr>
          <p:cNvSpPr txBox="1"/>
          <p:nvPr/>
        </p:nvSpPr>
        <p:spPr>
          <a:xfrm>
            <a:off x="5981472" y="3760452"/>
            <a:ext cx="1500634" cy="267121"/>
          </a:xfrm>
          <a:prstGeom prst="rect">
            <a:avLst/>
          </a:prstGeom>
          <a:noFill/>
          <a:ln>
            <a:noFill/>
          </a:ln>
          <a:effectLst/>
        </p:spPr>
        <p:txBody>
          <a:bodyPr vert="horz" wrap="square" lIns="22334" tIns="11168" rIns="22334" bIns="11168" numCol="1" rtlCol="0" anchor="t" anchorCtr="0" compatLnSpc="1">
            <a:prstTxWarp prst="textNoShape">
              <a:avLst/>
            </a:prstTxWarp>
            <a:noAutofit/>
          </a:bodyPr>
          <a:lstStyle>
            <a:defPPr>
              <a:defRPr lang="en-US"/>
            </a:defPPr>
            <a:lvl1pPr defTabSz="685617" fontAlgn="base">
              <a:spcBef>
                <a:spcPct val="0"/>
              </a:spcBef>
              <a:spcAft>
                <a:spcPct val="0"/>
              </a:spcAft>
              <a:buClr>
                <a:srgbClr val="CC9900"/>
              </a:buClr>
              <a:defRPr sz="1200" kern="0">
                <a:solidFill>
                  <a:srgbClr val="000000"/>
                </a:solidFill>
                <a:ea typeface="宋体" charset="-122"/>
              </a:defRPr>
            </a:lvl1pPr>
          </a:lstStyle>
          <a:p>
            <a:pPr algn="ctr" defTabSz="685343" fontAlgn="ctr">
              <a:spcAft>
                <a:spcPts val="440"/>
              </a:spcAft>
              <a:buClr>
                <a:srgbClr val="990000"/>
              </a:buClr>
              <a:buSzPct val="75000"/>
              <a:defRPr/>
            </a:pPr>
            <a:r>
              <a:rPr lang="en-US" altLang="zh-CN" sz="1000" b="1">
                <a:latin typeface="Arial" panose="020B0604020202020204" pitchFamily="34" charset="0"/>
                <a:ea typeface="微软雅黑" panose="020B0503020204020204" pitchFamily="34" charset="-122"/>
                <a:cs typeface="Arial" panose="020B0604020202020204" pitchFamily="34" charset="0"/>
              </a:rPr>
              <a:t>Cloud-native platform</a:t>
            </a:r>
          </a:p>
        </p:txBody>
      </p:sp>
      <p:sp>
        <p:nvSpPr>
          <p:cNvPr id="59" name="文本框 58">
            <a:extLst>
              <a:ext uri="{FF2B5EF4-FFF2-40B4-BE49-F238E27FC236}">
                <a16:creationId xmlns:a16="http://schemas.microsoft.com/office/drawing/2014/main" id="{31E893F9-9624-45FB-B646-3930AB3557C1}"/>
              </a:ext>
            </a:extLst>
          </p:cNvPr>
          <p:cNvSpPr txBox="1"/>
          <p:nvPr/>
        </p:nvSpPr>
        <p:spPr>
          <a:xfrm>
            <a:off x="5797756" y="2914701"/>
            <a:ext cx="1725520" cy="201097"/>
          </a:xfrm>
          <a:prstGeom prst="rect">
            <a:avLst/>
          </a:prstGeom>
          <a:noFill/>
          <a:ln w="3175">
            <a:noFill/>
          </a:ln>
        </p:spPr>
        <p:txBody>
          <a:bodyPr wrap="square" lIns="8793" tIns="8793" rIns="8793" bIns="8793" rtlCol="0" anchor="t">
            <a:noAutofit/>
          </a:bodyPr>
          <a:lstStyle>
            <a:defPPr>
              <a:defRPr lang="zh-CN"/>
            </a:defPPr>
            <a:lvl1pPr lvl="0" algn="ctr" defTabSz="914400">
              <a:spcAft>
                <a:spcPts val="2400"/>
              </a:spcAft>
              <a:buClr>
                <a:srgbClr val="990000"/>
              </a:buClr>
              <a:buSzPct val="75000"/>
              <a:defRPr sz="900" kern="0">
                <a:solidFill>
                  <a:srgbClr val="FFFFFF"/>
                </a:solidFill>
              </a:defRPr>
            </a:lvl1pPr>
          </a:lstStyle>
          <a:p>
            <a:pPr defTabSz="914034" fontAlgn="ctr">
              <a:spcAft>
                <a:spcPts val="2399"/>
              </a:spcAft>
            </a:pPr>
            <a:r>
              <a:rPr lang="en-US" altLang="zh-CN" sz="1000" b="1">
                <a:solidFill>
                  <a:srgbClr val="000000"/>
                </a:solidFill>
                <a:latin typeface="Arial" panose="020B0604020202020204" pitchFamily="34" charset="0"/>
                <a:ea typeface="微软雅黑" panose="020B0503020204020204" pitchFamily="34" charset="-122"/>
                <a:cs typeface="Arial" panose="020B0604020202020204" pitchFamily="34" charset="0"/>
              </a:rPr>
              <a:t>Unified model &amp; training</a:t>
            </a:r>
          </a:p>
        </p:txBody>
      </p:sp>
      <p:sp>
        <p:nvSpPr>
          <p:cNvPr id="60" name="矩形 59">
            <a:extLst>
              <a:ext uri="{FF2B5EF4-FFF2-40B4-BE49-F238E27FC236}">
                <a16:creationId xmlns:a16="http://schemas.microsoft.com/office/drawing/2014/main" id="{24607EFF-19DA-490E-9F84-15E745951BE5}"/>
              </a:ext>
            </a:extLst>
          </p:cNvPr>
          <p:cNvSpPr/>
          <p:nvPr/>
        </p:nvSpPr>
        <p:spPr bwMode="auto">
          <a:xfrm>
            <a:off x="5115435" y="3122276"/>
            <a:ext cx="735353" cy="246258"/>
          </a:xfrm>
          <a:prstGeom prst="rect">
            <a:avLst/>
          </a:prstGeom>
          <a:noFill/>
          <a:ln w="3175">
            <a:solidFill>
              <a:schemeClr val="bg1">
                <a:lumMod val="50000"/>
              </a:schemeClr>
            </a:solidFill>
          </a:ln>
          <a:effectLst/>
        </p:spPr>
        <p:txBody>
          <a:bodyPr vert="horz" wrap="square" lIns="0" tIns="0" rIns="0" bIns="0" numCol="1" rtlCol="0" anchor="ctr" anchorCtr="0" compatLnSpc="1">
            <a:prstTxWarp prst="textNoShape">
              <a:avLst/>
            </a:prstTxWarp>
            <a:noAutofit/>
          </a:bodyPr>
          <a:lstStyle/>
          <a:p>
            <a:pPr algn="ctr" defTabSz="223351" fontAlgn="ctr">
              <a:buClr>
                <a:srgbClr val="990000"/>
              </a:buClr>
              <a:buSzPct val="75000"/>
            </a:pPr>
            <a:r>
              <a:rPr lang="en-US" altLang="zh-CN" sz="800" kern="0">
                <a:solidFill>
                  <a:srgbClr val="000000"/>
                </a:solidFill>
                <a:latin typeface="Arial" panose="020B0604020202020204" pitchFamily="34" charset="0"/>
                <a:ea typeface="微软雅黑" panose="020B0503020204020204" pitchFamily="34" charset="-122"/>
                <a:cs typeface="Arial" panose="020B0604020202020204" pitchFamily="34" charset="0"/>
              </a:rPr>
              <a:t>Engineering</a:t>
            </a:r>
          </a:p>
        </p:txBody>
      </p:sp>
      <p:sp>
        <p:nvSpPr>
          <p:cNvPr id="62" name="矩形 61">
            <a:extLst>
              <a:ext uri="{FF2B5EF4-FFF2-40B4-BE49-F238E27FC236}">
                <a16:creationId xmlns:a16="http://schemas.microsoft.com/office/drawing/2014/main" id="{2169CD21-EF37-4B2E-AC90-33C982887283}"/>
              </a:ext>
            </a:extLst>
          </p:cNvPr>
          <p:cNvSpPr/>
          <p:nvPr/>
        </p:nvSpPr>
        <p:spPr bwMode="auto">
          <a:xfrm>
            <a:off x="6003738" y="3122276"/>
            <a:ext cx="762592" cy="246258"/>
          </a:xfrm>
          <a:prstGeom prst="rect">
            <a:avLst/>
          </a:prstGeom>
          <a:noFill/>
          <a:ln w="3175">
            <a:solidFill>
              <a:schemeClr val="bg1">
                <a:lumMod val="50000"/>
              </a:schemeClr>
            </a:solidFill>
          </a:ln>
          <a:effectLst/>
        </p:spPr>
        <p:txBody>
          <a:bodyPr vert="horz" wrap="square" lIns="0" tIns="0" rIns="0" bIns="0" numCol="1" rtlCol="0" anchor="ctr" anchorCtr="0" compatLnSpc="1">
            <a:prstTxWarp prst="textNoShape">
              <a:avLst/>
            </a:prstTxWarp>
            <a:noAutofit/>
          </a:bodyPr>
          <a:lstStyle/>
          <a:p>
            <a:pPr algn="ctr" defTabSz="223351" fontAlgn="ctr">
              <a:buClr>
                <a:srgbClr val="990000"/>
              </a:buClr>
              <a:buSzPct val="75000"/>
            </a:pPr>
            <a:r>
              <a:rPr lang="en-US" altLang="zh-CN" sz="800" kern="0">
                <a:solidFill>
                  <a:srgbClr val="000000"/>
                </a:solidFill>
                <a:latin typeface="Arial" panose="020B0604020202020204" pitchFamily="34" charset="0"/>
                <a:ea typeface="微软雅黑" panose="020B0503020204020204" pitchFamily="34" charset="-122"/>
                <a:cs typeface="Arial" panose="020B0604020202020204" pitchFamily="34" charset="0"/>
              </a:rPr>
              <a:t>Interface technology</a:t>
            </a:r>
          </a:p>
        </p:txBody>
      </p:sp>
      <p:sp>
        <p:nvSpPr>
          <p:cNvPr id="63" name="矩形 62">
            <a:extLst>
              <a:ext uri="{FF2B5EF4-FFF2-40B4-BE49-F238E27FC236}">
                <a16:creationId xmlns:a16="http://schemas.microsoft.com/office/drawing/2014/main" id="{44E76D66-EE39-4CBB-BB9E-9FA25F506847}"/>
              </a:ext>
            </a:extLst>
          </p:cNvPr>
          <p:cNvSpPr/>
          <p:nvPr/>
        </p:nvSpPr>
        <p:spPr bwMode="auto">
          <a:xfrm>
            <a:off x="6918227" y="3122161"/>
            <a:ext cx="799545" cy="246829"/>
          </a:xfrm>
          <a:prstGeom prst="rect">
            <a:avLst/>
          </a:prstGeom>
          <a:noFill/>
          <a:ln w="3175">
            <a:solidFill>
              <a:schemeClr val="bg1">
                <a:lumMod val="50000"/>
              </a:schemeClr>
            </a:solidFill>
          </a:ln>
          <a:effectLst/>
        </p:spPr>
        <p:txBody>
          <a:bodyPr vert="horz" wrap="square" lIns="0" tIns="0" rIns="0" bIns="0" numCol="1" rtlCol="0" anchor="ctr" anchorCtr="0" compatLnSpc="1">
            <a:prstTxWarp prst="textNoShape">
              <a:avLst/>
            </a:prstTxWarp>
            <a:noAutofit/>
          </a:bodyPr>
          <a:lstStyle/>
          <a:p>
            <a:pPr algn="ctr" defTabSz="223351" fontAlgn="ctr">
              <a:buClr>
                <a:srgbClr val="990000"/>
              </a:buClr>
              <a:buSzPct val="75000"/>
            </a:pPr>
            <a:r>
              <a:rPr lang="en-US" altLang="zh-CN" sz="800" kern="0">
                <a:solidFill>
                  <a:srgbClr val="000000"/>
                </a:solidFill>
                <a:latin typeface="Arial" panose="020B0604020202020204" pitchFamily="34" charset="0"/>
                <a:ea typeface="微软雅黑" panose="020B0503020204020204" pitchFamily="34" charset="-122"/>
                <a:cs typeface="Arial" panose="020B0604020202020204" pitchFamily="34" charset="0"/>
              </a:rPr>
              <a:t>Data infrastructure</a:t>
            </a:r>
          </a:p>
        </p:txBody>
      </p:sp>
      <p:sp>
        <p:nvSpPr>
          <p:cNvPr id="64" name="矩形 63">
            <a:extLst>
              <a:ext uri="{FF2B5EF4-FFF2-40B4-BE49-F238E27FC236}">
                <a16:creationId xmlns:a16="http://schemas.microsoft.com/office/drawing/2014/main" id="{91AA951B-7CE4-40E6-8CD0-9217386D0CC8}"/>
              </a:ext>
            </a:extLst>
          </p:cNvPr>
          <p:cNvSpPr/>
          <p:nvPr/>
        </p:nvSpPr>
        <p:spPr bwMode="auto">
          <a:xfrm>
            <a:off x="7826307" y="3122276"/>
            <a:ext cx="571400" cy="246258"/>
          </a:xfrm>
          <a:prstGeom prst="rect">
            <a:avLst/>
          </a:prstGeom>
          <a:noFill/>
          <a:ln w="3175">
            <a:solidFill>
              <a:schemeClr val="bg1">
                <a:lumMod val="50000"/>
              </a:schemeClr>
            </a:solidFill>
          </a:ln>
          <a:effectLst/>
        </p:spPr>
        <p:txBody>
          <a:bodyPr vert="horz" wrap="square" lIns="0" tIns="0" rIns="0" bIns="0" numCol="1" rtlCol="0" anchor="ctr" anchorCtr="0" compatLnSpc="1">
            <a:prstTxWarp prst="textNoShape">
              <a:avLst/>
            </a:prstTxWarp>
            <a:noAutofit/>
          </a:bodyPr>
          <a:lstStyle/>
          <a:p>
            <a:pPr algn="ctr" defTabSz="223351" fontAlgn="ctr">
              <a:buClr>
                <a:srgbClr val="990000"/>
              </a:buClr>
              <a:buSzPct val="75000"/>
            </a:pPr>
            <a:r>
              <a:rPr lang="en-US" altLang="zh-CN" sz="800" kern="0">
                <a:solidFill>
                  <a:srgbClr val="000000"/>
                </a:solidFill>
                <a:latin typeface="Arial" panose="020B0604020202020204" pitchFamily="34" charset="0"/>
                <a:ea typeface="微软雅黑" panose="020B0503020204020204" pitchFamily="34" charset="-122"/>
                <a:cs typeface="Arial" panose="020B0604020202020204" pitchFamily="34" charset="0"/>
              </a:rPr>
              <a:t>Device</a:t>
            </a:r>
          </a:p>
        </p:txBody>
      </p:sp>
      <p:grpSp>
        <p:nvGrpSpPr>
          <p:cNvPr id="65" name="组合 64">
            <a:extLst>
              <a:ext uri="{FF2B5EF4-FFF2-40B4-BE49-F238E27FC236}">
                <a16:creationId xmlns:a16="http://schemas.microsoft.com/office/drawing/2014/main" id="{9FFBC275-D5AF-4047-9427-C39EECE54916}"/>
              </a:ext>
            </a:extLst>
          </p:cNvPr>
          <p:cNvGrpSpPr/>
          <p:nvPr/>
        </p:nvGrpSpPr>
        <p:grpSpPr>
          <a:xfrm>
            <a:off x="6008764" y="4004907"/>
            <a:ext cx="1653614" cy="923546"/>
            <a:chOff x="29727365" y="3952875"/>
            <a:chExt cx="3425102" cy="1736391"/>
          </a:xfrm>
        </p:grpSpPr>
        <p:sp>
          <p:nvSpPr>
            <p:cNvPr id="66" name="矩形 65">
              <a:extLst>
                <a:ext uri="{FF2B5EF4-FFF2-40B4-BE49-F238E27FC236}">
                  <a16:creationId xmlns:a16="http://schemas.microsoft.com/office/drawing/2014/main" id="{6956096D-F580-412E-B30A-714513240B95}"/>
                </a:ext>
              </a:extLst>
            </p:cNvPr>
            <p:cNvSpPr/>
            <p:nvPr/>
          </p:nvSpPr>
          <p:spPr>
            <a:xfrm>
              <a:off x="29745678" y="5212056"/>
              <a:ext cx="3406789" cy="477210"/>
            </a:xfrm>
            <a:prstGeom prst="rect">
              <a:avLst/>
            </a:prstGeom>
            <a:solidFill>
              <a:srgbClr val="95FDDF"/>
            </a:solidFill>
            <a:ln w="9525">
              <a:solidFill>
                <a:schemeClr val="bg1">
                  <a:lumMod val="65000"/>
                </a:schemeClr>
              </a:solidFill>
              <a:miter lim="800000"/>
              <a:headEnd/>
              <a:tailEnd/>
            </a:ln>
          </p:spPr>
          <p:txBody>
            <a:bodyPr wrap="square">
              <a:noAutofit/>
            </a:bodyPr>
            <a:lstStyle/>
            <a:p>
              <a:pPr algn="ctr" defTabSz="913973" fontAlgn="ctr">
                <a:buSzPct val="100000"/>
              </a:pPr>
              <a:r>
                <a:rPr lang="en-US" altLang="zh-CN" sz="1050" b="1">
                  <a:solidFill>
                    <a:srgbClr val="7030A0"/>
                  </a:solidFill>
                  <a:latin typeface="Arial" panose="020B0604020202020204" pitchFamily="34" charset="0"/>
                  <a:ea typeface="微软雅黑" panose="020B0503020204020204" pitchFamily="34" charset="-122"/>
                  <a:cs typeface="Arial" panose="020B0604020202020204" pitchFamily="34" charset="0"/>
                </a:rPr>
                <a:t>Device AI</a:t>
              </a:r>
            </a:p>
          </p:txBody>
        </p:sp>
        <p:sp>
          <p:nvSpPr>
            <p:cNvPr id="67" name="矩形 66">
              <a:extLst>
                <a:ext uri="{FF2B5EF4-FFF2-40B4-BE49-F238E27FC236}">
                  <a16:creationId xmlns:a16="http://schemas.microsoft.com/office/drawing/2014/main" id="{D2C54D6E-0847-44B1-B0BC-D78FCAEE5585}"/>
                </a:ext>
              </a:extLst>
            </p:cNvPr>
            <p:cNvSpPr/>
            <p:nvPr/>
          </p:nvSpPr>
          <p:spPr>
            <a:xfrm>
              <a:off x="29745678" y="4559570"/>
              <a:ext cx="3406789" cy="477210"/>
            </a:xfrm>
            <a:prstGeom prst="rect">
              <a:avLst/>
            </a:prstGeom>
            <a:solidFill>
              <a:srgbClr val="95FDDF"/>
            </a:solidFill>
            <a:ln w="9525">
              <a:solidFill>
                <a:schemeClr val="bg1">
                  <a:lumMod val="65000"/>
                </a:schemeClr>
              </a:solidFill>
              <a:miter lim="800000"/>
              <a:headEnd/>
              <a:tailEnd/>
            </a:ln>
          </p:spPr>
          <p:txBody>
            <a:bodyPr wrap="square">
              <a:noAutofit/>
            </a:bodyPr>
            <a:lstStyle/>
            <a:p>
              <a:pPr algn="ctr" defTabSz="913973" fontAlgn="ctr">
                <a:buSzPct val="100000"/>
              </a:pPr>
              <a:r>
                <a:rPr lang="en-US" altLang="zh-CN" sz="1050" b="1">
                  <a:solidFill>
                    <a:srgbClr val="7030A0"/>
                  </a:solidFill>
                  <a:latin typeface="Arial" panose="020B0604020202020204" pitchFamily="34" charset="0"/>
                  <a:ea typeface="微软雅黑" panose="020B0503020204020204" pitchFamily="34" charset="-122"/>
                  <a:cs typeface="Arial" panose="020B0604020202020204" pitchFamily="34" charset="0"/>
                </a:rPr>
                <a:t>Center AI</a:t>
              </a:r>
            </a:p>
          </p:txBody>
        </p:sp>
        <p:cxnSp>
          <p:nvCxnSpPr>
            <p:cNvPr id="68" name="直接箭头连接符 67">
              <a:extLst>
                <a:ext uri="{FF2B5EF4-FFF2-40B4-BE49-F238E27FC236}">
                  <a16:creationId xmlns:a16="http://schemas.microsoft.com/office/drawing/2014/main" id="{EFB69BE8-6AC2-4878-96FE-E2A194DE9351}"/>
                </a:ext>
              </a:extLst>
            </p:cNvPr>
            <p:cNvCxnSpPr>
              <a:cxnSpLocks/>
            </p:cNvCxnSpPr>
            <p:nvPr/>
          </p:nvCxnSpPr>
          <p:spPr>
            <a:xfrm flipV="1">
              <a:off x="32185610" y="3957638"/>
              <a:ext cx="0" cy="5715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614FBB46-88FE-4DB6-80E4-135B253B26FC}"/>
                </a:ext>
              </a:extLst>
            </p:cNvPr>
            <p:cNvCxnSpPr>
              <a:cxnSpLocks/>
            </p:cNvCxnSpPr>
            <p:nvPr/>
          </p:nvCxnSpPr>
          <p:spPr>
            <a:xfrm>
              <a:off x="30688371" y="3952875"/>
              <a:ext cx="0" cy="552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174">
              <a:extLst>
                <a:ext uri="{FF2B5EF4-FFF2-40B4-BE49-F238E27FC236}">
                  <a16:creationId xmlns:a16="http://schemas.microsoft.com/office/drawing/2014/main" id="{F1E54C73-D9E9-48CB-9E88-2259CD11A276}"/>
                </a:ext>
              </a:extLst>
            </p:cNvPr>
            <p:cNvSpPr txBox="1"/>
            <p:nvPr/>
          </p:nvSpPr>
          <p:spPr>
            <a:xfrm>
              <a:off x="32337638" y="4158310"/>
              <a:ext cx="512277" cy="265561"/>
            </a:xfrm>
            <a:prstGeom prst="rect">
              <a:avLst/>
            </a:prstGeom>
            <a:noFill/>
          </p:spPr>
          <p:txBody>
            <a:bodyPr wrap="none" lIns="9003" tIns="9003" rIns="9003" bIns="9003" rtlCol="0">
              <a:noAutofit/>
            </a:bodyPr>
            <a:lstStyle/>
            <a:p>
              <a:pPr defTabSz="171454" fontAlgn="ctr">
                <a:spcBef>
                  <a:spcPct val="0"/>
                </a:spcBef>
                <a:spcAft>
                  <a:spcPts val="450"/>
                </a:spcAft>
                <a:buClr>
                  <a:srgbClr val="990000"/>
                </a:buClr>
                <a:buSzPct val="75000"/>
              </a:pPr>
              <a:r>
                <a:rPr lang="en-US" altLang="zh-CN" sz="800">
                  <a:solidFill>
                    <a:srgbClr val="000000"/>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71" name="文本框 174">
              <a:extLst>
                <a:ext uri="{FF2B5EF4-FFF2-40B4-BE49-F238E27FC236}">
                  <a16:creationId xmlns:a16="http://schemas.microsoft.com/office/drawing/2014/main" id="{E3E3E53A-1B98-4CCA-BC25-68AA0BA82CB8}"/>
                </a:ext>
              </a:extLst>
            </p:cNvPr>
            <p:cNvSpPr txBox="1"/>
            <p:nvPr/>
          </p:nvSpPr>
          <p:spPr>
            <a:xfrm>
              <a:off x="29727365" y="4148957"/>
              <a:ext cx="694818" cy="265561"/>
            </a:xfrm>
            <a:prstGeom prst="rect">
              <a:avLst/>
            </a:prstGeom>
            <a:noFill/>
          </p:spPr>
          <p:txBody>
            <a:bodyPr wrap="none" lIns="9003" tIns="9003" rIns="9003" bIns="9003" rtlCol="0">
              <a:noAutofit/>
            </a:bodyPr>
            <a:lstStyle/>
            <a:p>
              <a:pPr defTabSz="171454" fontAlgn="ctr">
                <a:spcBef>
                  <a:spcPct val="0"/>
                </a:spcBef>
                <a:spcAft>
                  <a:spcPts val="450"/>
                </a:spcAft>
                <a:buClr>
                  <a:srgbClr val="990000"/>
                </a:buClr>
                <a:buSzPct val="75000"/>
              </a:pPr>
              <a:r>
                <a:rPr lang="en-US" altLang="zh-CN" sz="800">
                  <a:solidFill>
                    <a:srgbClr val="000000"/>
                  </a:solidFill>
                  <a:latin typeface="Arial" panose="020B0604020202020204" pitchFamily="34" charset="0"/>
                  <a:ea typeface="微软雅黑" panose="020B0503020204020204" pitchFamily="34" charset="-122"/>
                  <a:cs typeface="Arial" panose="020B0604020202020204" pitchFamily="34" charset="0"/>
                </a:rPr>
                <a:t>Model</a:t>
              </a:r>
            </a:p>
          </p:txBody>
        </p:sp>
      </p:grpSp>
      <p:grpSp>
        <p:nvGrpSpPr>
          <p:cNvPr id="72" name="组合 71">
            <a:extLst>
              <a:ext uri="{FF2B5EF4-FFF2-40B4-BE49-F238E27FC236}">
                <a16:creationId xmlns:a16="http://schemas.microsoft.com/office/drawing/2014/main" id="{1388FB3C-13FB-4BD1-BD37-4276ECAD327A}"/>
              </a:ext>
            </a:extLst>
          </p:cNvPr>
          <p:cNvGrpSpPr/>
          <p:nvPr/>
        </p:nvGrpSpPr>
        <p:grpSpPr>
          <a:xfrm>
            <a:off x="8505463" y="2389298"/>
            <a:ext cx="1541259" cy="457083"/>
            <a:chOff x="34239200" y="1428750"/>
            <a:chExt cx="3192378" cy="859373"/>
          </a:xfrm>
        </p:grpSpPr>
        <p:sp>
          <p:nvSpPr>
            <p:cNvPr id="73" name="PA-圆角矩形 456">
              <a:extLst>
                <a:ext uri="{FF2B5EF4-FFF2-40B4-BE49-F238E27FC236}">
                  <a16:creationId xmlns:a16="http://schemas.microsoft.com/office/drawing/2014/main" id="{61CD3A01-8F1A-4704-85F0-760C152DCC1B}"/>
                </a:ext>
              </a:extLst>
            </p:cNvPr>
            <p:cNvSpPr/>
            <p:nvPr>
              <p:custDataLst>
                <p:tags r:id="rId3"/>
              </p:custDataLst>
            </p:nvPr>
          </p:nvSpPr>
          <p:spPr>
            <a:xfrm>
              <a:off x="34239200" y="1428750"/>
              <a:ext cx="3129500" cy="859373"/>
            </a:xfrm>
            <a:prstGeom prst="roundRect">
              <a:avLst>
                <a:gd name="adj" fmla="val 12501"/>
              </a:avLst>
            </a:prstGeom>
            <a:solidFill>
              <a:srgbClr val="00B0F0">
                <a:alpha val="33000"/>
              </a:srgbClr>
            </a:solidFill>
            <a:ln w="6350" cap="flat">
              <a:gradFill flip="none" rotWithShape="1">
                <a:gsLst>
                  <a:gs pos="0">
                    <a:srgbClr val="00B050"/>
                  </a:gs>
                  <a:gs pos="100000">
                    <a:srgbClr val="00B0F0"/>
                  </a:gs>
                </a:gsLst>
                <a:lin ang="13500000" scaled="1"/>
                <a:tileRect/>
              </a:gradFill>
              <a:prstDash val="solid"/>
              <a:miter lim="800000"/>
              <a:headEnd/>
              <a:tailEnd/>
            </a:ln>
          </p:spPr>
          <p:txBody>
            <a:bodyPr vert="horz" wrap="square" lIns="22867" tIns="11433" rIns="22867" bIns="11433" numCol="1" anchor="t" anchorCtr="0" compatLnSpc="1">
              <a:prstTxWarp prst="textNoShape">
                <a:avLst/>
              </a:prstTxWarp>
              <a:noAutofit/>
            </a:bodyPr>
            <a:lstStyle/>
            <a:p>
              <a:pPr algn="ctr" defTabSz="171454" fontAlgn="ctr"/>
              <a:endParaRPr lang="en-US" altLang="zh-CN" sz="343" kern="0">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74" name="文本框 173">
              <a:extLst>
                <a:ext uri="{FF2B5EF4-FFF2-40B4-BE49-F238E27FC236}">
                  <a16:creationId xmlns:a16="http://schemas.microsoft.com/office/drawing/2014/main" id="{B51004B7-BAB6-4CDA-82E1-901767163A28}"/>
                </a:ext>
              </a:extLst>
            </p:cNvPr>
            <p:cNvSpPr txBox="1"/>
            <p:nvPr/>
          </p:nvSpPr>
          <p:spPr>
            <a:xfrm>
              <a:off x="35172100" y="1544222"/>
              <a:ext cx="2259478" cy="496932"/>
            </a:xfrm>
            <a:prstGeom prst="rect">
              <a:avLst/>
            </a:prstGeom>
            <a:noFill/>
          </p:spPr>
          <p:txBody>
            <a:bodyPr wrap="square" lIns="9003" tIns="9003" rIns="9003" bIns="9003" rtlCol="0">
              <a:noAutofit/>
            </a:bodyPr>
            <a:lstStyle/>
            <a:p>
              <a:pPr defTabSz="171418" fontAlgn="ctr"/>
              <a:r>
                <a:rPr lang="en-US" altLang="zh-CN" sz="800">
                  <a:solidFill>
                    <a:schemeClr val="tx1">
                      <a:lumMod val="50000"/>
                    </a:schemeClr>
                  </a:solidFill>
                  <a:latin typeface="Arial" panose="020B0604020202020204" pitchFamily="34" charset="0"/>
                  <a:ea typeface="等线" panose="02010600030101010101" pitchFamily="2" charset="-122"/>
                  <a:cs typeface="Arial" panose="020B0604020202020204" pitchFamily="34" charset="0"/>
                </a:rPr>
                <a:t>Data scientists and algorithm developers</a:t>
              </a:r>
            </a:p>
          </p:txBody>
        </p:sp>
        <p:grpSp>
          <p:nvGrpSpPr>
            <p:cNvPr id="75" name="图形 45">
              <a:extLst>
                <a:ext uri="{FF2B5EF4-FFF2-40B4-BE49-F238E27FC236}">
                  <a16:creationId xmlns:a16="http://schemas.microsoft.com/office/drawing/2014/main" id="{6587DD5F-F25D-436A-ACB8-7A9AE3822B5E}"/>
                </a:ext>
              </a:extLst>
            </p:cNvPr>
            <p:cNvGrpSpPr/>
            <p:nvPr/>
          </p:nvGrpSpPr>
          <p:grpSpPr>
            <a:xfrm>
              <a:off x="34361330" y="1508168"/>
              <a:ext cx="573646" cy="667218"/>
              <a:chOff x="24651457" y="2597234"/>
              <a:chExt cx="629674" cy="732385"/>
            </a:xfrm>
            <a:noFill/>
          </p:grpSpPr>
          <p:sp>
            <p:nvSpPr>
              <p:cNvPr id="76" name="任意多边形: 形状 48">
                <a:extLst>
                  <a:ext uri="{FF2B5EF4-FFF2-40B4-BE49-F238E27FC236}">
                    <a16:creationId xmlns:a16="http://schemas.microsoft.com/office/drawing/2014/main" id="{99D61C2A-1387-4ADC-A559-95A9499CE7DB}"/>
                  </a:ext>
                </a:extLst>
              </p:cNvPr>
              <p:cNvSpPr/>
              <p:nvPr/>
            </p:nvSpPr>
            <p:spPr>
              <a:xfrm>
                <a:off x="24651457" y="2616754"/>
                <a:ext cx="245818" cy="712865"/>
              </a:xfrm>
              <a:custGeom>
                <a:avLst/>
                <a:gdLst>
                  <a:gd name="connsiteX0" fmla="*/ 60607 w 285750"/>
                  <a:gd name="connsiteY0" fmla="*/ 252174 h 828675"/>
                  <a:gd name="connsiteX1" fmla="*/ 52035 w 285750"/>
                  <a:gd name="connsiteY1" fmla="*/ 826532 h 828675"/>
                  <a:gd name="connsiteX2" fmla="*/ 226342 w 285750"/>
                  <a:gd name="connsiteY2" fmla="*/ 252174 h 828675"/>
                  <a:gd name="connsiteX3" fmla="*/ 234915 w 285750"/>
                  <a:gd name="connsiteY3" fmla="*/ 826532 h 828675"/>
                  <a:gd name="connsiteX4" fmla="*/ 55845 w 285750"/>
                  <a:gd name="connsiteY4" fmla="*/ 546497 h 828675"/>
                  <a:gd name="connsiteX5" fmla="*/ 32032 w 285750"/>
                  <a:gd name="connsiteY5" fmla="*/ 521732 h 828675"/>
                  <a:gd name="connsiteX6" fmla="*/ 26317 w 285750"/>
                  <a:gd name="connsiteY6" fmla="*/ 488394 h 828675"/>
                  <a:gd name="connsiteX7" fmla="*/ 18697 w 285750"/>
                  <a:gd name="connsiteY7" fmla="*/ 480774 h 828675"/>
                  <a:gd name="connsiteX8" fmla="*/ 10125 w 285750"/>
                  <a:gd name="connsiteY8" fmla="*/ 364569 h 828675"/>
                  <a:gd name="connsiteX9" fmla="*/ 20602 w 285750"/>
                  <a:gd name="connsiteY9" fmla="*/ 234077 h 828675"/>
                  <a:gd name="connsiteX10" fmla="*/ 44415 w 285750"/>
                  <a:gd name="connsiteY10" fmla="*/ 204549 h 828675"/>
                  <a:gd name="connsiteX11" fmla="*/ 94897 w 285750"/>
                  <a:gd name="connsiteY11" fmla="*/ 189309 h 828675"/>
                  <a:gd name="connsiteX12" fmla="*/ 105375 w 285750"/>
                  <a:gd name="connsiteY12" fmla="*/ 177879 h 828675"/>
                  <a:gd name="connsiteX13" fmla="*/ 111090 w 285750"/>
                  <a:gd name="connsiteY13" fmla="*/ 179784 h 828675"/>
                  <a:gd name="connsiteX14" fmla="*/ 118710 w 285750"/>
                  <a:gd name="connsiteY14" fmla="*/ 162639 h 828675"/>
                  <a:gd name="connsiteX15" fmla="*/ 19650 w 285750"/>
                  <a:gd name="connsiteY15" fmla="*/ 480774 h 828675"/>
                  <a:gd name="connsiteX16" fmla="*/ 41557 w 285750"/>
                  <a:gd name="connsiteY16" fmla="*/ 483632 h 828675"/>
                  <a:gd name="connsiteX17" fmla="*/ 72990 w 285750"/>
                  <a:gd name="connsiteY17" fmla="*/ 450294 h 828675"/>
                  <a:gd name="connsiteX18" fmla="*/ 213960 w 285750"/>
                  <a:gd name="connsiteY18" fmla="*/ 450294 h 828675"/>
                  <a:gd name="connsiteX19" fmla="*/ 87277 w 285750"/>
                  <a:gd name="connsiteY19" fmla="*/ 86439 h 828675"/>
                  <a:gd name="connsiteX20" fmla="*/ 81562 w 285750"/>
                  <a:gd name="connsiteY20" fmla="*/ 90249 h 828675"/>
                  <a:gd name="connsiteX21" fmla="*/ 87277 w 285750"/>
                  <a:gd name="connsiteY21" fmla="*/ 121682 h 828675"/>
                  <a:gd name="connsiteX22" fmla="*/ 92992 w 285750"/>
                  <a:gd name="connsiteY22" fmla="*/ 124539 h 828675"/>
                  <a:gd name="connsiteX23" fmla="*/ 93945 w 285750"/>
                  <a:gd name="connsiteY23" fmla="*/ 128349 h 828675"/>
                  <a:gd name="connsiteX24" fmla="*/ 131092 w 285750"/>
                  <a:gd name="connsiteY24" fmla="*/ 171212 h 828675"/>
                  <a:gd name="connsiteX25" fmla="*/ 154905 w 285750"/>
                  <a:gd name="connsiteY25" fmla="*/ 171212 h 828675"/>
                  <a:gd name="connsiteX26" fmla="*/ 192052 w 285750"/>
                  <a:gd name="connsiteY26" fmla="*/ 128349 h 828675"/>
                  <a:gd name="connsiteX27" fmla="*/ 193005 w 285750"/>
                  <a:gd name="connsiteY27" fmla="*/ 124539 h 828675"/>
                  <a:gd name="connsiteX28" fmla="*/ 198720 w 285750"/>
                  <a:gd name="connsiteY28" fmla="*/ 121682 h 828675"/>
                  <a:gd name="connsiteX29" fmla="*/ 204435 w 285750"/>
                  <a:gd name="connsiteY29" fmla="*/ 90249 h 828675"/>
                  <a:gd name="connsiteX30" fmla="*/ 198720 w 285750"/>
                  <a:gd name="connsiteY30" fmla="*/ 86439 h 828675"/>
                  <a:gd name="connsiteX31" fmla="*/ 201577 w 285750"/>
                  <a:gd name="connsiteY31" fmla="*/ 87392 h 828675"/>
                  <a:gd name="connsiteX32" fmla="*/ 199672 w 285750"/>
                  <a:gd name="connsiteY32" fmla="*/ 45482 h 828675"/>
                  <a:gd name="connsiteX33" fmla="*/ 132045 w 285750"/>
                  <a:gd name="connsiteY33" fmla="*/ 12144 h 828675"/>
                  <a:gd name="connsiteX34" fmla="*/ 89182 w 285750"/>
                  <a:gd name="connsiteY34" fmla="*/ 36909 h 828675"/>
                  <a:gd name="connsiteX35" fmla="*/ 85372 w 285750"/>
                  <a:gd name="connsiteY35" fmla="*/ 87392 h 828675"/>
                  <a:gd name="connsiteX36" fmla="*/ 101565 w 285750"/>
                  <a:gd name="connsiteY36" fmla="*/ 87392 h 828675"/>
                  <a:gd name="connsiteX37" fmla="*/ 102517 w 285750"/>
                  <a:gd name="connsiteY37" fmla="*/ 81677 h 828675"/>
                  <a:gd name="connsiteX38" fmla="*/ 125377 w 285750"/>
                  <a:gd name="connsiteY38" fmla="*/ 62627 h 828675"/>
                  <a:gd name="connsiteX39" fmla="*/ 172050 w 285750"/>
                  <a:gd name="connsiteY39" fmla="*/ 70247 h 828675"/>
                  <a:gd name="connsiteX40" fmla="*/ 184432 w 285750"/>
                  <a:gd name="connsiteY40" fmla="*/ 81677 h 828675"/>
                  <a:gd name="connsiteX41" fmla="*/ 185385 w 285750"/>
                  <a:gd name="connsiteY41" fmla="*/ 88344 h 828675"/>
                  <a:gd name="connsiteX42" fmla="*/ 201577 w 285750"/>
                  <a:gd name="connsiteY42" fmla="*/ 87392 h 828675"/>
                  <a:gd name="connsiteX43" fmla="*/ 201577 w 285750"/>
                  <a:gd name="connsiteY43" fmla="*/ 87392 h 828675"/>
                  <a:gd name="connsiteX44" fmla="*/ 187290 w 285750"/>
                  <a:gd name="connsiteY44" fmla="*/ 826532 h 828675"/>
                  <a:gd name="connsiteX45" fmla="*/ 150142 w 285750"/>
                  <a:gd name="connsiteY45" fmla="*/ 506492 h 828675"/>
                  <a:gd name="connsiteX46" fmla="*/ 136807 w 285750"/>
                  <a:gd name="connsiteY46" fmla="*/ 506492 h 828675"/>
                  <a:gd name="connsiteX47" fmla="*/ 99660 w 285750"/>
                  <a:gd name="connsiteY47" fmla="*/ 826532 h 828675"/>
                  <a:gd name="connsiteX48" fmla="*/ 231105 w 285750"/>
                  <a:gd name="connsiteY48" fmla="*/ 546497 h 828675"/>
                  <a:gd name="connsiteX49" fmla="*/ 254917 w 285750"/>
                  <a:gd name="connsiteY49" fmla="*/ 521732 h 828675"/>
                  <a:gd name="connsiteX50" fmla="*/ 260632 w 285750"/>
                  <a:gd name="connsiteY50" fmla="*/ 488394 h 828675"/>
                  <a:gd name="connsiteX51" fmla="*/ 268252 w 285750"/>
                  <a:gd name="connsiteY51" fmla="*/ 480774 h 828675"/>
                  <a:gd name="connsiteX52" fmla="*/ 276825 w 285750"/>
                  <a:gd name="connsiteY52" fmla="*/ 364569 h 828675"/>
                  <a:gd name="connsiteX53" fmla="*/ 266347 w 285750"/>
                  <a:gd name="connsiteY53" fmla="*/ 234077 h 828675"/>
                  <a:gd name="connsiteX54" fmla="*/ 242535 w 285750"/>
                  <a:gd name="connsiteY54" fmla="*/ 204549 h 828675"/>
                  <a:gd name="connsiteX55" fmla="*/ 192052 w 285750"/>
                  <a:gd name="connsiteY55" fmla="*/ 189309 h 828675"/>
                  <a:gd name="connsiteX56" fmla="*/ 268252 w 285750"/>
                  <a:gd name="connsiteY56" fmla="*/ 480774 h 828675"/>
                  <a:gd name="connsiteX57" fmla="*/ 246345 w 285750"/>
                  <a:gd name="connsiteY57" fmla="*/ 484584 h 828675"/>
                  <a:gd name="connsiteX58" fmla="*/ 169192 w 285750"/>
                  <a:gd name="connsiteY58" fmla="*/ 161687 h 828675"/>
                  <a:gd name="connsiteX59" fmla="*/ 176812 w 285750"/>
                  <a:gd name="connsiteY59" fmla="*/ 178832 h 828675"/>
                  <a:gd name="connsiteX60" fmla="*/ 182527 w 285750"/>
                  <a:gd name="connsiteY60" fmla="*/ 176927 h 828675"/>
                  <a:gd name="connsiteX61" fmla="*/ 193005 w 285750"/>
                  <a:gd name="connsiteY61" fmla="*/ 188357 h 828675"/>
                  <a:gd name="connsiteX62" fmla="*/ 173955 w 285750"/>
                  <a:gd name="connsiteY62" fmla="*/ 215979 h 828675"/>
                  <a:gd name="connsiteX63" fmla="*/ 157762 w 285750"/>
                  <a:gd name="connsiteY63" fmla="*/ 195024 h 828675"/>
                  <a:gd name="connsiteX64" fmla="*/ 176812 w 285750"/>
                  <a:gd name="connsiteY64" fmla="*/ 178832 h 828675"/>
                  <a:gd name="connsiteX65" fmla="*/ 157762 w 285750"/>
                  <a:gd name="connsiteY65" fmla="*/ 195024 h 828675"/>
                  <a:gd name="connsiteX66" fmla="*/ 130140 w 285750"/>
                  <a:gd name="connsiteY66" fmla="*/ 195024 h 828675"/>
                  <a:gd name="connsiteX67" fmla="*/ 111090 w 285750"/>
                  <a:gd name="connsiteY67" fmla="*/ 178832 h 828675"/>
                  <a:gd name="connsiteX68" fmla="*/ 94897 w 285750"/>
                  <a:gd name="connsiteY68" fmla="*/ 188357 h 828675"/>
                  <a:gd name="connsiteX69" fmla="*/ 112995 w 285750"/>
                  <a:gd name="connsiteY69" fmla="*/ 215979 h 828675"/>
                  <a:gd name="connsiteX70" fmla="*/ 129187 w 285750"/>
                  <a:gd name="connsiteY70" fmla="*/ 195024 h 828675"/>
                  <a:gd name="connsiteX71" fmla="*/ 168240 w 285750"/>
                  <a:gd name="connsiteY71" fmla="*/ 208359 h 828675"/>
                  <a:gd name="connsiteX72" fmla="*/ 153000 w 285750"/>
                  <a:gd name="connsiteY72" fmla="*/ 224552 h 828675"/>
                  <a:gd name="connsiteX73" fmla="*/ 157762 w 285750"/>
                  <a:gd name="connsiteY73" fmla="*/ 410289 h 828675"/>
                  <a:gd name="connsiteX74" fmla="*/ 143475 w 285750"/>
                  <a:gd name="connsiteY74" fmla="*/ 421719 h 828675"/>
                  <a:gd name="connsiteX75" fmla="*/ 129187 w 285750"/>
                  <a:gd name="connsiteY75" fmla="*/ 409337 h 828675"/>
                  <a:gd name="connsiteX76" fmla="*/ 133950 w 285750"/>
                  <a:gd name="connsiteY76" fmla="*/ 223599 h 828675"/>
                  <a:gd name="connsiteX77" fmla="*/ 118710 w 285750"/>
                  <a:gd name="connsiteY77" fmla="*/ 207407 h 828675"/>
                  <a:gd name="connsiteX78" fmla="*/ 173002 w 285750"/>
                  <a:gd name="connsiteY78" fmla="*/ 275034 h 828675"/>
                  <a:gd name="connsiteX79" fmla="*/ 209197 w 285750"/>
                  <a:gd name="connsiteY79" fmla="*/ 27503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85750" h="828675">
                    <a:moveTo>
                      <a:pt x="60607" y="252174"/>
                    </a:moveTo>
                    <a:lnTo>
                      <a:pt x="52035" y="826532"/>
                    </a:lnTo>
                    <a:moveTo>
                      <a:pt x="226342" y="252174"/>
                    </a:moveTo>
                    <a:lnTo>
                      <a:pt x="234915" y="826532"/>
                    </a:lnTo>
                    <a:moveTo>
                      <a:pt x="55845" y="546497"/>
                    </a:moveTo>
                    <a:lnTo>
                      <a:pt x="32032" y="521732"/>
                    </a:lnTo>
                    <a:lnTo>
                      <a:pt x="26317" y="488394"/>
                    </a:lnTo>
                    <a:lnTo>
                      <a:pt x="18697" y="480774"/>
                    </a:lnTo>
                    <a:lnTo>
                      <a:pt x="10125" y="364569"/>
                    </a:lnTo>
                    <a:lnTo>
                      <a:pt x="20602" y="234077"/>
                    </a:lnTo>
                    <a:cubicBezTo>
                      <a:pt x="20602" y="221694"/>
                      <a:pt x="32985" y="207407"/>
                      <a:pt x="44415" y="204549"/>
                    </a:cubicBezTo>
                    <a:lnTo>
                      <a:pt x="94897" y="189309"/>
                    </a:lnTo>
                    <a:lnTo>
                      <a:pt x="105375" y="177879"/>
                    </a:lnTo>
                    <a:lnTo>
                      <a:pt x="111090" y="179784"/>
                    </a:lnTo>
                    <a:lnTo>
                      <a:pt x="118710" y="162639"/>
                    </a:lnTo>
                    <a:moveTo>
                      <a:pt x="19650" y="480774"/>
                    </a:moveTo>
                    <a:lnTo>
                      <a:pt x="41557" y="483632"/>
                    </a:lnTo>
                    <a:moveTo>
                      <a:pt x="72990" y="450294"/>
                    </a:moveTo>
                    <a:lnTo>
                      <a:pt x="213960" y="450294"/>
                    </a:lnTo>
                    <a:moveTo>
                      <a:pt x="87277" y="86439"/>
                    </a:moveTo>
                    <a:lnTo>
                      <a:pt x="81562" y="90249"/>
                    </a:lnTo>
                    <a:cubicBezTo>
                      <a:pt x="81562" y="100727"/>
                      <a:pt x="83467" y="111204"/>
                      <a:pt x="87277" y="121682"/>
                    </a:cubicBezTo>
                    <a:lnTo>
                      <a:pt x="92992" y="124539"/>
                    </a:lnTo>
                    <a:lnTo>
                      <a:pt x="93945" y="128349"/>
                    </a:lnTo>
                    <a:cubicBezTo>
                      <a:pt x="98707" y="143589"/>
                      <a:pt x="113947" y="164544"/>
                      <a:pt x="131092" y="171212"/>
                    </a:cubicBezTo>
                    <a:cubicBezTo>
                      <a:pt x="138712" y="172164"/>
                      <a:pt x="147285" y="172164"/>
                      <a:pt x="154905" y="171212"/>
                    </a:cubicBezTo>
                    <a:cubicBezTo>
                      <a:pt x="172050" y="164544"/>
                      <a:pt x="187290" y="143589"/>
                      <a:pt x="192052" y="128349"/>
                    </a:cubicBezTo>
                    <a:lnTo>
                      <a:pt x="193005" y="124539"/>
                    </a:lnTo>
                    <a:lnTo>
                      <a:pt x="198720" y="121682"/>
                    </a:lnTo>
                    <a:cubicBezTo>
                      <a:pt x="202530" y="111204"/>
                      <a:pt x="204435" y="100727"/>
                      <a:pt x="204435" y="90249"/>
                    </a:cubicBezTo>
                    <a:lnTo>
                      <a:pt x="198720" y="86439"/>
                    </a:lnTo>
                    <a:moveTo>
                      <a:pt x="201577" y="87392"/>
                    </a:moveTo>
                    <a:cubicBezTo>
                      <a:pt x="202530" y="74057"/>
                      <a:pt x="203482" y="58817"/>
                      <a:pt x="199672" y="45482"/>
                    </a:cubicBezTo>
                    <a:cubicBezTo>
                      <a:pt x="193957" y="15002"/>
                      <a:pt x="153952" y="5477"/>
                      <a:pt x="132045" y="12144"/>
                    </a:cubicBezTo>
                    <a:cubicBezTo>
                      <a:pt x="115852" y="12144"/>
                      <a:pt x="96802" y="15954"/>
                      <a:pt x="89182" y="36909"/>
                    </a:cubicBezTo>
                    <a:cubicBezTo>
                      <a:pt x="82515" y="55959"/>
                      <a:pt x="84420" y="70247"/>
                      <a:pt x="85372" y="87392"/>
                    </a:cubicBezTo>
                    <a:lnTo>
                      <a:pt x="101565" y="87392"/>
                    </a:lnTo>
                    <a:lnTo>
                      <a:pt x="102517" y="81677"/>
                    </a:lnTo>
                    <a:cubicBezTo>
                      <a:pt x="103470" y="67389"/>
                      <a:pt x="116805" y="55959"/>
                      <a:pt x="125377" y="62627"/>
                    </a:cubicBezTo>
                    <a:cubicBezTo>
                      <a:pt x="142522" y="75009"/>
                      <a:pt x="160620" y="69294"/>
                      <a:pt x="172050" y="70247"/>
                    </a:cubicBezTo>
                    <a:cubicBezTo>
                      <a:pt x="178717" y="70247"/>
                      <a:pt x="182527" y="74057"/>
                      <a:pt x="184432" y="81677"/>
                    </a:cubicBezTo>
                    <a:lnTo>
                      <a:pt x="185385" y="88344"/>
                    </a:lnTo>
                    <a:lnTo>
                      <a:pt x="201577" y="87392"/>
                    </a:lnTo>
                    <a:lnTo>
                      <a:pt x="201577" y="87392"/>
                    </a:lnTo>
                    <a:close/>
                    <a:moveTo>
                      <a:pt x="187290" y="826532"/>
                    </a:moveTo>
                    <a:lnTo>
                      <a:pt x="150142" y="506492"/>
                    </a:lnTo>
                    <a:lnTo>
                      <a:pt x="136807" y="506492"/>
                    </a:lnTo>
                    <a:lnTo>
                      <a:pt x="99660" y="826532"/>
                    </a:lnTo>
                    <a:moveTo>
                      <a:pt x="231105" y="546497"/>
                    </a:moveTo>
                    <a:lnTo>
                      <a:pt x="254917" y="521732"/>
                    </a:lnTo>
                    <a:lnTo>
                      <a:pt x="260632" y="488394"/>
                    </a:lnTo>
                    <a:lnTo>
                      <a:pt x="268252" y="480774"/>
                    </a:lnTo>
                    <a:lnTo>
                      <a:pt x="276825" y="364569"/>
                    </a:lnTo>
                    <a:lnTo>
                      <a:pt x="266347" y="234077"/>
                    </a:lnTo>
                    <a:cubicBezTo>
                      <a:pt x="266347" y="221694"/>
                      <a:pt x="253965" y="207407"/>
                      <a:pt x="242535" y="204549"/>
                    </a:cubicBezTo>
                    <a:lnTo>
                      <a:pt x="192052" y="189309"/>
                    </a:lnTo>
                    <a:moveTo>
                      <a:pt x="268252" y="480774"/>
                    </a:moveTo>
                    <a:lnTo>
                      <a:pt x="246345" y="484584"/>
                    </a:lnTo>
                    <a:moveTo>
                      <a:pt x="169192" y="161687"/>
                    </a:moveTo>
                    <a:lnTo>
                      <a:pt x="176812" y="178832"/>
                    </a:lnTo>
                    <a:lnTo>
                      <a:pt x="182527" y="176927"/>
                    </a:lnTo>
                    <a:lnTo>
                      <a:pt x="193005" y="188357"/>
                    </a:lnTo>
                    <a:lnTo>
                      <a:pt x="173955" y="215979"/>
                    </a:lnTo>
                    <a:lnTo>
                      <a:pt x="157762" y="195024"/>
                    </a:lnTo>
                    <a:moveTo>
                      <a:pt x="176812" y="178832"/>
                    </a:moveTo>
                    <a:lnTo>
                      <a:pt x="157762" y="195024"/>
                    </a:lnTo>
                    <a:lnTo>
                      <a:pt x="130140" y="195024"/>
                    </a:lnTo>
                    <a:lnTo>
                      <a:pt x="111090" y="178832"/>
                    </a:lnTo>
                    <a:moveTo>
                      <a:pt x="94897" y="188357"/>
                    </a:moveTo>
                    <a:lnTo>
                      <a:pt x="112995" y="215979"/>
                    </a:lnTo>
                    <a:lnTo>
                      <a:pt x="129187" y="195024"/>
                    </a:lnTo>
                    <a:moveTo>
                      <a:pt x="168240" y="208359"/>
                    </a:moveTo>
                    <a:lnTo>
                      <a:pt x="153000" y="224552"/>
                    </a:lnTo>
                    <a:lnTo>
                      <a:pt x="157762" y="410289"/>
                    </a:lnTo>
                    <a:lnTo>
                      <a:pt x="143475" y="421719"/>
                    </a:lnTo>
                    <a:lnTo>
                      <a:pt x="129187" y="409337"/>
                    </a:lnTo>
                    <a:lnTo>
                      <a:pt x="133950" y="223599"/>
                    </a:lnTo>
                    <a:lnTo>
                      <a:pt x="118710" y="207407"/>
                    </a:lnTo>
                    <a:moveTo>
                      <a:pt x="173002" y="275034"/>
                    </a:moveTo>
                    <a:lnTo>
                      <a:pt x="209197" y="275034"/>
                    </a:lnTo>
                  </a:path>
                </a:pathLst>
              </a:custGeom>
              <a:grpFill/>
              <a:ln w="12700" cap="flat">
                <a:gradFill>
                  <a:gsLst>
                    <a:gs pos="0">
                      <a:srgbClr val="31DDF2"/>
                    </a:gs>
                    <a:gs pos="100000">
                      <a:srgbClr val="009BD2"/>
                    </a:gs>
                  </a:gsLst>
                  <a:lin ang="5400000" scaled="1"/>
                </a:gradFill>
                <a:prstDash val="solid"/>
                <a:miter/>
              </a:ln>
            </p:spPr>
            <p:txBody>
              <a:bodyPr rtlCol="0" anchor="ctr">
                <a:noAutofit/>
              </a:bodyPr>
              <a:lstStyle/>
              <a:p>
                <a:pPr defTabSz="913973" fontAlgn="ctr"/>
                <a:endParaRPr lang="en-US" altLang="zh-CN" sz="133">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任意多边形: 形状 49">
                <a:extLst>
                  <a:ext uri="{FF2B5EF4-FFF2-40B4-BE49-F238E27FC236}">
                    <a16:creationId xmlns:a16="http://schemas.microsoft.com/office/drawing/2014/main" id="{E0CD771F-C969-44FD-8266-300D4C69F2C0}"/>
                  </a:ext>
                </a:extLst>
              </p:cNvPr>
              <p:cNvSpPr/>
              <p:nvPr/>
            </p:nvSpPr>
            <p:spPr>
              <a:xfrm>
                <a:off x="25035314" y="2597234"/>
                <a:ext cx="245817" cy="729254"/>
              </a:xfrm>
              <a:custGeom>
                <a:avLst/>
                <a:gdLst>
                  <a:gd name="connsiteX0" fmla="*/ 227295 w 285750"/>
                  <a:gd name="connsiteY0" fmla="*/ 846052 h 847725"/>
                  <a:gd name="connsiteX1" fmla="*/ 233010 w 285750"/>
                  <a:gd name="connsiteY1" fmla="*/ 650790 h 847725"/>
                  <a:gd name="connsiteX2" fmla="*/ 66322 w 285750"/>
                  <a:gd name="connsiteY2" fmla="*/ 846052 h 847725"/>
                  <a:gd name="connsiteX3" fmla="*/ 60607 w 285750"/>
                  <a:gd name="connsiteY3" fmla="*/ 649837 h 847725"/>
                  <a:gd name="connsiteX4" fmla="*/ 131092 w 285750"/>
                  <a:gd name="connsiteY4" fmla="*/ 652695 h 847725"/>
                  <a:gd name="connsiteX5" fmla="*/ 114900 w 285750"/>
                  <a:gd name="connsiteY5" fmla="*/ 846052 h 847725"/>
                  <a:gd name="connsiteX6" fmla="*/ 179670 w 285750"/>
                  <a:gd name="connsiteY6" fmla="*/ 846052 h 847725"/>
                  <a:gd name="connsiteX7" fmla="*/ 162525 w 285750"/>
                  <a:gd name="connsiteY7" fmla="*/ 652695 h 847725"/>
                  <a:gd name="connsiteX8" fmla="*/ 89182 w 285750"/>
                  <a:gd name="connsiteY8" fmla="*/ 86910 h 847725"/>
                  <a:gd name="connsiteX9" fmla="*/ 83467 w 285750"/>
                  <a:gd name="connsiteY9" fmla="*/ 90720 h 847725"/>
                  <a:gd name="connsiteX10" fmla="*/ 89182 w 285750"/>
                  <a:gd name="connsiteY10" fmla="*/ 123105 h 847725"/>
                  <a:gd name="connsiteX11" fmla="*/ 94897 w 285750"/>
                  <a:gd name="connsiteY11" fmla="*/ 125962 h 847725"/>
                  <a:gd name="connsiteX12" fmla="*/ 95850 w 285750"/>
                  <a:gd name="connsiteY12" fmla="*/ 129772 h 847725"/>
                  <a:gd name="connsiteX13" fmla="*/ 133950 w 285750"/>
                  <a:gd name="connsiteY13" fmla="*/ 173587 h 847725"/>
                  <a:gd name="connsiteX14" fmla="*/ 158715 w 285750"/>
                  <a:gd name="connsiteY14" fmla="*/ 173587 h 847725"/>
                  <a:gd name="connsiteX15" fmla="*/ 196815 w 285750"/>
                  <a:gd name="connsiteY15" fmla="*/ 129772 h 847725"/>
                  <a:gd name="connsiteX16" fmla="*/ 197767 w 285750"/>
                  <a:gd name="connsiteY16" fmla="*/ 125962 h 847725"/>
                  <a:gd name="connsiteX17" fmla="*/ 203482 w 285750"/>
                  <a:gd name="connsiteY17" fmla="*/ 123105 h 847725"/>
                  <a:gd name="connsiteX18" fmla="*/ 209197 w 285750"/>
                  <a:gd name="connsiteY18" fmla="*/ 90720 h 847725"/>
                  <a:gd name="connsiteX19" fmla="*/ 203482 w 285750"/>
                  <a:gd name="connsiteY19" fmla="*/ 86910 h 847725"/>
                  <a:gd name="connsiteX20" fmla="*/ 207292 w 285750"/>
                  <a:gd name="connsiteY20" fmla="*/ 88815 h 847725"/>
                  <a:gd name="connsiteX21" fmla="*/ 205387 w 285750"/>
                  <a:gd name="connsiteY21" fmla="*/ 45952 h 847725"/>
                  <a:gd name="connsiteX22" fmla="*/ 134902 w 285750"/>
                  <a:gd name="connsiteY22" fmla="*/ 12615 h 847725"/>
                  <a:gd name="connsiteX23" fmla="*/ 91087 w 285750"/>
                  <a:gd name="connsiteY23" fmla="*/ 37380 h 847725"/>
                  <a:gd name="connsiteX24" fmla="*/ 87277 w 285750"/>
                  <a:gd name="connsiteY24" fmla="*/ 88815 h 847725"/>
                  <a:gd name="connsiteX25" fmla="*/ 104422 w 285750"/>
                  <a:gd name="connsiteY25" fmla="*/ 88815 h 847725"/>
                  <a:gd name="connsiteX26" fmla="*/ 105375 w 285750"/>
                  <a:gd name="connsiteY26" fmla="*/ 83100 h 847725"/>
                  <a:gd name="connsiteX27" fmla="*/ 129187 w 285750"/>
                  <a:gd name="connsiteY27" fmla="*/ 64050 h 847725"/>
                  <a:gd name="connsiteX28" fmla="*/ 177765 w 285750"/>
                  <a:gd name="connsiteY28" fmla="*/ 71670 h 847725"/>
                  <a:gd name="connsiteX29" fmla="*/ 190147 w 285750"/>
                  <a:gd name="connsiteY29" fmla="*/ 83100 h 847725"/>
                  <a:gd name="connsiteX30" fmla="*/ 191100 w 285750"/>
                  <a:gd name="connsiteY30" fmla="*/ 88815 h 847725"/>
                  <a:gd name="connsiteX31" fmla="*/ 207292 w 285750"/>
                  <a:gd name="connsiteY31" fmla="*/ 88815 h 847725"/>
                  <a:gd name="connsiteX32" fmla="*/ 207292 w 285750"/>
                  <a:gd name="connsiteY32" fmla="*/ 88815 h 847725"/>
                  <a:gd name="connsiteX33" fmla="*/ 180622 w 285750"/>
                  <a:gd name="connsiteY33" fmla="*/ 185970 h 847725"/>
                  <a:gd name="connsiteX34" fmla="*/ 161572 w 285750"/>
                  <a:gd name="connsiteY34" fmla="*/ 203115 h 847725"/>
                  <a:gd name="connsiteX35" fmla="*/ 133950 w 285750"/>
                  <a:gd name="connsiteY35" fmla="*/ 203115 h 847725"/>
                  <a:gd name="connsiteX36" fmla="*/ 114900 w 285750"/>
                  <a:gd name="connsiteY36" fmla="*/ 185970 h 847725"/>
                  <a:gd name="connsiteX37" fmla="*/ 281587 w 285750"/>
                  <a:gd name="connsiteY37" fmla="*/ 496485 h 847725"/>
                  <a:gd name="connsiteX38" fmla="*/ 259680 w 285750"/>
                  <a:gd name="connsiteY38" fmla="*/ 500295 h 847725"/>
                  <a:gd name="connsiteX39" fmla="*/ 245392 w 285750"/>
                  <a:gd name="connsiteY39" fmla="*/ 562207 h 847725"/>
                  <a:gd name="connsiteX40" fmla="*/ 269205 w 285750"/>
                  <a:gd name="connsiteY40" fmla="*/ 537442 h 847725"/>
                  <a:gd name="connsiteX41" fmla="*/ 274920 w 285750"/>
                  <a:gd name="connsiteY41" fmla="*/ 503152 h 847725"/>
                  <a:gd name="connsiteX42" fmla="*/ 282540 w 285750"/>
                  <a:gd name="connsiteY42" fmla="*/ 495532 h 847725"/>
                  <a:gd name="connsiteX43" fmla="*/ 283492 w 285750"/>
                  <a:gd name="connsiteY43" fmla="*/ 377422 h 847725"/>
                  <a:gd name="connsiteX44" fmla="*/ 274920 w 285750"/>
                  <a:gd name="connsiteY44" fmla="*/ 241215 h 847725"/>
                  <a:gd name="connsiteX45" fmla="*/ 251107 w 285750"/>
                  <a:gd name="connsiteY45" fmla="*/ 213592 h 847725"/>
                  <a:gd name="connsiteX46" fmla="*/ 195862 w 285750"/>
                  <a:gd name="connsiteY46" fmla="*/ 195495 h 847725"/>
                  <a:gd name="connsiteX47" fmla="*/ 185385 w 285750"/>
                  <a:gd name="connsiteY47" fmla="*/ 184065 h 847725"/>
                  <a:gd name="connsiteX48" fmla="*/ 179670 w 285750"/>
                  <a:gd name="connsiteY48" fmla="*/ 185970 h 847725"/>
                  <a:gd name="connsiteX49" fmla="*/ 172050 w 285750"/>
                  <a:gd name="connsiteY49" fmla="*/ 168825 h 847725"/>
                  <a:gd name="connsiteX50" fmla="*/ 48225 w 285750"/>
                  <a:gd name="connsiteY50" fmla="*/ 562207 h 847725"/>
                  <a:gd name="connsiteX51" fmla="*/ 24412 w 285750"/>
                  <a:gd name="connsiteY51" fmla="*/ 537442 h 847725"/>
                  <a:gd name="connsiteX52" fmla="*/ 18697 w 285750"/>
                  <a:gd name="connsiteY52" fmla="*/ 503152 h 847725"/>
                  <a:gd name="connsiteX53" fmla="*/ 11077 w 285750"/>
                  <a:gd name="connsiteY53" fmla="*/ 495532 h 847725"/>
                  <a:gd name="connsiteX54" fmla="*/ 10125 w 285750"/>
                  <a:gd name="connsiteY54" fmla="*/ 377422 h 847725"/>
                  <a:gd name="connsiteX55" fmla="*/ 17745 w 285750"/>
                  <a:gd name="connsiteY55" fmla="*/ 241215 h 847725"/>
                  <a:gd name="connsiteX56" fmla="*/ 41557 w 285750"/>
                  <a:gd name="connsiteY56" fmla="*/ 213592 h 847725"/>
                  <a:gd name="connsiteX57" fmla="*/ 97755 w 285750"/>
                  <a:gd name="connsiteY57" fmla="*/ 195495 h 847725"/>
                  <a:gd name="connsiteX58" fmla="*/ 108232 w 285750"/>
                  <a:gd name="connsiteY58" fmla="*/ 184065 h 847725"/>
                  <a:gd name="connsiteX59" fmla="*/ 113947 w 285750"/>
                  <a:gd name="connsiteY59" fmla="*/ 185970 h 847725"/>
                  <a:gd name="connsiteX60" fmla="*/ 121567 w 285750"/>
                  <a:gd name="connsiteY60" fmla="*/ 168825 h 847725"/>
                  <a:gd name="connsiteX61" fmla="*/ 16792 w 285750"/>
                  <a:gd name="connsiteY61" fmla="*/ 496485 h 847725"/>
                  <a:gd name="connsiteX62" fmla="*/ 38700 w 285750"/>
                  <a:gd name="connsiteY62" fmla="*/ 500295 h 847725"/>
                  <a:gd name="connsiteX63" fmla="*/ 50130 w 285750"/>
                  <a:gd name="connsiteY63" fmla="*/ 265027 h 847725"/>
                  <a:gd name="connsiteX64" fmla="*/ 54892 w 285750"/>
                  <a:gd name="connsiteY64" fmla="*/ 440287 h 847725"/>
                  <a:gd name="connsiteX65" fmla="*/ 49177 w 285750"/>
                  <a:gd name="connsiteY65" fmla="*/ 652695 h 847725"/>
                  <a:gd name="connsiteX66" fmla="*/ 243487 w 285750"/>
                  <a:gd name="connsiteY66" fmla="*/ 652695 h 847725"/>
                  <a:gd name="connsiteX67" fmla="*/ 237772 w 285750"/>
                  <a:gd name="connsiteY67" fmla="*/ 441240 h 847725"/>
                  <a:gd name="connsiteX68" fmla="*/ 242535 w 285750"/>
                  <a:gd name="connsiteY68" fmla="*/ 265027 h 847725"/>
                  <a:gd name="connsiteX69" fmla="*/ 147285 w 285750"/>
                  <a:gd name="connsiteY69" fmla="*/ 202162 h 847725"/>
                  <a:gd name="connsiteX70" fmla="*/ 147285 w 285750"/>
                  <a:gd name="connsiteY70" fmla="*/ 652695 h 847725"/>
                  <a:gd name="connsiteX71" fmla="*/ 138712 w 285750"/>
                  <a:gd name="connsiteY71" fmla="*/ 91672 h 847725"/>
                  <a:gd name="connsiteX72" fmla="*/ 156810 w 285750"/>
                  <a:gd name="connsiteY72" fmla="*/ 91672 h 847725"/>
                  <a:gd name="connsiteX73" fmla="*/ 102517 w 285750"/>
                  <a:gd name="connsiteY73" fmla="*/ 91672 h 847725"/>
                  <a:gd name="connsiteX74" fmla="*/ 138712 w 285750"/>
                  <a:gd name="connsiteY74" fmla="*/ 91672 h 847725"/>
                  <a:gd name="connsiteX75" fmla="*/ 134902 w 285750"/>
                  <a:gd name="connsiteY75" fmla="*/ 113580 h 847725"/>
                  <a:gd name="connsiteX76" fmla="*/ 105375 w 285750"/>
                  <a:gd name="connsiteY76" fmla="*/ 113580 h 847725"/>
                  <a:gd name="connsiteX77" fmla="*/ 102517 w 285750"/>
                  <a:gd name="connsiteY77" fmla="*/ 91672 h 847725"/>
                  <a:gd name="connsiteX78" fmla="*/ 102517 w 285750"/>
                  <a:gd name="connsiteY78" fmla="*/ 91672 h 847725"/>
                  <a:gd name="connsiteX79" fmla="*/ 193005 w 285750"/>
                  <a:gd name="connsiteY79" fmla="*/ 91672 h 847725"/>
                  <a:gd name="connsiteX80" fmla="*/ 156810 w 285750"/>
                  <a:gd name="connsiteY80" fmla="*/ 91672 h 847725"/>
                  <a:gd name="connsiteX81" fmla="*/ 160620 w 285750"/>
                  <a:gd name="connsiteY81" fmla="*/ 113580 h 847725"/>
                  <a:gd name="connsiteX82" fmla="*/ 190147 w 285750"/>
                  <a:gd name="connsiteY82" fmla="*/ 113580 h 847725"/>
                  <a:gd name="connsiteX83" fmla="*/ 193005 w 285750"/>
                  <a:gd name="connsiteY83" fmla="*/ 91672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85750" h="847725">
                    <a:moveTo>
                      <a:pt x="227295" y="846052"/>
                    </a:moveTo>
                    <a:lnTo>
                      <a:pt x="233010" y="650790"/>
                    </a:lnTo>
                    <a:moveTo>
                      <a:pt x="66322" y="846052"/>
                    </a:moveTo>
                    <a:lnTo>
                      <a:pt x="60607" y="649837"/>
                    </a:lnTo>
                    <a:moveTo>
                      <a:pt x="131092" y="652695"/>
                    </a:moveTo>
                    <a:lnTo>
                      <a:pt x="114900" y="846052"/>
                    </a:lnTo>
                    <a:moveTo>
                      <a:pt x="179670" y="846052"/>
                    </a:moveTo>
                    <a:lnTo>
                      <a:pt x="162525" y="652695"/>
                    </a:lnTo>
                    <a:moveTo>
                      <a:pt x="89182" y="86910"/>
                    </a:moveTo>
                    <a:lnTo>
                      <a:pt x="83467" y="90720"/>
                    </a:lnTo>
                    <a:cubicBezTo>
                      <a:pt x="83467" y="102150"/>
                      <a:pt x="85372" y="112627"/>
                      <a:pt x="89182" y="123105"/>
                    </a:cubicBezTo>
                    <a:lnTo>
                      <a:pt x="94897" y="125962"/>
                    </a:lnTo>
                    <a:lnTo>
                      <a:pt x="95850" y="129772"/>
                    </a:lnTo>
                    <a:cubicBezTo>
                      <a:pt x="100612" y="145012"/>
                      <a:pt x="116805" y="165967"/>
                      <a:pt x="133950" y="173587"/>
                    </a:cubicBezTo>
                    <a:cubicBezTo>
                      <a:pt x="142522" y="174540"/>
                      <a:pt x="150142" y="174540"/>
                      <a:pt x="158715" y="173587"/>
                    </a:cubicBezTo>
                    <a:cubicBezTo>
                      <a:pt x="175860" y="166920"/>
                      <a:pt x="192052" y="145965"/>
                      <a:pt x="196815" y="129772"/>
                    </a:cubicBezTo>
                    <a:lnTo>
                      <a:pt x="197767" y="125962"/>
                    </a:lnTo>
                    <a:lnTo>
                      <a:pt x="203482" y="123105"/>
                    </a:lnTo>
                    <a:cubicBezTo>
                      <a:pt x="207292" y="112627"/>
                      <a:pt x="210150" y="102150"/>
                      <a:pt x="209197" y="90720"/>
                    </a:cubicBezTo>
                    <a:lnTo>
                      <a:pt x="203482" y="86910"/>
                    </a:lnTo>
                    <a:moveTo>
                      <a:pt x="207292" y="88815"/>
                    </a:moveTo>
                    <a:cubicBezTo>
                      <a:pt x="208245" y="75480"/>
                      <a:pt x="209197" y="59287"/>
                      <a:pt x="205387" y="45952"/>
                    </a:cubicBezTo>
                    <a:cubicBezTo>
                      <a:pt x="198720" y="14520"/>
                      <a:pt x="157762" y="4995"/>
                      <a:pt x="134902" y="12615"/>
                    </a:cubicBezTo>
                    <a:cubicBezTo>
                      <a:pt x="117757" y="12615"/>
                      <a:pt x="98707" y="16425"/>
                      <a:pt x="91087" y="37380"/>
                    </a:cubicBezTo>
                    <a:cubicBezTo>
                      <a:pt x="84420" y="56430"/>
                      <a:pt x="86325" y="71670"/>
                      <a:pt x="87277" y="88815"/>
                    </a:cubicBezTo>
                    <a:lnTo>
                      <a:pt x="104422" y="88815"/>
                    </a:lnTo>
                    <a:lnTo>
                      <a:pt x="105375" y="83100"/>
                    </a:lnTo>
                    <a:cubicBezTo>
                      <a:pt x="106327" y="68812"/>
                      <a:pt x="119662" y="57382"/>
                      <a:pt x="129187" y="64050"/>
                    </a:cubicBezTo>
                    <a:cubicBezTo>
                      <a:pt x="146332" y="76432"/>
                      <a:pt x="165382" y="71670"/>
                      <a:pt x="177765" y="71670"/>
                    </a:cubicBezTo>
                    <a:cubicBezTo>
                      <a:pt x="184432" y="71670"/>
                      <a:pt x="189195" y="75480"/>
                      <a:pt x="190147" y="83100"/>
                    </a:cubicBezTo>
                    <a:lnTo>
                      <a:pt x="191100" y="88815"/>
                    </a:lnTo>
                    <a:lnTo>
                      <a:pt x="207292" y="88815"/>
                    </a:lnTo>
                    <a:lnTo>
                      <a:pt x="207292" y="88815"/>
                    </a:lnTo>
                    <a:close/>
                    <a:moveTo>
                      <a:pt x="180622" y="185970"/>
                    </a:moveTo>
                    <a:lnTo>
                      <a:pt x="161572" y="203115"/>
                    </a:lnTo>
                    <a:lnTo>
                      <a:pt x="133950" y="203115"/>
                    </a:lnTo>
                    <a:lnTo>
                      <a:pt x="114900" y="185970"/>
                    </a:lnTo>
                    <a:moveTo>
                      <a:pt x="281587" y="496485"/>
                    </a:moveTo>
                    <a:lnTo>
                      <a:pt x="259680" y="500295"/>
                    </a:lnTo>
                    <a:moveTo>
                      <a:pt x="245392" y="562207"/>
                    </a:moveTo>
                    <a:lnTo>
                      <a:pt x="269205" y="537442"/>
                    </a:lnTo>
                    <a:lnTo>
                      <a:pt x="274920" y="503152"/>
                    </a:lnTo>
                    <a:lnTo>
                      <a:pt x="282540" y="495532"/>
                    </a:lnTo>
                    <a:lnTo>
                      <a:pt x="283492" y="377422"/>
                    </a:lnTo>
                    <a:lnTo>
                      <a:pt x="274920" y="241215"/>
                    </a:lnTo>
                    <a:cubicBezTo>
                      <a:pt x="274920" y="228832"/>
                      <a:pt x="262537" y="217402"/>
                      <a:pt x="251107" y="213592"/>
                    </a:cubicBezTo>
                    <a:lnTo>
                      <a:pt x="195862" y="195495"/>
                    </a:lnTo>
                    <a:lnTo>
                      <a:pt x="185385" y="184065"/>
                    </a:lnTo>
                    <a:lnTo>
                      <a:pt x="179670" y="185970"/>
                    </a:lnTo>
                    <a:lnTo>
                      <a:pt x="172050" y="168825"/>
                    </a:lnTo>
                    <a:moveTo>
                      <a:pt x="48225" y="562207"/>
                    </a:moveTo>
                    <a:lnTo>
                      <a:pt x="24412" y="537442"/>
                    </a:lnTo>
                    <a:lnTo>
                      <a:pt x="18697" y="503152"/>
                    </a:lnTo>
                    <a:lnTo>
                      <a:pt x="11077" y="495532"/>
                    </a:lnTo>
                    <a:lnTo>
                      <a:pt x="10125" y="377422"/>
                    </a:lnTo>
                    <a:lnTo>
                      <a:pt x="17745" y="241215"/>
                    </a:lnTo>
                    <a:cubicBezTo>
                      <a:pt x="17745" y="228832"/>
                      <a:pt x="30127" y="217402"/>
                      <a:pt x="41557" y="213592"/>
                    </a:cubicBezTo>
                    <a:lnTo>
                      <a:pt x="97755" y="195495"/>
                    </a:lnTo>
                    <a:lnTo>
                      <a:pt x="108232" y="184065"/>
                    </a:lnTo>
                    <a:lnTo>
                      <a:pt x="113947" y="185970"/>
                    </a:lnTo>
                    <a:lnTo>
                      <a:pt x="121567" y="168825"/>
                    </a:lnTo>
                    <a:moveTo>
                      <a:pt x="16792" y="496485"/>
                    </a:moveTo>
                    <a:lnTo>
                      <a:pt x="38700" y="500295"/>
                    </a:lnTo>
                    <a:moveTo>
                      <a:pt x="50130" y="265027"/>
                    </a:moveTo>
                    <a:lnTo>
                      <a:pt x="54892" y="440287"/>
                    </a:lnTo>
                    <a:lnTo>
                      <a:pt x="49177" y="652695"/>
                    </a:lnTo>
                    <a:lnTo>
                      <a:pt x="243487" y="652695"/>
                    </a:lnTo>
                    <a:lnTo>
                      <a:pt x="237772" y="441240"/>
                    </a:lnTo>
                    <a:lnTo>
                      <a:pt x="242535" y="265027"/>
                    </a:lnTo>
                    <a:moveTo>
                      <a:pt x="147285" y="202162"/>
                    </a:moveTo>
                    <a:lnTo>
                      <a:pt x="147285" y="652695"/>
                    </a:lnTo>
                    <a:moveTo>
                      <a:pt x="138712" y="91672"/>
                    </a:moveTo>
                    <a:lnTo>
                      <a:pt x="156810" y="91672"/>
                    </a:lnTo>
                    <a:moveTo>
                      <a:pt x="102517" y="91672"/>
                    </a:moveTo>
                    <a:lnTo>
                      <a:pt x="138712" y="91672"/>
                    </a:lnTo>
                    <a:lnTo>
                      <a:pt x="134902" y="113580"/>
                    </a:lnTo>
                    <a:lnTo>
                      <a:pt x="105375" y="113580"/>
                    </a:lnTo>
                    <a:lnTo>
                      <a:pt x="102517" y="91672"/>
                    </a:lnTo>
                    <a:lnTo>
                      <a:pt x="102517" y="91672"/>
                    </a:lnTo>
                    <a:close/>
                    <a:moveTo>
                      <a:pt x="193005" y="91672"/>
                    </a:moveTo>
                    <a:lnTo>
                      <a:pt x="156810" y="91672"/>
                    </a:lnTo>
                    <a:lnTo>
                      <a:pt x="160620" y="113580"/>
                    </a:lnTo>
                    <a:lnTo>
                      <a:pt x="190147" y="113580"/>
                    </a:lnTo>
                    <a:lnTo>
                      <a:pt x="193005" y="91672"/>
                    </a:lnTo>
                    <a:close/>
                  </a:path>
                </a:pathLst>
              </a:custGeom>
              <a:grpFill/>
              <a:ln w="12700" cap="flat">
                <a:gradFill>
                  <a:gsLst>
                    <a:gs pos="0">
                      <a:srgbClr val="31DDF2"/>
                    </a:gs>
                    <a:gs pos="100000">
                      <a:srgbClr val="009BD2"/>
                    </a:gs>
                  </a:gsLst>
                  <a:lin ang="5400000" scaled="1"/>
                </a:gradFill>
                <a:prstDash val="solid"/>
                <a:miter/>
              </a:ln>
            </p:spPr>
            <p:txBody>
              <a:bodyPr rtlCol="0" anchor="ctr">
                <a:noAutofit/>
              </a:bodyPr>
              <a:lstStyle/>
              <a:p>
                <a:pPr defTabSz="913973" fontAlgn="ctr"/>
                <a:endParaRPr lang="en-US" altLang="zh-CN" sz="133">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78" name="箭头: 直角上 51">
            <a:extLst>
              <a:ext uri="{FF2B5EF4-FFF2-40B4-BE49-F238E27FC236}">
                <a16:creationId xmlns:a16="http://schemas.microsoft.com/office/drawing/2014/main" id="{F4B8D0E7-CB40-4513-98F5-B905CB8CA01A}"/>
              </a:ext>
            </a:extLst>
          </p:cNvPr>
          <p:cNvSpPr/>
          <p:nvPr/>
        </p:nvSpPr>
        <p:spPr>
          <a:xfrm rot="5400000" flipV="1">
            <a:off x="8705081" y="3009618"/>
            <a:ext cx="485541" cy="585316"/>
          </a:xfrm>
          <a:prstGeom prst="bentUpArrow">
            <a:avLst>
              <a:gd name="adj1" fmla="val 25000"/>
              <a:gd name="adj2" fmla="val 25000"/>
              <a:gd name="adj3" fmla="val 25000"/>
            </a:avLst>
          </a:prstGeom>
          <a:gradFill>
            <a:gsLst>
              <a:gs pos="0">
                <a:srgbClr val="00B050">
                  <a:alpha val="0"/>
                </a:srgbClr>
              </a:gs>
              <a:gs pos="100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133">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环形箭头 96">
            <a:extLst>
              <a:ext uri="{FF2B5EF4-FFF2-40B4-BE49-F238E27FC236}">
                <a16:creationId xmlns:a16="http://schemas.microsoft.com/office/drawing/2014/main" id="{4520ED4E-BEC4-4866-A568-11D953FEB6F8}"/>
              </a:ext>
            </a:extLst>
          </p:cNvPr>
          <p:cNvSpPr/>
          <p:nvPr/>
        </p:nvSpPr>
        <p:spPr bwMode="auto">
          <a:xfrm>
            <a:off x="818468" y="2447976"/>
            <a:ext cx="2667320" cy="961833"/>
          </a:xfrm>
          <a:prstGeom prst="circularArrow">
            <a:avLst>
              <a:gd name="adj1" fmla="val 3294"/>
              <a:gd name="adj2" fmla="val 678511"/>
              <a:gd name="adj3" fmla="val 20306956"/>
              <a:gd name="adj4" fmla="val 21363236"/>
              <a:gd name="adj5" fmla="val 15068"/>
            </a:avLst>
          </a:prstGeom>
          <a:gradFill>
            <a:gsLst>
              <a:gs pos="7386">
                <a:srgbClr val="04D69F"/>
              </a:gs>
              <a:gs pos="78000">
                <a:srgbClr val="0375F3">
                  <a:alpha val="50000"/>
                </a:srgbClr>
              </a:gs>
            </a:gsLst>
            <a:lin ang="2100000" scaled="0"/>
          </a:gradFill>
          <a:ln w="25400" cap="flat" cmpd="sng" algn="ctr">
            <a:solidFill>
              <a:srgbClr val="0070C0"/>
            </a:solidFill>
            <a:prstDash val="solid"/>
          </a:ln>
          <a:effectLst>
            <a:outerShdw blurRad="292100" algn="ctr" rotWithShape="0">
              <a:srgbClr val="04FBB5">
                <a:alpha val="39000"/>
              </a:srgbClr>
            </a:outerShdw>
          </a:effectLst>
        </p:spPr>
        <p:txBody>
          <a:bodyPr rtlCol="0" anchor="ctr">
            <a:noAutofit/>
          </a:bodyPr>
          <a:lstStyle/>
          <a:p>
            <a:pPr algn="ctr" defTabSz="223351" fontAlgn="ctr"/>
            <a:endParaRPr lang="en-US" altLang="zh-CN" sz="196" ker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圆角矩形 47">
            <a:extLst>
              <a:ext uri="{FF2B5EF4-FFF2-40B4-BE49-F238E27FC236}">
                <a16:creationId xmlns:a16="http://schemas.microsoft.com/office/drawing/2014/main" id="{8D6FB5B2-3CC8-4817-BF9F-9A68198236B8}"/>
              </a:ext>
            </a:extLst>
          </p:cNvPr>
          <p:cNvSpPr/>
          <p:nvPr/>
        </p:nvSpPr>
        <p:spPr bwMode="auto">
          <a:xfrm>
            <a:off x="1202419" y="1858772"/>
            <a:ext cx="1759258" cy="605325"/>
          </a:xfrm>
          <a:prstGeom prst="roundRect">
            <a:avLst/>
          </a:prstGeom>
          <a:gradFill>
            <a:gsLst>
              <a:gs pos="7386">
                <a:srgbClr val="04D69F">
                  <a:alpha val="65000"/>
                </a:srgbClr>
              </a:gs>
              <a:gs pos="78000">
                <a:srgbClr val="0375F3"/>
              </a:gs>
            </a:gsLst>
            <a:lin ang="2100000" scaled="0"/>
          </a:gradFill>
          <a:ln w="25400" cap="flat" cmpd="sng" algn="ctr">
            <a:solidFill>
              <a:srgbClr val="0070C0"/>
            </a:solidFill>
            <a:prstDash val="solid"/>
          </a:ln>
          <a:effectLst>
            <a:outerShdw blurRad="292100" algn="ctr" rotWithShape="0">
              <a:srgbClr val="04FBB5">
                <a:alpha val="39000"/>
              </a:srgbClr>
            </a:outerShdw>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tlCol="0" anchor="ctr">
            <a:noAutofit/>
          </a:bodyPr>
          <a:lstStyle/>
          <a:p>
            <a:pPr algn="ctr" defTabSz="223351" fontAlgn="ctr"/>
            <a:endParaRPr lang="en-US" altLang="zh-CN" sz="196" ker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文本框 136">
            <a:extLst>
              <a:ext uri="{FF2B5EF4-FFF2-40B4-BE49-F238E27FC236}">
                <a16:creationId xmlns:a16="http://schemas.microsoft.com/office/drawing/2014/main" id="{C6E3BAC3-4B68-49EA-BAA9-E2F037F2C7B6}"/>
              </a:ext>
            </a:extLst>
          </p:cNvPr>
          <p:cNvSpPr txBox="1"/>
          <p:nvPr/>
        </p:nvSpPr>
        <p:spPr>
          <a:xfrm>
            <a:off x="1446087" y="1900119"/>
            <a:ext cx="1271922" cy="231017"/>
          </a:xfrm>
          <a:prstGeom prst="rect">
            <a:avLst/>
          </a:prstGeom>
          <a:noFill/>
          <a:ln>
            <a:noFill/>
          </a:ln>
        </p:spPr>
        <p:txBody>
          <a:bodyPr wrap="none" lIns="7753" tIns="7753" rIns="7753" bIns="7753" rtlCol="0">
            <a:noAutofit/>
          </a:bodyPr>
          <a:lstStyle/>
          <a:p>
            <a:pPr algn="ctr" defTabSz="147656" fontAlgn="ctr">
              <a:spcBef>
                <a:spcPct val="0"/>
              </a:spcBef>
              <a:spcAft>
                <a:spcPts val="388"/>
              </a:spcAft>
              <a:buClr>
                <a:srgbClr val="990000"/>
              </a:buClr>
              <a:buSzPct val="75000"/>
              <a:defRPr/>
            </a:pPr>
            <a:r>
              <a:rPr lang="en-US" altLang="zh-CN" sz="1399" b="1" kern="0">
                <a:solidFill>
                  <a:srgbClr val="FFFFFF"/>
                </a:solidFill>
                <a:latin typeface="Arial" panose="020B0604020202020204" pitchFamily="34" charset="0"/>
                <a:ea typeface="微软雅黑" panose="020B0503020204020204" pitchFamily="34" charset="-122"/>
                <a:cs typeface="Arial" panose="020B0604020202020204" pitchFamily="34" charset="0"/>
              </a:rPr>
              <a:t>Cross-domain</a:t>
            </a:r>
          </a:p>
        </p:txBody>
      </p:sp>
      <p:sp>
        <p:nvSpPr>
          <p:cNvPr id="11" name="圆角矩形 63">
            <a:extLst>
              <a:ext uri="{FF2B5EF4-FFF2-40B4-BE49-F238E27FC236}">
                <a16:creationId xmlns:a16="http://schemas.microsoft.com/office/drawing/2014/main" id="{E071E979-A19E-4CAA-A1F6-5BE8FB891A2F}"/>
              </a:ext>
            </a:extLst>
          </p:cNvPr>
          <p:cNvSpPr/>
          <p:nvPr/>
        </p:nvSpPr>
        <p:spPr bwMode="auto">
          <a:xfrm>
            <a:off x="1159650" y="3380632"/>
            <a:ext cx="1991999" cy="578427"/>
          </a:xfrm>
          <a:prstGeom prst="roundRect">
            <a:avLst>
              <a:gd name="adj" fmla="val 9466"/>
            </a:avLst>
          </a:prstGeom>
          <a:solidFill>
            <a:srgbClr val="009BD2"/>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793" tIns="8793" rIns="8793" bIns="8793" rtlCol="0" anchor="ctr">
            <a:noAutofit/>
          </a:bodyPr>
          <a:lstStyle/>
          <a:p>
            <a:pPr algn="ctr" defTabSz="913973" fontAlgn="ctr"/>
            <a:endParaRPr lang="en-US" altLang="zh-CN" sz="293">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44">
            <a:extLst>
              <a:ext uri="{FF2B5EF4-FFF2-40B4-BE49-F238E27FC236}">
                <a16:creationId xmlns:a16="http://schemas.microsoft.com/office/drawing/2014/main" id="{5499F114-B6AE-4EDB-8624-7038A9DE60E9}"/>
              </a:ext>
            </a:extLst>
          </p:cNvPr>
          <p:cNvSpPr txBox="1"/>
          <p:nvPr/>
        </p:nvSpPr>
        <p:spPr>
          <a:xfrm>
            <a:off x="1195344" y="3437711"/>
            <a:ext cx="1986052" cy="169486"/>
          </a:xfrm>
          <a:prstGeom prst="rect">
            <a:avLst/>
          </a:prstGeom>
          <a:noFill/>
          <a:ln>
            <a:noFill/>
          </a:ln>
        </p:spPr>
        <p:txBody>
          <a:bodyPr wrap="square" lIns="7753" tIns="7753" rIns="7753" bIns="7753" rtlCol="0">
            <a:noAutofit/>
          </a:bodyPr>
          <a:lstStyle/>
          <a:p>
            <a:pPr algn="ctr" defTabSz="147656" fontAlgn="ctr">
              <a:spcBef>
                <a:spcPct val="0"/>
              </a:spcBef>
              <a:spcAft>
                <a:spcPts val="388"/>
              </a:spcAft>
              <a:buClr>
                <a:srgbClr val="990000"/>
              </a:buClr>
              <a:buSzPct val="75000"/>
              <a:defRPr/>
            </a:pPr>
            <a:r>
              <a:rPr lang="en-US" altLang="zh-CN" sz="1000" b="1" kern="0">
                <a:solidFill>
                  <a:srgbClr val="FFFFFF"/>
                </a:solidFill>
                <a:latin typeface="Arial" panose="020B0604020202020204" pitchFamily="34" charset="0"/>
                <a:ea typeface="微软雅黑" panose="020B0503020204020204" pitchFamily="34" charset="-122"/>
                <a:cs typeface="Arial" panose="020B0604020202020204" pitchFamily="34" charset="0"/>
              </a:rPr>
              <a:t>Management &amp; control center</a:t>
            </a:r>
          </a:p>
        </p:txBody>
      </p:sp>
      <p:cxnSp>
        <p:nvCxnSpPr>
          <p:cNvPr id="14" name="直接箭头连接符 13">
            <a:extLst>
              <a:ext uri="{FF2B5EF4-FFF2-40B4-BE49-F238E27FC236}">
                <a16:creationId xmlns:a16="http://schemas.microsoft.com/office/drawing/2014/main" id="{4DEF9F0B-A22E-48FA-9E7D-84258A4898BE}"/>
              </a:ext>
            </a:extLst>
          </p:cNvPr>
          <p:cNvCxnSpPr>
            <a:cxnSpLocks/>
          </p:cNvCxnSpPr>
          <p:nvPr/>
        </p:nvCxnSpPr>
        <p:spPr bwMode="auto">
          <a:xfrm flipH="1">
            <a:off x="2969190" y="2649155"/>
            <a:ext cx="644642" cy="1060913"/>
          </a:xfrm>
          <a:prstGeom prst="straightConnector1">
            <a:avLst/>
          </a:prstGeom>
          <a:noFill/>
          <a:ln w="19050" cap="rnd" cmpd="sng" algn="ctr">
            <a:solidFill>
              <a:srgbClr val="0070C0"/>
            </a:solidFill>
            <a:prstDash val="solid"/>
            <a:round/>
            <a:headEnd type="triangle" w="med" len="med"/>
            <a:tailEnd type="triangle" w="med" len="med"/>
          </a:ln>
          <a:effectLst/>
        </p:spPr>
      </p:cxnSp>
      <p:cxnSp>
        <p:nvCxnSpPr>
          <p:cNvPr id="15" name="直接箭头连接符 14">
            <a:extLst>
              <a:ext uri="{FF2B5EF4-FFF2-40B4-BE49-F238E27FC236}">
                <a16:creationId xmlns:a16="http://schemas.microsoft.com/office/drawing/2014/main" id="{B6E4AC39-ED2F-41FC-BFAD-AB7D99848FE8}"/>
              </a:ext>
            </a:extLst>
          </p:cNvPr>
          <p:cNvCxnSpPr>
            <a:cxnSpLocks/>
            <a:endCxn id="16" idx="3"/>
          </p:cNvCxnSpPr>
          <p:nvPr/>
        </p:nvCxnSpPr>
        <p:spPr bwMode="auto">
          <a:xfrm flipH="1">
            <a:off x="2867768" y="2296242"/>
            <a:ext cx="671616" cy="1094"/>
          </a:xfrm>
          <a:prstGeom prst="straightConnector1">
            <a:avLst/>
          </a:prstGeom>
          <a:noFill/>
          <a:ln w="19050" cap="rnd" cmpd="sng" algn="ctr">
            <a:solidFill>
              <a:srgbClr val="0070C0"/>
            </a:solidFill>
            <a:prstDash val="solid"/>
            <a:round/>
            <a:headEnd type="triangle" w="med" len="med"/>
            <a:tailEnd type="triangle" w="med" len="med"/>
          </a:ln>
          <a:effectLst/>
        </p:spPr>
      </p:cxnSp>
      <p:sp>
        <p:nvSpPr>
          <p:cNvPr id="16" name="圆角矩形 84">
            <a:extLst>
              <a:ext uri="{FF2B5EF4-FFF2-40B4-BE49-F238E27FC236}">
                <a16:creationId xmlns:a16="http://schemas.microsoft.com/office/drawing/2014/main" id="{4496E08D-5FDD-4FB3-B875-5CBA0B29FDE2}"/>
              </a:ext>
            </a:extLst>
          </p:cNvPr>
          <p:cNvSpPr/>
          <p:nvPr/>
        </p:nvSpPr>
        <p:spPr bwMode="auto">
          <a:xfrm>
            <a:off x="1408391" y="2195108"/>
            <a:ext cx="1459376" cy="204457"/>
          </a:xfrm>
          <a:prstGeom prst="roundRect">
            <a:avLst/>
          </a:prstGeom>
          <a:solidFill>
            <a:srgbClr val="000000">
              <a:alpha val="20000"/>
            </a:srgbClr>
          </a:solidFill>
          <a:ln>
            <a:solidFill>
              <a:srgbClr val="0070C0"/>
            </a:solidFill>
          </a:ln>
          <a:effectLst/>
        </p:spPr>
        <p:txBody>
          <a:bodyPr vert="horz" wrap="square" lIns="19693" tIns="9847" rIns="19693" bIns="9847" numCol="1" rtlCol="0" anchor="ctr" anchorCtr="0" compatLnSpc="1">
            <a:prstTxWarp prst="textNoShape">
              <a:avLst/>
            </a:prstTxWarp>
            <a:noAutofit/>
          </a:bodyPr>
          <a:lstStyle/>
          <a:p>
            <a:pPr algn="ctr" defTabSz="147656" fontAlgn="ctr">
              <a:spcBef>
                <a:spcPct val="0"/>
              </a:spcBef>
              <a:spcAft>
                <a:spcPct val="0"/>
              </a:spcAft>
              <a:buClr>
                <a:srgbClr val="CC9900"/>
              </a:buClr>
            </a:pPr>
            <a:r>
              <a:rPr lang="en-US" altLang="zh-CN" sz="800">
                <a:solidFill>
                  <a:prstClr val="white"/>
                </a:solidFill>
                <a:latin typeface="Arial" panose="020B0604020202020204" pitchFamily="34" charset="0"/>
                <a:ea typeface="微软雅黑" panose="020B0503020204020204" pitchFamily="34" charset="-122"/>
                <a:cs typeface="Arial" panose="020B0604020202020204" pitchFamily="34" charset="0"/>
              </a:rPr>
              <a:t>AI model training</a:t>
            </a:r>
          </a:p>
        </p:txBody>
      </p:sp>
      <p:sp>
        <p:nvSpPr>
          <p:cNvPr id="17" name="文本框 81">
            <a:extLst>
              <a:ext uri="{FF2B5EF4-FFF2-40B4-BE49-F238E27FC236}">
                <a16:creationId xmlns:a16="http://schemas.microsoft.com/office/drawing/2014/main" id="{7D48FBBF-F2E0-4606-875D-499060AD2038}"/>
              </a:ext>
            </a:extLst>
          </p:cNvPr>
          <p:cNvSpPr txBox="1"/>
          <p:nvPr/>
        </p:nvSpPr>
        <p:spPr>
          <a:xfrm>
            <a:off x="1385265" y="2789764"/>
            <a:ext cx="1623628" cy="231017"/>
          </a:xfrm>
          <a:prstGeom prst="rect">
            <a:avLst/>
          </a:prstGeom>
          <a:noFill/>
          <a:ln>
            <a:noFill/>
          </a:ln>
        </p:spPr>
        <p:txBody>
          <a:bodyPr wrap="square" lIns="7753" tIns="7753" rIns="7753" bIns="7753" rtlCol="0">
            <a:noAutofit/>
          </a:bodyPr>
          <a:lstStyle/>
          <a:p>
            <a:pPr algn="ctr" defTabSz="147656" fontAlgn="ctr">
              <a:spcBef>
                <a:spcPct val="0"/>
              </a:spcBef>
              <a:buClr>
                <a:srgbClr val="990000"/>
              </a:buClr>
              <a:buSzPct val="75000"/>
              <a:defRPr/>
            </a:pPr>
            <a:r>
              <a:rPr lang="en-US" altLang="zh-CN" sz="1399" b="1" kern="0">
                <a:solidFill>
                  <a:srgbClr val="C00000"/>
                </a:solidFill>
                <a:latin typeface="Arial" panose="020B0604020202020204" pitchFamily="34" charset="0"/>
                <a:ea typeface="微软雅黑" panose="020B0503020204020204" pitchFamily="34" charset="-122"/>
                <a:cs typeface="Arial" panose="020B0604020202020204" pitchFamily="34" charset="0"/>
              </a:rPr>
              <a:t>Global autonomy</a:t>
            </a:r>
          </a:p>
        </p:txBody>
      </p:sp>
      <p:sp>
        <p:nvSpPr>
          <p:cNvPr id="18" name="圆角矩形 110">
            <a:extLst>
              <a:ext uri="{FF2B5EF4-FFF2-40B4-BE49-F238E27FC236}">
                <a16:creationId xmlns:a16="http://schemas.microsoft.com/office/drawing/2014/main" id="{92884275-9313-4192-9E1A-F5E79BBF6297}"/>
              </a:ext>
            </a:extLst>
          </p:cNvPr>
          <p:cNvSpPr/>
          <p:nvPr/>
        </p:nvSpPr>
        <p:spPr bwMode="auto">
          <a:xfrm>
            <a:off x="1401011" y="3701293"/>
            <a:ext cx="1509278" cy="197864"/>
          </a:xfrm>
          <a:prstGeom prst="roundRect">
            <a:avLst/>
          </a:prstGeom>
          <a:solidFill>
            <a:srgbClr val="000000">
              <a:alpha val="20000"/>
            </a:srgbClr>
          </a:solidFill>
          <a:ln>
            <a:solidFill>
              <a:srgbClr val="0070C0"/>
            </a:solidFill>
          </a:ln>
          <a:effectLst/>
        </p:spPr>
        <p:txBody>
          <a:bodyPr vert="horz" wrap="square" lIns="19693" tIns="9847" rIns="19693" bIns="9847" numCol="1" rtlCol="0" anchor="ctr" anchorCtr="0" compatLnSpc="1">
            <a:prstTxWarp prst="textNoShape">
              <a:avLst/>
            </a:prstTxWarp>
            <a:noAutofit/>
          </a:bodyPr>
          <a:lstStyle/>
          <a:p>
            <a:pPr algn="ctr" defTabSz="147656" fontAlgn="ctr">
              <a:spcBef>
                <a:spcPct val="0"/>
              </a:spcBef>
              <a:spcAft>
                <a:spcPct val="0"/>
              </a:spcAft>
              <a:buClr>
                <a:srgbClr val="CC9900"/>
              </a:buClr>
            </a:pPr>
            <a:r>
              <a:rPr lang="en-US" altLang="zh-CN" sz="800">
                <a:solidFill>
                  <a:prstClr val="white"/>
                </a:solidFill>
                <a:latin typeface="Arial" panose="020B0604020202020204" pitchFamily="34" charset="0"/>
                <a:ea typeface="微软雅黑" panose="020B0503020204020204" pitchFamily="34" charset="-122"/>
                <a:cs typeface="Arial" panose="020B0604020202020204" pitchFamily="34" charset="0"/>
              </a:rPr>
              <a:t>AI inference &amp; analytics</a:t>
            </a:r>
          </a:p>
        </p:txBody>
      </p:sp>
      <p:grpSp>
        <p:nvGrpSpPr>
          <p:cNvPr id="19" name="组合 18">
            <a:extLst>
              <a:ext uri="{FF2B5EF4-FFF2-40B4-BE49-F238E27FC236}">
                <a16:creationId xmlns:a16="http://schemas.microsoft.com/office/drawing/2014/main" id="{DE3E1B45-E6AE-4B7D-A90A-B2C150425788}"/>
              </a:ext>
            </a:extLst>
          </p:cNvPr>
          <p:cNvGrpSpPr/>
          <p:nvPr/>
        </p:nvGrpSpPr>
        <p:grpSpPr>
          <a:xfrm>
            <a:off x="3318663" y="4522032"/>
            <a:ext cx="706995" cy="438538"/>
            <a:chOff x="38074881" y="4892041"/>
            <a:chExt cx="1206220" cy="541622"/>
          </a:xfrm>
        </p:grpSpPr>
        <p:sp>
          <p:nvSpPr>
            <p:cNvPr id="41" name="立方体 40">
              <a:extLst>
                <a:ext uri="{FF2B5EF4-FFF2-40B4-BE49-F238E27FC236}">
                  <a16:creationId xmlns:a16="http://schemas.microsoft.com/office/drawing/2014/main" id="{0C472029-2E35-4520-9FBA-C4CA878D5D17}"/>
                </a:ext>
              </a:extLst>
            </p:cNvPr>
            <p:cNvSpPr/>
            <p:nvPr/>
          </p:nvSpPr>
          <p:spPr bwMode="auto">
            <a:xfrm>
              <a:off x="38074881" y="4892041"/>
              <a:ext cx="1206220" cy="541622"/>
            </a:xfrm>
            <a:prstGeom prst="cube">
              <a:avLst>
                <a:gd name="adj" fmla="val 17719"/>
              </a:avLst>
            </a:prstGeom>
            <a:solidFill>
              <a:srgbClr val="0070C0"/>
            </a:solidFill>
            <a:ln>
              <a:solidFill>
                <a:srgbClr val="0070C0"/>
              </a:solid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9693" tIns="9847" rIns="19693" bIns="9847" numCol="1" rtlCol="0" anchor="t" anchorCtr="0" compatLnSpc="1">
              <a:prstTxWarp prst="textNoShape">
                <a:avLst/>
              </a:prstTxWarp>
              <a:noAutofit/>
            </a:bodyPr>
            <a:lstStyle/>
            <a:p>
              <a:pPr algn="ctr" defTabSz="147656" fontAlgn="ctr">
                <a:spcBef>
                  <a:spcPct val="0"/>
                </a:spcBef>
                <a:spcAft>
                  <a:spcPct val="0"/>
                </a:spcAft>
                <a:buClr>
                  <a:srgbClr val="CC9900"/>
                </a:buClr>
              </a:pPr>
              <a:endParaRPr lang="en-US" altLang="zh-CN" sz="133" kern="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圆角矩形 126">
              <a:extLst>
                <a:ext uri="{FF2B5EF4-FFF2-40B4-BE49-F238E27FC236}">
                  <a16:creationId xmlns:a16="http://schemas.microsoft.com/office/drawing/2014/main" id="{A5F9EDD0-05E5-48B8-B524-2B2E563D1273}"/>
                </a:ext>
              </a:extLst>
            </p:cNvPr>
            <p:cNvSpPr/>
            <p:nvPr/>
          </p:nvSpPr>
          <p:spPr bwMode="auto">
            <a:xfrm>
              <a:off x="38537815" y="5072280"/>
              <a:ext cx="595648" cy="242104"/>
            </a:xfrm>
            <a:prstGeom prst="roundRect">
              <a:avLst/>
            </a:prstGeom>
            <a:solidFill>
              <a:srgbClr val="000000">
                <a:alpha val="20000"/>
              </a:srgbClr>
            </a:solidFill>
            <a:ln>
              <a:solidFill>
                <a:srgbClr val="0070C0"/>
              </a:solidFill>
            </a:ln>
            <a:effectLst/>
          </p:spPr>
          <p:txBody>
            <a:bodyPr vert="horz" wrap="square" lIns="19693" tIns="9847" rIns="19693" bIns="9847" numCol="1" rtlCol="0" anchor="ctr" anchorCtr="0" compatLnSpc="1">
              <a:prstTxWarp prst="textNoShape">
                <a:avLst/>
              </a:prstTxWarp>
              <a:noAutofit/>
            </a:bodyPr>
            <a:lstStyle/>
            <a:p>
              <a:pPr algn="ctr" defTabSz="147656" fontAlgn="ctr">
                <a:spcBef>
                  <a:spcPct val="0"/>
                </a:spcBef>
                <a:spcAft>
                  <a:spcPct val="0"/>
                </a:spcAft>
                <a:buClr>
                  <a:srgbClr val="CC9900"/>
                </a:buClr>
              </a:pPr>
              <a:r>
                <a:rPr lang="en-US" altLang="zh-CN" sz="600">
                  <a:solidFill>
                    <a:prstClr val="white"/>
                  </a:solidFill>
                  <a:latin typeface="Arial" panose="020B0604020202020204" pitchFamily="34" charset="0"/>
                  <a:ea typeface="微软雅黑" panose="020B0503020204020204" pitchFamily="34" charset="-122"/>
                  <a:cs typeface="Arial" panose="020B0604020202020204" pitchFamily="34" charset="0"/>
                </a:rPr>
                <a:t>Data</a:t>
              </a:r>
            </a:p>
          </p:txBody>
        </p:sp>
      </p:grpSp>
      <p:sp>
        <p:nvSpPr>
          <p:cNvPr id="20" name="PA-任意多边形 8">
            <a:extLst>
              <a:ext uri="{FF2B5EF4-FFF2-40B4-BE49-F238E27FC236}">
                <a16:creationId xmlns:a16="http://schemas.microsoft.com/office/drawing/2014/main" id="{EE965539-C45D-49FE-BEC8-E6143D777D46}"/>
              </a:ext>
            </a:extLst>
          </p:cNvPr>
          <p:cNvSpPr>
            <a:spLocks/>
          </p:cNvSpPr>
          <p:nvPr>
            <p:custDataLst>
              <p:tags r:id="rId2"/>
            </p:custDataLst>
          </p:nvPr>
        </p:nvSpPr>
        <p:spPr bwMode="auto">
          <a:xfrm>
            <a:off x="3539074" y="1771823"/>
            <a:ext cx="1117444" cy="901920"/>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a:gsLst>
              <a:gs pos="0">
                <a:srgbClr val="04D69F">
                  <a:alpha val="40000"/>
                </a:srgbClr>
              </a:gs>
              <a:gs pos="100000">
                <a:srgbClr val="04D69F">
                  <a:alpha val="0"/>
                </a:srgbClr>
              </a:gs>
            </a:gsLst>
            <a:lin ang="5400000" scaled="0"/>
          </a:gra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algn="ctr" defTabSz="163977" fontAlgn="ctr">
              <a:defRPr/>
            </a:pPr>
            <a:endParaRPr lang="en-US" altLang="zh-CN" sz="548">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文本框 166">
            <a:extLst>
              <a:ext uri="{FF2B5EF4-FFF2-40B4-BE49-F238E27FC236}">
                <a16:creationId xmlns:a16="http://schemas.microsoft.com/office/drawing/2014/main" id="{332EBC3E-8D98-4EFD-A83E-736EA5CF655D}"/>
              </a:ext>
            </a:extLst>
          </p:cNvPr>
          <p:cNvSpPr txBox="1"/>
          <p:nvPr/>
        </p:nvSpPr>
        <p:spPr>
          <a:xfrm>
            <a:off x="3572590" y="2197468"/>
            <a:ext cx="1002414" cy="446376"/>
          </a:xfrm>
          <a:prstGeom prst="rect">
            <a:avLst/>
          </a:prstGeom>
          <a:noFill/>
          <a:ln>
            <a:noFill/>
          </a:ln>
        </p:spPr>
        <p:txBody>
          <a:bodyPr wrap="square" lIns="7753" tIns="7753" rIns="7753" bIns="7753" rtlCol="0">
            <a:noAutofit/>
          </a:bodyPr>
          <a:lstStyle/>
          <a:p>
            <a:pPr algn="ctr" defTabSz="147625" fontAlgn="ctr"/>
            <a:r>
              <a:rPr lang="en-US" altLang="zh-CN" sz="1399"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itchFamily="34" charset="0"/>
              </a:rPr>
              <a:t>Cloud AI</a:t>
            </a:r>
          </a:p>
          <a:p>
            <a:pPr algn="ctr" defTabSz="147625" fontAlgn="ctr"/>
            <a:r>
              <a:rPr lang="en-US" altLang="zh-CN" sz="1399" b="1">
                <a:solidFill>
                  <a:srgbClr val="C00000"/>
                </a:solidFill>
                <a:latin typeface="Arial" panose="020B0604020202020204" pitchFamily="34" charset="0"/>
                <a:ea typeface="微软雅黑" panose="020B0503020204020204" pitchFamily="34" charset="-122"/>
                <a:cs typeface="Arial" panose="020B0604020202020204" pitchFamily="34" charset="0"/>
              </a:rPr>
              <a:t>(eService)</a:t>
            </a:r>
          </a:p>
        </p:txBody>
      </p:sp>
      <p:grpSp>
        <p:nvGrpSpPr>
          <p:cNvPr id="22" name="组合 21">
            <a:extLst>
              <a:ext uri="{FF2B5EF4-FFF2-40B4-BE49-F238E27FC236}">
                <a16:creationId xmlns:a16="http://schemas.microsoft.com/office/drawing/2014/main" id="{23C9BB31-DE89-418F-B0F2-E255AA261187}"/>
              </a:ext>
            </a:extLst>
          </p:cNvPr>
          <p:cNvGrpSpPr/>
          <p:nvPr/>
        </p:nvGrpSpPr>
        <p:grpSpPr>
          <a:xfrm>
            <a:off x="2357671" y="4522032"/>
            <a:ext cx="706995" cy="438538"/>
            <a:chOff x="38074881" y="4892041"/>
            <a:chExt cx="1206220" cy="541622"/>
          </a:xfrm>
        </p:grpSpPr>
        <p:sp>
          <p:nvSpPr>
            <p:cNvPr id="38" name="立方体 37">
              <a:extLst>
                <a:ext uri="{FF2B5EF4-FFF2-40B4-BE49-F238E27FC236}">
                  <a16:creationId xmlns:a16="http://schemas.microsoft.com/office/drawing/2014/main" id="{C4BFC9A0-621C-4D7D-B185-375AB119F0EF}"/>
                </a:ext>
              </a:extLst>
            </p:cNvPr>
            <p:cNvSpPr/>
            <p:nvPr/>
          </p:nvSpPr>
          <p:spPr bwMode="auto">
            <a:xfrm>
              <a:off x="38074881" y="4892041"/>
              <a:ext cx="1206220" cy="541622"/>
            </a:xfrm>
            <a:prstGeom prst="cube">
              <a:avLst>
                <a:gd name="adj" fmla="val 17719"/>
              </a:avLst>
            </a:prstGeom>
            <a:solidFill>
              <a:srgbClr val="0070C0"/>
            </a:solidFill>
            <a:ln>
              <a:solidFill>
                <a:srgbClr val="0070C0"/>
              </a:solid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9693" tIns="9847" rIns="19693" bIns="9847" numCol="1" rtlCol="0" anchor="t" anchorCtr="0" compatLnSpc="1">
              <a:prstTxWarp prst="textNoShape">
                <a:avLst/>
              </a:prstTxWarp>
              <a:noAutofit/>
            </a:bodyPr>
            <a:lstStyle/>
            <a:p>
              <a:pPr algn="ctr" defTabSz="147656" fontAlgn="ctr">
                <a:spcBef>
                  <a:spcPct val="0"/>
                </a:spcBef>
                <a:spcAft>
                  <a:spcPct val="0"/>
                </a:spcAft>
                <a:buClr>
                  <a:srgbClr val="CC9900"/>
                </a:buClr>
              </a:pPr>
              <a:endParaRPr lang="en-US" altLang="zh-CN" sz="133" kern="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文本框 124">
              <a:extLst>
                <a:ext uri="{FF2B5EF4-FFF2-40B4-BE49-F238E27FC236}">
                  <a16:creationId xmlns:a16="http://schemas.microsoft.com/office/drawing/2014/main" id="{E65115C3-7268-457C-9E44-AE11F328A041}"/>
                </a:ext>
              </a:extLst>
            </p:cNvPr>
            <p:cNvSpPr txBox="1"/>
            <p:nvPr/>
          </p:nvSpPr>
          <p:spPr>
            <a:xfrm>
              <a:off x="38226847" y="5042015"/>
              <a:ext cx="168874" cy="171328"/>
            </a:xfrm>
            <a:prstGeom prst="rect">
              <a:avLst/>
            </a:prstGeom>
            <a:noFill/>
            <a:ln>
              <a:solidFill>
                <a:srgbClr val="0070C0"/>
              </a:solidFill>
            </a:ln>
          </p:spPr>
          <p:txBody>
            <a:bodyPr wrap="none" lIns="7753" tIns="7753" rIns="7753" bIns="7753" rtlCol="0">
              <a:noAutofit/>
            </a:bodyPr>
            <a:lstStyle/>
            <a:p>
              <a:pPr algn="ctr" defTabSz="147625" fontAlgn="ctr"/>
              <a:r>
                <a:rPr lang="en-US" altLang="zh-CN" sz="800">
                  <a:solidFill>
                    <a:srgbClr val="666666"/>
                  </a:solidFill>
                  <a:latin typeface="Arial" panose="020B0604020202020204" pitchFamily="34" charset="0"/>
                  <a:ea typeface="微软雅黑" panose="020B0503020204020204" pitchFamily="34" charset="-122"/>
                  <a:cs typeface="Arial" panose="020B0604020202020204" pitchFamily="34" charset="0"/>
                </a:rPr>
                <a:t>…</a:t>
              </a:r>
            </a:p>
          </p:txBody>
        </p:sp>
        <p:sp>
          <p:nvSpPr>
            <p:cNvPr id="40" name="圆角矩形 126">
              <a:extLst>
                <a:ext uri="{FF2B5EF4-FFF2-40B4-BE49-F238E27FC236}">
                  <a16:creationId xmlns:a16="http://schemas.microsoft.com/office/drawing/2014/main" id="{2CCCB791-EFDD-47A0-8250-5CAF8E672CB9}"/>
                </a:ext>
              </a:extLst>
            </p:cNvPr>
            <p:cNvSpPr/>
            <p:nvPr/>
          </p:nvSpPr>
          <p:spPr bwMode="auto">
            <a:xfrm>
              <a:off x="38537815" y="5072280"/>
              <a:ext cx="595648" cy="242104"/>
            </a:xfrm>
            <a:prstGeom prst="roundRect">
              <a:avLst/>
            </a:prstGeom>
            <a:solidFill>
              <a:srgbClr val="000000">
                <a:alpha val="20000"/>
              </a:srgbClr>
            </a:solidFill>
            <a:ln>
              <a:solidFill>
                <a:srgbClr val="0070C0"/>
              </a:solidFill>
            </a:ln>
            <a:effectLst/>
          </p:spPr>
          <p:txBody>
            <a:bodyPr vert="horz" wrap="square" lIns="19693" tIns="9847" rIns="19693" bIns="9847" numCol="1" rtlCol="0" anchor="ctr" anchorCtr="0" compatLnSpc="1">
              <a:prstTxWarp prst="textNoShape">
                <a:avLst/>
              </a:prstTxWarp>
              <a:noAutofit/>
            </a:bodyPr>
            <a:lstStyle/>
            <a:p>
              <a:pPr algn="ctr" defTabSz="147656" fontAlgn="ctr">
                <a:spcBef>
                  <a:spcPct val="0"/>
                </a:spcBef>
                <a:spcAft>
                  <a:spcPct val="0"/>
                </a:spcAft>
                <a:buClr>
                  <a:srgbClr val="CC9900"/>
                </a:buClr>
              </a:pPr>
              <a:r>
                <a:rPr lang="en-US" altLang="zh-CN" sz="600">
                  <a:solidFill>
                    <a:prstClr val="white"/>
                  </a:solidFill>
                  <a:latin typeface="Arial" panose="020B0604020202020204" pitchFamily="34" charset="0"/>
                  <a:ea typeface="微软雅黑" panose="020B0503020204020204" pitchFamily="34" charset="-122"/>
                  <a:cs typeface="Arial" panose="020B0604020202020204" pitchFamily="34" charset="0"/>
                </a:rPr>
                <a:t>Data</a:t>
              </a:r>
            </a:p>
          </p:txBody>
        </p:sp>
      </p:grpSp>
      <p:grpSp>
        <p:nvGrpSpPr>
          <p:cNvPr id="23" name="组合 22">
            <a:extLst>
              <a:ext uri="{FF2B5EF4-FFF2-40B4-BE49-F238E27FC236}">
                <a16:creationId xmlns:a16="http://schemas.microsoft.com/office/drawing/2014/main" id="{EE491B76-FEDA-4A98-B13A-20CCBA4738CC}"/>
              </a:ext>
            </a:extLst>
          </p:cNvPr>
          <p:cNvGrpSpPr/>
          <p:nvPr/>
        </p:nvGrpSpPr>
        <p:grpSpPr>
          <a:xfrm>
            <a:off x="1396678" y="4522032"/>
            <a:ext cx="706995" cy="438538"/>
            <a:chOff x="38074881" y="4892041"/>
            <a:chExt cx="1206220" cy="541622"/>
          </a:xfrm>
        </p:grpSpPr>
        <p:sp>
          <p:nvSpPr>
            <p:cNvPr id="35" name="立方体 34">
              <a:extLst>
                <a:ext uri="{FF2B5EF4-FFF2-40B4-BE49-F238E27FC236}">
                  <a16:creationId xmlns:a16="http://schemas.microsoft.com/office/drawing/2014/main" id="{ED1FB9BE-10CF-4B39-893B-9CCAEDF3C6D1}"/>
                </a:ext>
              </a:extLst>
            </p:cNvPr>
            <p:cNvSpPr/>
            <p:nvPr/>
          </p:nvSpPr>
          <p:spPr bwMode="auto">
            <a:xfrm>
              <a:off x="38074881" y="4892041"/>
              <a:ext cx="1206220" cy="541622"/>
            </a:xfrm>
            <a:prstGeom prst="cube">
              <a:avLst>
                <a:gd name="adj" fmla="val 17719"/>
              </a:avLst>
            </a:prstGeom>
            <a:solidFill>
              <a:srgbClr val="0070C0"/>
            </a:solidFill>
            <a:ln>
              <a:solidFill>
                <a:srgbClr val="0070C0"/>
              </a:solid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9693" tIns="9847" rIns="19693" bIns="9847" numCol="1" rtlCol="0" anchor="t" anchorCtr="0" compatLnSpc="1">
              <a:prstTxWarp prst="textNoShape">
                <a:avLst/>
              </a:prstTxWarp>
              <a:noAutofit/>
            </a:bodyPr>
            <a:lstStyle/>
            <a:p>
              <a:pPr algn="ctr" defTabSz="147656" fontAlgn="ctr">
                <a:spcBef>
                  <a:spcPct val="0"/>
                </a:spcBef>
                <a:spcAft>
                  <a:spcPct val="0"/>
                </a:spcAft>
                <a:buClr>
                  <a:srgbClr val="CC9900"/>
                </a:buClr>
              </a:pPr>
              <a:endParaRPr lang="en-US" altLang="zh-CN" sz="133" kern="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圆角矩形 126">
              <a:extLst>
                <a:ext uri="{FF2B5EF4-FFF2-40B4-BE49-F238E27FC236}">
                  <a16:creationId xmlns:a16="http://schemas.microsoft.com/office/drawing/2014/main" id="{08D3CFE6-8013-4223-8C54-8DE63C147F98}"/>
                </a:ext>
              </a:extLst>
            </p:cNvPr>
            <p:cNvSpPr/>
            <p:nvPr/>
          </p:nvSpPr>
          <p:spPr bwMode="auto">
            <a:xfrm>
              <a:off x="38537815" y="5072280"/>
              <a:ext cx="595648" cy="242104"/>
            </a:xfrm>
            <a:prstGeom prst="roundRect">
              <a:avLst/>
            </a:prstGeom>
            <a:solidFill>
              <a:srgbClr val="000000">
                <a:alpha val="20000"/>
              </a:srgbClr>
            </a:solidFill>
            <a:ln>
              <a:solidFill>
                <a:srgbClr val="0070C0"/>
              </a:solidFill>
            </a:ln>
            <a:effectLst/>
          </p:spPr>
          <p:txBody>
            <a:bodyPr vert="horz" wrap="square" lIns="19693" tIns="9847" rIns="19693" bIns="9847" numCol="1" rtlCol="0" anchor="ctr" anchorCtr="0" compatLnSpc="1">
              <a:prstTxWarp prst="textNoShape">
                <a:avLst/>
              </a:prstTxWarp>
              <a:noAutofit/>
            </a:bodyPr>
            <a:lstStyle/>
            <a:p>
              <a:pPr algn="ctr" defTabSz="147656" fontAlgn="ctr">
                <a:spcBef>
                  <a:spcPct val="0"/>
                </a:spcBef>
                <a:spcAft>
                  <a:spcPct val="0"/>
                </a:spcAft>
                <a:buClr>
                  <a:srgbClr val="CC9900"/>
                </a:buClr>
              </a:pPr>
              <a:r>
                <a:rPr lang="en-US" altLang="zh-CN" sz="600">
                  <a:solidFill>
                    <a:prstClr val="white"/>
                  </a:solidFill>
                  <a:latin typeface="Arial" panose="020B0604020202020204" pitchFamily="34" charset="0"/>
                  <a:ea typeface="微软雅黑" panose="020B0503020204020204" pitchFamily="34" charset="-122"/>
                  <a:cs typeface="Arial" panose="020B0604020202020204" pitchFamily="34" charset="0"/>
                </a:rPr>
                <a:t>Data</a:t>
              </a:r>
            </a:p>
          </p:txBody>
        </p:sp>
      </p:grpSp>
      <p:grpSp>
        <p:nvGrpSpPr>
          <p:cNvPr id="24" name="组合 23">
            <a:extLst>
              <a:ext uri="{FF2B5EF4-FFF2-40B4-BE49-F238E27FC236}">
                <a16:creationId xmlns:a16="http://schemas.microsoft.com/office/drawing/2014/main" id="{3F8BDA35-8D3B-49FF-A3F0-2DB0E3DCCD77}"/>
              </a:ext>
            </a:extLst>
          </p:cNvPr>
          <p:cNvGrpSpPr/>
          <p:nvPr/>
        </p:nvGrpSpPr>
        <p:grpSpPr>
          <a:xfrm>
            <a:off x="435686" y="4522032"/>
            <a:ext cx="706995" cy="438538"/>
            <a:chOff x="38074881" y="4892041"/>
            <a:chExt cx="1206220" cy="541622"/>
          </a:xfrm>
        </p:grpSpPr>
        <p:sp>
          <p:nvSpPr>
            <p:cNvPr id="32" name="立方体 31">
              <a:extLst>
                <a:ext uri="{FF2B5EF4-FFF2-40B4-BE49-F238E27FC236}">
                  <a16:creationId xmlns:a16="http://schemas.microsoft.com/office/drawing/2014/main" id="{5334D639-9FDE-48B5-8935-1EC9395CEB59}"/>
                </a:ext>
              </a:extLst>
            </p:cNvPr>
            <p:cNvSpPr/>
            <p:nvPr/>
          </p:nvSpPr>
          <p:spPr bwMode="auto">
            <a:xfrm>
              <a:off x="38074881" y="4892041"/>
              <a:ext cx="1206220" cy="541622"/>
            </a:xfrm>
            <a:prstGeom prst="cube">
              <a:avLst>
                <a:gd name="adj" fmla="val 17719"/>
              </a:avLst>
            </a:prstGeom>
            <a:solidFill>
              <a:srgbClr val="0070C0"/>
            </a:solidFill>
            <a:ln>
              <a:solidFill>
                <a:srgbClr val="0070C0"/>
              </a:solid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9693" tIns="9847" rIns="19693" bIns="9847" numCol="1" rtlCol="0" anchor="t" anchorCtr="0" compatLnSpc="1">
              <a:prstTxWarp prst="textNoShape">
                <a:avLst/>
              </a:prstTxWarp>
              <a:noAutofit/>
            </a:bodyPr>
            <a:lstStyle/>
            <a:p>
              <a:pPr algn="ctr" defTabSz="147656" fontAlgn="ctr">
                <a:spcBef>
                  <a:spcPct val="0"/>
                </a:spcBef>
                <a:spcAft>
                  <a:spcPct val="0"/>
                </a:spcAft>
                <a:buClr>
                  <a:srgbClr val="CC9900"/>
                </a:buClr>
              </a:pPr>
              <a:endParaRPr lang="en-US" altLang="zh-CN" sz="133" kern="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文本框 124">
              <a:extLst>
                <a:ext uri="{FF2B5EF4-FFF2-40B4-BE49-F238E27FC236}">
                  <a16:creationId xmlns:a16="http://schemas.microsoft.com/office/drawing/2014/main" id="{ADB51693-6522-459C-8E3D-966600C0C66A}"/>
                </a:ext>
              </a:extLst>
            </p:cNvPr>
            <p:cNvSpPr txBox="1"/>
            <p:nvPr/>
          </p:nvSpPr>
          <p:spPr>
            <a:xfrm>
              <a:off x="38088785" y="5102824"/>
              <a:ext cx="444991" cy="133330"/>
            </a:xfrm>
            <a:prstGeom prst="rect">
              <a:avLst/>
            </a:prstGeom>
            <a:noFill/>
            <a:ln>
              <a:solidFill>
                <a:srgbClr val="0070C0"/>
              </a:solidFill>
            </a:ln>
          </p:spPr>
          <p:txBody>
            <a:bodyPr wrap="none" lIns="7753" tIns="7753" rIns="7753" bIns="7753" rtlCol="0">
              <a:noAutofit/>
            </a:bodyPr>
            <a:lstStyle/>
            <a:p>
              <a:pPr algn="ctr" defTabSz="147625" fontAlgn="ctr"/>
              <a:r>
                <a:rPr lang="en-US" altLang="zh-CN" sz="600">
                  <a:solidFill>
                    <a:srgbClr val="EBEBEB"/>
                  </a:solidFill>
                  <a:latin typeface="Arial" panose="020B0604020202020204" pitchFamily="34" charset="0"/>
                  <a:ea typeface="微软雅黑" panose="020B0503020204020204" pitchFamily="34" charset="-122"/>
                  <a:cs typeface="Arial" panose="020B0604020202020204" pitchFamily="34" charset="0"/>
                </a:rPr>
                <a:t>Device</a:t>
              </a:r>
            </a:p>
          </p:txBody>
        </p:sp>
        <p:sp>
          <p:nvSpPr>
            <p:cNvPr id="34" name="圆角矩形 126">
              <a:extLst>
                <a:ext uri="{FF2B5EF4-FFF2-40B4-BE49-F238E27FC236}">
                  <a16:creationId xmlns:a16="http://schemas.microsoft.com/office/drawing/2014/main" id="{245DB7FF-C1D5-4068-AACA-0485F7C85188}"/>
                </a:ext>
              </a:extLst>
            </p:cNvPr>
            <p:cNvSpPr/>
            <p:nvPr/>
          </p:nvSpPr>
          <p:spPr bwMode="auto">
            <a:xfrm>
              <a:off x="38537815" y="5072280"/>
              <a:ext cx="595648" cy="242104"/>
            </a:xfrm>
            <a:prstGeom prst="roundRect">
              <a:avLst/>
            </a:prstGeom>
            <a:solidFill>
              <a:srgbClr val="000000">
                <a:alpha val="20000"/>
              </a:srgbClr>
            </a:solidFill>
            <a:ln>
              <a:solidFill>
                <a:srgbClr val="0070C0"/>
              </a:solidFill>
            </a:ln>
            <a:effectLst/>
          </p:spPr>
          <p:txBody>
            <a:bodyPr vert="horz" wrap="square" lIns="19693" tIns="9847" rIns="19693" bIns="9847" numCol="1" rtlCol="0" anchor="ctr" anchorCtr="0" compatLnSpc="1">
              <a:prstTxWarp prst="textNoShape">
                <a:avLst/>
              </a:prstTxWarp>
              <a:noAutofit/>
            </a:bodyPr>
            <a:lstStyle/>
            <a:p>
              <a:pPr algn="ctr" defTabSz="147656" fontAlgn="ctr">
                <a:spcBef>
                  <a:spcPct val="0"/>
                </a:spcBef>
                <a:spcAft>
                  <a:spcPct val="0"/>
                </a:spcAft>
                <a:buClr>
                  <a:srgbClr val="CC9900"/>
                </a:buClr>
              </a:pPr>
              <a:r>
                <a:rPr lang="en-US" altLang="zh-CN" sz="600">
                  <a:solidFill>
                    <a:prstClr val="white"/>
                  </a:solidFill>
                  <a:latin typeface="Arial" panose="020B0604020202020204" pitchFamily="34" charset="0"/>
                  <a:ea typeface="微软雅黑" panose="020B0503020204020204" pitchFamily="34" charset="-122"/>
                  <a:cs typeface="Arial" panose="020B0604020202020204" pitchFamily="34" charset="0"/>
                </a:rPr>
                <a:t>Data</a:t>
              </a:r>
            </a:p>
          </p:txBody>
        </p:sp>
      </p:grpSp>
      <p:sp>
        <p:nvSpPr>
          <p:cNvPr id="28" name="文本框 84">
            <a:extLst>
              <a:ext uri="{FF2B5EF4-FFF2-40B4-BE49-F238E27FC236}">
                <a16:creationId xmlns:a16="http://schemas.microsoft.com/office/drawing/2014/main" id="{53E95C92-8276-4CA4-BFC3-96BE2C3FADD1}"/>
              </a:ext>
            </a:extLst>
          </p:cNvPr>
          <p:cNvSpPr txBox="1"/>
          <p:nvPr/>
        </p:nvSpPr>
        <p:spPr>
          <a:xfrm>
            <a:off x="1587960" y="4116545"/>
            <a:ext cx="1145334" cy="169486"/>
          </a:xfrm>
          <a:prstGeom prst="rect">
            <a:avLst/>
          </a:prstGeom>
          <a:noFill/>
          <a:ln>
            <a:noFill/>
          </a:ln>
        </p:spPr>
        <p:txBody>
          <a:bodyPr wrap="none" lIns="7753" tIns="7753" rIns="7753" bIns="7753" rtlCol="0">
            <a:noAutofit/>
          </a:bodyPr>
          <a:lstStyle/>
          <a:p>
            <a:pPr algn="ctr" defTabSz="147656" fontAlgn="ctr">
              <a:spcBef>
                <a:spcPct val="0"/>
              </a:spcBef>
              <a:buClr>
                <a:srgbClr val="990000"/>
              </a:buClr>
              <a:buSzPct val="75000"/>
              <a:defRPr/>
            </a:pPr>
            <a:r>
              <a:rPr lang="en-US" altLang="zh-CN" sz="1000" b="1" kern="0">
                <a:solidFill>
                  <a:srgbClr val="C00000"/>
                </a:solidFill>
                <a:latin typeface="Arial" panose="020B0604020202020204" pitchFamily="34" charset="0"/>
                <a:ea typeface="微软雅黑" panose="020B0503020204020204" pitchFamily="34" charset="-122"/>
                <a:cs typeface="Arial" panose="020B0604020202020204" pitchFamily="34" charset="0"/>
              </a:rPr>
              <a:t>Center autonomy</a:t>
            </a:r>
          </a:p>
        </p:txBody>
      </p:sp>
      <p:sp>
        <p:nvSpPr>
          <p:cNvPr id="29" name="环形箭头 96">
            <a:extLst>
              <a:ext uri="{FF2B5EF4-FFF2-40B4-BE49-F238E27FC236}">
                <a16:creationId xmlns:a16="http://schemas.microsoft.com/office/drawing/2014/main" id="{22C940A8-9B09-4F8A-8396-699744575038}"/>
              </a:ext>
            </a:extLst>
          </p:cNvPr>
          <p:cNvSpPr/>
          <p:nvPr/>
        </p:nvSpPr>
        <p:spPr bwMode="auto">
          <a:xfrm>
            <a:off x="1214211" y="3942024"/>
            <a:ext cx="1875833" cy="603160"/>
          </a:xfrm>
          <a:prstGeom prst="circularArrow">
            <a:avLst>
              <a:gd name="adj1" fmla="val 3294"/>
              <a:gd name="adj2" fmla="val 678511"/>
              <a:gd name="adj3" fmla="val 20306956"/>
              <a:gd name="adj4" fmla="val 21363236"/>
              <a:gd name="adj5" fmla="val 15068"/>
            </a:avLst>
          </a:prstGeom>
          <a:gradFill>
            <a:gsLst>
              <a:gs pos="7386">
                <a:srgbClr val="04D69F"/>
              </a:gs>
              <a:gs pos="78000">
                <a:srgbClr val="0375F3">
                  <a:alpha val="50000"/>
                </a:srgbClr>
              </a:gs>
            </a:gsLst>
            <a:lin ang="2100000" scaled="0"/>
          </a:gradFill>
          <a:ln w="25400" cap="flat" cmpd="sng" algn="ctr">
            <a:solidFill>
              <a:srgbClr val="0070C0"/>
            </a:solidFill>
            <a:prstDash val="solid"/>
          </a:ln>
          <a:effectLst>
            <a:outerShdw blurRad="292100" algn="ctr" rotWithShape="0">
              <a:srgbClr val="04FBB5">
                <a:alpha val="39000"/>
              </a:srgbClr>
            </a:outerShdw>
          </a:effectLst>
        </p:spPr>
        <p:txBody>
          <a:bodyPr rtlCol="0" anchor="ctr">
            <a:noAutofit/>
          </a:bodyPr>
          <a:lstStyle/>
          <a:p>
            <a:pPr algn="ctr" defTabSz="223351" fontAlgn="ctr"/>
            <a:endParaRPr lang="en-US" altLang="zh-CN" sz="196" ker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18" name="文本框 124">
            <a:extLst>
              <a:ext uri="{FF2B5EF4-FFF2-40B4-BE49-F238E27FC236}">
                <a16:creationId xmlns:a16="http://schemas.microsoft.com/office/drawing/2014/main" id="{ADB51693-6522-459C-8E3D-966600C0C66A}"/>
              </a:ext>
            </a:extLst>
          </p:cNvPr>
          <p:cNvSpPr txBox="1"/>
          <p:nvPr/>
        </p:nvSpPr>
        <p:spPr>
          <a:xfrm>
            <a:off x="1410608" y="4689341"/>
            <a:ext cx="260821" cy="107954"/>
          </a:xfrm>
          <a:prstGeom prst="rect">
            <a:avLst/>
          </a:prstGeom>
          <a:noFill/>
          <a:ln>
            <a:solidFill>
              <a:srgbClr val="0070C0"/>
            </a:solidFill>
          </a:ln>
        </p:spPr>
        <p:txBody>
          <a:bodyPr wrap="none" lIns="7753" tIns="7753" rIns="7753" bIns="7753" rtlCol="0">
            <a:noAutofit/>
          </a:bodyPr>
          <a:lstStyle/>
          <a:p>
            <a:pPr algn="ctr" defTabSz="147625" fontAlgn="ctr"/>
            <a:r>
              <a:rPr lang="en-US" altLang="zh-CN" sz="600">
                <a:solidFill>
                  <a:srgbClr val="EBEBEB"/>
                </a:solidFill>
                <a:latin typeface="Arial" panose="020B0604020202020204" pitchFamily="34" charset="0"/>
                <a:ea typeface="微软雅黑" panose="020B0503020204020204" pitchFamily="34" charset="-122"/>
                <a:cs typeface="Arial" panose="020B0604020202020204" pitchFamily="34" charset="0"/>
              </a:rPr>
              <a:t>Device</a:t>
            </a:r>
          </a:p>
        </p:txBody>
      </p:sp>
      <p:sp>
        <p:nvSpPr>
          <p:cNvPr id="119" name="文本框 124">
            <a:extLst>
              <a:ext uri="{FF2B5EF4-FFF2-40B4-BE49-F238E27FC236}">
                <a16:creationId xmlns:a16="http://schemas.microsoft.com/office/drawing/2014/main" id="{ADB51693-6522-459C-8E3D-966600C0C66A}"/>
              </a:ext>
            </a:extLst>
          </p:cNvPr>
          <p:cNvSpPr txBox="1"/>
          <p:nvPr/>
        </p:nvSpPr>
        <p:spPr>
          <a:xfrm>
            <a:off x="2362895" y="4701244"/>
            <a:ext cx="260821" cy="107954"/>
          </a:xfrm>
          <a:prstGeom prst="rect">
            <a:avLst/>
          </a:prstGeom>
          <a:noFill/>
          <a:ln>
            <a:solidFill>
              <a:srgbClr val="0070C0"/>
            </a:solidFill>
          </a:ln>
        </p:spPr>
        <p:txBody>
          <a:bodyPr wrap="none" lIns="7753" tIns="7753" rIns="7753" bIns="7753" rtlCol="0">
            <a:noAutofit/>
          </a:bodyPr>
          <a:lstStyle/>
          <a:p>
            <a:pPr algn="ctr" defTabSz="147625" fontAlgn="ctr"/>
            <a:r>
              <a:rPr lang="en-US" altLang="zh-CN" sz="600">
                <a:solidFill>
                  <a:srgbClr val="EBEBEB"/>
                </a:solidFill>
                <a:latin typeface="Arial" panose="020B0604020202020204" pitchFamily="34" charset="0"/>
                <a:ea typeface="微软雅黑" panose="020B0503020204020204" pitchFamily="34" charset="-122"/>
                <a:cs typeface="Arial" panose="020B0604020202020204" pitchFamily="34" charset="0"/>
              </a:rPr>
              <a:t>Device</a:t>
            </a:r>
          </a:p>
        </p:txBody>
      </p:sp>
      <p:sp>
        <p:nvSpPr>
          <p:cNvPr id="120" name="文本框 124">
            <a:extLst>
              <a:ext uri="{FF2B5EF4-FFF2-40B4-BE49-F238E27FC236}">
                <a16:creationId xmlns:a16="http://schemas.microsoft.com/office/drawing/2014/main" id="{ADB51693-6522-459C-8E3D-966600C0C66A}"/>
              </a:ext>
            </a:extLst>
          </p:cNvPr>
          <p:cNvSpPr txBox="1"/>
          <p:nvPr/>
        </p:nvSpPr>
        <p:spPr>
          <a:xfrm>
            <a:off x="3323888" y="4701244"/>
            <a:ext cx="260821" cy="107954"/>
          </a:xfrm>
          <a:prstGeom prst="rect">
            <a:avLst/>
          </a:prstGeom>
          <a:noFill/>
          <a:ln>
            <a:solidFill>
              <a:srgbClr val="0070C0"/>
            </a:solidFill>
          </a:ln>
        </p:spPr>
        <p:txBody>
          <a:bodyPr wrap="none" lIns="7753" tIns="7753" rIns="7753" bIns="7753" rtlCol="0">
            <a:noAutofit/>
          </a:bodyPr>
          <a:lstStyle/>
          <a:p>
            <a:pPr algn="ctr" defTabSz="147625" fontAlgn="ctr"/>
            <a:r>
              <a:rPr lang="en-US" altLang="zh-CN" sz="600">
                <a:solidFill>
                  <a:srgbClr val="EBEBEB"/>
                </a:solidFill>
                <a:latin typeface="Arial" panose="020B0604020202020204" pitchFamily="34" charset="0"/>
                <a:ea typeface="微软雅黑" panose="020B0503020204020204" pitchFamily="34" charset="-122"/>
                <a:cs typeface="Arial" panose="020B0604020202020204" pitchFamily="34" charset="0"/>
              </a:rPr>
              <a:t>Device</a:t>
            </a:r>
          </a:p>
        </p:txBody>
      </p:sp>
      <p:grpSp>
        <p:nvGrpSpPr>
          <p:cNvPr id="127" name="组合 126"/>
          <p:cNvGrpSpPr/>
          <p:nvPr/>
        </p:nvGrpSpPr>
        <p:grpSpPr>
          <a:xfrm>
            <a:off x="10604535" y="1467665"/>
            <a:ext cx="1117443" cy="879151"/>
            <a:chOff x="8567994" y="3866739"/>
            <a:chExt cx="806933" cy="661063"/>
          </a:xfrm>
          <a:noFill/>
        </p:grpSpPr>
        <p:grpSp>
          <p:nvGrpSpPr>
            <p:cNvPr id="128" name="组合 127"/>
            <p:cNvGrpSpPr>
              <a:grpSpLocks noChangeAspect="1"/>
            </p:cNvGrpSpPr>
            <p:nvPr/>
          </p:nvGrpSpPr>
          <p:grpSpPr>
            <a:xfrm>
              <a:off x="8651638" y="3949961"/>
              <a:ext cx="577841" cy="577841"/>
              <a:chOff x="9951318" y="1714500"/>
              <a:chExt cx="1123748" cy="1123748"/>
            </a:xfrm>
            <a:grpFill/>
          </p:grpSpPr>
          <p:sp>
            <p:nvSpPr>
              <p:cNvPr id="130" name="椭圆 129"/>
              <p:cNvSpPr>
                <a:spLocks noChangeAspect="1"/>
              </p:cNvSpPr>
              <p:nvPr/>
            </p:nvSpPr>
            <p:spPr>
              <a:xfrm>
                <a:off x="10009191" y="1772375"/>
                <a:ext cx="1008003" cy="1007999"/>
              </a:xfrm>
              <a:prstGeom prst="ellipse">
                <a:avLst/>
              </a:prstGeom>
              <a:solidFill>
                <a:srgbClr val="0070C0"/>
              </a:solidFill>
              <a:ln w="9525">
                <a:gradFill>
                  <a:gsLst>
                    <a:gs pos="74000">
                      <a:schemeClr val="bg1">
                        <a:lumMod val="40000"/>
                        <a:lumOff val="60000"/>
                        <a:alpha val="63000"/>
                      </a:schemeClr>
                    </a:gs>
                    <a:gs pos="59000">
                      <a:schemeClr val="bg1">
                        <a:lumMod val="60000"/>
                        <a:lumOff val="40000"/>
                        <a:alpha val="30000"/>
                      </a:schemeClr>
                    </a:gs>
                    <a:gs pos="69000">
                      <a:schemeClr val="bg1">
                        <a:lumMod val="40000"/>
                        <a:lumOff val="60000"/>
                        <a:alpha val="73000"/>
                      </a:schemeClr>
                    </a:gs>
                    <a:gs pos="82001">
                      <a:schemeClr val="bg2">
                        <a:lumMod val="75000"/>
                        <a:alpha val="39000"/>
                      </a:schemeClr>
                    </a:gs>
                    <a:gs pos="100000">
                      <a:schemeClr val="bg1">
                        <a:lumMod val="40000"/>
                        <a:lumOff val="60000"/>
                        <a:alpha val="69000"/>
                      </a:schemeClr>
                    </a:gs>
                  </a:gsLst>
                  <a:lin ang="5400000" scaled="0"/>
                </a:gradFill>
                <a:miter lim="800000"/>
              </a:ln>
            </p:spPr>
            <p:txBody>
              <a:bodyPr vert="horz" wrap="square" lIns="91404" tIns="45702" rIns="91404" bIns="45702" numCol="1" rtlCol="0" anchor="ctr" anchorCtr="0" compatLnSpc="1">
                <a:noAutofit/>
              </a:bodyPr>
              <a:lstStyle/>
              <a:p>
                <a:pPr marL="0" lvl="4" indent="-228509" algn="ctr" defTabSz="1218712" fontAlgn="ctr">
                  <a:lnSpc>
                    <a:spcPts val="1499"/>
                  </a:lnSpc>
                  <a:spcBef>
                    <a:spcPct val="0"/>
                  </a:spcBef>
                  <a:spcAft>
                    <a:spcPct val="0"/>
                  </a:spcAft>
                  <a:buClr>
                    <a:srgbClr val="CC9900"/>
                  </a:buClr>
                  <a:buSzPct val="80000"/>
                  <a:buFont typeface="Wingdings" panose="05000000000000000000" pitchFamily="2" charset="2"/>
                  <a:buChar char="n"/>
                </a:pPr>
                <a:endParaRPr lang="en-US" altLang="zh-CN" sz="1399" noProof="1">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1" name="椭圆 130"/>
              <p:cNvSpPr/>
              <p:nvPr/>
            </p:nvSpPr>
            <p:spPr>
              <a:xfrm>
                <a:off x="9951318" y="1714500"/>
                <a:ext cx="1123748" cy="1123748"/>
              </a:xfrm>
              <a:prstGeom prst="ellipse">
                <a:avLst/>
              </a:prstGeom>
              <a:grpFill/>
              <a:ln w="9525">
                <a:gradFill flip="none" rotWithShape="1">
                  <a:gsLst>
                    <a:gs pos="0">
                      <a:schemeClr val="accent6">
                        <a:lumMod val="90000"/>
                        <a:lumOff val="10000"/>
                      </a:schemeClr>
                    </a:gs>
                    <a:gs pos="26000">
                      <a:schemeClr val="accent6">
                        <a:lumMod val="45000"/>
                        <a:lumOff val="55000"/>
                        <a:alpha val="37000"/>
                      </a:schemeClr>
                    </a:gs>
                    <a:gs pos="83000">
                      <a:schemeClr val="accent6">
                        <a:lumMod val="60000"/>
                        <a:lumOff val="40000"/>
                        <a:alpha val="40000"/>
                      </a:schemeClr>
                    </a:gs>
                    <a:gs pos="100000">
                      <a:schemeClr val="accent6">
                        <a:lumMod val="90000"/>
                        <a:lumOff val="1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1399">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129" name="矩形 128"/>
            <p:cNvSpPr/>
            <p:nvPr/>
          </p:nvSpPr>
          <p:spPr>
            <a:xfrm>
              <a:off x="8567994" y="3866739"/>
              <a:ext cx="806933" cy="646200"/>
            </a:xfrm>
            <a:prstGeom prst="rect">
              <a:avLst/>
            </a:prstGeom>
            <a:grpFill/>
          </p:spPr>
          <p:txBody>
            <a:bodyPr wrap="square" anchor="ctr">
              <a:noAutofit/>
            </a:bodyPr>
            <a:lstStyle/>
            <a:p>
              <a:pPr algn="ctr" defTabSz="913399" fontAlgn="ctr">
                <a:defRPr/>
              </a:pPr>
              <a:r>
                <a:rPr lang="en-US" altLang="zh-CN" sz="1399" b="1"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14 </a:t>
              </a:r>
            </a:p>
            <a:p>
              <a:pPr algn="ctr" defTabSz="913399" fontAlgn="ctr">
                <a:defRPr/>
              </a:pPr>
              <a:r>
                <a:rPr lang="en-US" altLang="zh-CN" sz="1399" b="1"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days</a:t>
              </a:r>
            </a:p>
          </p:txBody>
        </p:sp>
      </p:grpSp>
      <p:sp>
        <p:nvSpPr>
          <p:cNvPr id="132" name="矩形 131"/>
          <p:cNvSpPr/>
          <p:nvPr/>
        </p:nvSpPr>
        <p:spPr>
          <a:xfrm>
            <a:off x="10125330" y="2397865"/>
            <a:ext cx="1774072" cy="276891"/>
          </a:xfrm>
          <a:prstGeom prst="rect">
            <a:avLst/>
          </a:prstGeom>
        </p:spPr>
        <p:txBody>
          <a:bodyPr wrap="square">
            <a:noAutofit/>
          </a:bodyPr>
          <a:lstStyle/>
          <a:p>
            <a:pPr algn="ctr" defTabSz="913399" fontAlgn="ctr">
              <a:defRPr/>
            </a:pPr>
            <a:r>
              <a:rPr lang="en-US" altLang="zh-CN" sz="1200" b="1" kern="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Disk fault prediction</a:t>
            </a:r>
          </a:p>
        </p:txBody>
      </p:sp>
      <p:grpSp>
        <p:nvGrpSpPr>
          <p:cNvPr id="133" name="组合 132"/>
          <p:cNvGrpSpPr/>
          <p:nvPr/>
        </p:nvGrpSpPr>
        <p:grpSpPr>
          <a:xfrm>
            <a:off x="10631058" y="2725805"/>
            <a:ext cx="1025212" cy="771467"/>
            <a:chOff x="8550358" y="4892957"/>
            <a:chExt cx="780400" cy="577841"/>
          </a:xfrm>
        </p:grpSpPr>
        <p:grpSp>
          <p:nvGrpSpPr>
            <p:cNvPr id="134" name="组合 133"/>
            <p:cNvGrpSpPr>
              <a:grpSpLocks noChangeAspect="1"/>
            </p:cNvGrpSpPr>
            <p:nvPr/>
          </p:nvGrpSpPr>
          <p:grpSpPr>
            <a:xfrm>
              <a:off x="8651638" y="4892957"/>
              <a:ext cx="577841" cy="577841"/>
              <a:chOff x="9951318" y="1714500"/>
              <a:chExt cx="1123748" cy="1123748"/>
            </a:xfrm>
          </p:grpSpPr>
          <p:sp>
            <p:nvSpPr>
              <p:cNvPr id="136" name="椭圆 135"/>
              <p:cNvSpPr>
                <a:spLocks noChangeAspect="1"/>
              </p:cNvSpPr>
              <p:nvPr/>
            </p:nvSpPr>
            <p:spPr>
              <a:xfrm>
                <a:off x="10009191" y="1772375"/>
                <a:ext cx="1008003" cy="1007999"/>
              </a:xfrm>
              <a:prstGeom prst="ellipse">
                <a:avLst/>
              </a:prstGeom>
              <a:solidFill>
                <a:srgbClr val="0070C0"/>
              </a:solidFill>
              <a:ln w="9525">
                <a:gradFill>
                  <a:gsLst>
                    <a:gs pos="74000">
                      <a:schemeClr val="bg1">
                        <a:lumMod val="40000"/>
                        <a:lumOff val="60000"/>
                        <a:alpha val="63000"/>
                      </a:schemeClr>
                    </a:gs>
                    <a:gs pos="59000">
                      <a:schemeClr val="bg1">
                        <a:lumMod val="60000"/>
                        <a:lumOff val="40000"/>
                        <a:alpha val="30000"/>
                      </a:schemeClr>
                    </a:gs>
                    <a:gs pos="69000">
                      <a:schemeClr val="bg1">
                        <a:lumMod val="40000"/>
                        <a:lumOff val="60000"/>
                        <a:alpha val="73000"/>
                      </a:schemeClr>
                    </a:gs>
                    <a:gs pos="82001">
                      <a:schemeClr val="bg2">
                        <a:lumMod val="75000"/>
                        <a:alpha val="39000"/>
                      </a:schemeClr>
                    </a:gs>
                    <a:gs pos="100000">
                      <a:schemeClr val="bg1">
                        <a:lumMod val="40000"/>
                        <a:lumOff val="60000"/>
                        <a:alpha val="69000"/>
                      </a:schemeClr>
                    </a:gs>
                  </a:gsLst>
                  <a:lin ang="5400000" scaled="0"/>
                </a:gradFill>
                <a:miter lim="800000"/>
              </a:ln>
            </p:spPr>
            <p:txBody>
              <a:bodyPr vert="horz" wrap="square" lIns="91404" tIns="45702" rIns="91404" bIns="45702" numCol="1" rtlCol="0" anchor="ctr" anchorCtr="0" compatLnSpc="1">
                <a:noAutofit/>
              </a:bodyPr>
              <a:lstStyle/>
              <a:p>
                <a:pPr marL="0" lvl="4" indent="-228509" algn="ctr" defTabSz="1218712" fontAlgn="ctr">
                  <a:lnSpc>
                    <a:spcPts val="1499"/>
                  </a:lnSpc>
                  <a:spcBef>
                    <a:spcPct val="0"/>
                  </a:spcBef>
                  <a:spcAft>
                    <a:spcPct val="0"/>
                  </a:spcAft>
                  <a:buClr>
                    <a:srgbClr val="CC9900"/>
                  </a:buClr>
                  <a:buSzPct val="80000"/>
                  <a:buFont typeface="Wingdings" panose="05000000000000000000" pitchFamily="2" charset="2"/>
                  <a:buChar char="n"/>
                </a:pPr>
                <a:endParaRPr lang="en-US" altLang="zh-CN" sz="1399" noProof="1">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7" name="椭圆 136"/>
              <p:cNvSpPr/>
              <p:nvPr/>
            </p:nvSpPr>
            <p:spPr>
              <a:xfrm>
                <a:off x="9951318" y="1714500"/>
                <a:ext cx="1123748" cy="1123748"/>
              </a:xfrm>
              <a:prstGeom prst="ellipse">
                <a:avLst/>
              </a:prstGeom>
              <a:noFill/>
              <a:ln w="9525">
                <a:gradFill flip="none" rotWithShape="1">
                  <a:gsLst>
                    <a:gs pos="0">
                      <a:schemeClr val="accent6">
                        <a:lumMod val="90000"/>
                        <a:lumOff val="10000"/>
                      </a:schemeClr>
                    </a:gs>
                    <a:gs pos="26000">
                      <a:schemeClr val="accent6">
                        <a:lumMod val="45000"/>
                        <a:lumOff val="55000"/>
                        <a:alpha val="37000"/>
                      </a:schemeClr>
                    </a:gs>
                    <a:gs pos="83000">
                      <a:schemeClr val="accent6">
                        <a:lumMod val="60000"/>
                        <a:lumOff val="40000"/>
                        <a:alpha val="40000"/>
                      </a:schemeClr>
                    </a:gs>
                    <a:gs pos="100000">
                      <a:schemeClr val="accent6">
                        <a:lumMod val="90000"/>
                        <a:lumOff val="1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1399">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135" name="矩形 134"/>
            <p:cNvSpPr/>
            <p:nvPr/>
          </p:nvSpPr>
          <p:spPr>
            <a:xfrm>
              <a:off x="8550358" y="4941258"/>
              <a:ext cx="780400" cy="523220"/>
            </a:xfrm>
            <a:prstGeom prst="rect">
              <a:avLst/>
            </a:prstGeom>
          </p:spPr>
          <p:txBody>
            <a:bodyPr wrap="square" anchor="ctr">
              <a:noAutofit/>
            </a:bodyPr>
            <a:lstStyle/>
            <a:p>
              <a:pPr algn="ctr" defTabSz="913399" fontAlgn="ctr">
                <a:defRPr/>
              </a:pPr>
              <a:r>
                <a:rPr lang="en-US" altLang="zh-CN" sz="1399" b="1"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365 </a:t>
              </a:r>
            </a:p>
            <a:p>
              <a:pPr algn="ctr" defTabSz="913399" fontAlgn="ctr">
                <a:defRPr/>
              </a:pPr>
              <a:r>
                <a:rPr lang="en-US" altLang="zh-CN" sz="1399" b="1"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days</a:t>
              </a:r>
            </a:p>
          </p:txBody>
        </p:sp>
      </p:grpSp>
      <p:sp>
        <p:nvSpPr>
          <p:cNvPr id="138" name="矩形 137"/>
          <p:cNvSpPr/>
          <p:nvPr/>
        </p:nvSpPr>
        <p:spPr>
          <a:xfrm>
            <a:off x="10237622" y="3580461"/>
            <a:ext cx="1773122" cy="276891"/>
          </a:xfrm>
          <a:prstGeom prst="rect">
            <a:avLst/>
          </a:prstGeom>
        </p:spPr>
        <p:txBody>
          <a:bodyPr wrap="square">
            <a:noAutofit/>
          </a:bodyPr>
          <a:lstStyle/>
          <a:p>
            <a:pPr defTabSz="913399" fontAlgn="ctr">
              <a:defRPr/>
            </a:pPr>
            <a:r>
              <a:rPr lang="en-US" altLang="zh-CN" sz="1200" b="1" kern="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Capacity prediction</a:t>
            </a:r>
          </a:p>
        </p:txBody>
      </p:sp>
      <p:grpSp>
        <p:nvGrpSpPr>
          <p:cNvPr id="139" name="组合 138"/>
          <p:cNvGrpSpPr/>
          <p:nvPr/>
        </p:nvGrpSpPr>
        <p:grpSpPr>
          <a:xfrm>
            <a:off x="10737915" y="3980350"/>
            <a:ext cx="782646" cy="745453"/>
            <a:chOff x="8651638" y="5458466"/>
            <a:chExt cx="577841" cy="577841"/>
          </a:xfrm>
        </p:grpSpPr>
        <p:grpSp>
          <p:nvGrpSpPr>
            <p:cNvPr id="140" name="组合 139"/>
            <p:cNvGrpSpPr>
              <a:grpSpLocks noChangeAspect="1"/>
            </p:cNvGrpSpPr>
            <p:nvPr/>
          </p:nvGrpSpPr>
          <p:grpSpPr>
            <a:xfrm>
              <a:off x="8651638" y="5458466"/>
              <a:ext cx="577841" cy="577841"/>
              <a:chOff x="9951318" y="1714500"/>
              <a:chExt cx="1123748" cy="1123748"/>
            </a:xfrm>
          </p:grpSpPr>
          <p:sp>
            <p:nvSpPr>
              <p:cNvPr id="142" name="椭圆 141"/>
              <p:cNvSpPr>
                <a:spLocks noChangeAspect="1"/>
              </p:cNvSpPr>
              <p:nvPr/>
            </p:nvSpPr>
            <p:spPr>
              <a:xfrm>
                <a:off x="10009191" y="1772375"/>
                <a:ext cx="1008003" cy="1007999"/>
              </a:xfrm>
              <a:prstGeom prst="ellipse">
                <a:avLst/>
              </a:prstGeom>
              <a:solidFill>
                <a:srgbClr val="0070C0"/>
              </a:solidFill>
              <a:ln w="9525">
                <a:gradFill>
                  <a:gsLst>
                    <a:gs pos="74000">
                      <a:schemeClr val="bg1">
                        <a:lumMod val="40000"/>
                        <a:lumOff val="60000"/>
                        <a:alpha val="63000"/>
                      </a:schemeClr>
                    </a:gs>
                    <a:gs pos="59000">
                      <a:schemeClr val="bg1">
                        <a:lumMod val="60000"/>
                        <a:lumOff val="40000"/>
                        <a:alpha val="30000"/>
                      </a:schemeClr>
                    </a:gs>
                    <a:gs pos="69000">
                      <a:schemeClr val="bg1">
                        <a:lumMod val="40000"/>
                        <a:lumOff val="60000"/>
                        <a:alpha val="73000"/>
                      </a:schemeClr>
                    </a:gs>
                    <a:gs pos="82001">
                      <a:schemeClr val="bg2">
                        <a:lumMod val="75000"/>
                        <a:alpha val="39000"/>
                      </a:schemeClr>
                    </a:gs>
                    <a:gs pos="100000">
                      <a:schemeClr val="bg1">
                        <a:lumMod val="40000"/>
                        <a:lumOff val="60000"/>
                        <a:alpha val="69000"/>
                      </a:schemeClr>
                    </a:gs>
                  </a:gsLst>
                  <a:lin ang="5400000" scaled="0"/>
                </a:gradFill>
                <a:miter lim="800000"/>
              </a:ln>
            </p:spPr>
            <p:txBody>
              <a:bodyPr vert="horz" wrap="square" lIns="91404" tIns="45702" rIns="91404" bIns="45702" numCol="1" rtlCol="0" anchor="ctr" anchorCtr="0" compatLnSpc="1">
                <a:noAutofit/>
              </a:bodyPr>
              <a:lstStyle/>
              <a:p>
                <a:pPr marL="0" lvl="4" indent="-228509" algn="ctr" defTabSz="1218712" fontAlgn="ctr">
                  <a:lnSpc>
                    <a:spcPts val="1499"/>
                  </a:lnSpc>
                  <a:spcBef>
                    <a:spcPct val="0"/>
                  </a:spcBef>
                  <a:spcAft>
                    <a:spcPct val="0"/>
                  </a:spcAft>
                  <a:buClr>
                    <a:srgbClr val="CC9900"/>
                  </a:buClr>
                  <a:buSzPct val="80000"/>
                  <a:buFont typeface="Wingdings" panose="05000000000000000000" pitchFamily="2" charset="2"/>
                  <a:buChar char="n"/>
                </a:pPr>
                <a:endParaRPr lang="en-US" altLang="zh-CN" sz="1399" noProof="1">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3" name="椭圆 142"/>
              <p:cNvSpPr/>
              <p:nvPr/>
            </p:nvSpPr>
            <p:spPr>
              <a:xfrm>
                <a:off x="9951318" y="1714500"/>
                <a:ext cx="1123748" cy="1123748"/>
              </a:xfrm>
              <a:prstGeom prst="ellipse">
                <a:avLst/>
              </a:prstGeom>
              <a:noFill/>
              <a:ln w="9525">
                <a:gradFill flip="none" rotWithShape="1">
                  <a:gsLst>
                    <a:gs pos="0">
                      <a:schemeClr val="accent6">
                        <a:lumMod val="90000"/>
                        <a:lumOff val="10000"/>
                      </a:schemeClr>
                    </a:gs>
                    <a:gs pos="26000">
                      <a:schemeClr val="accent6">
                        <a:lumMod val="45000"/>
                        <a:lumOff val="55000"/>
                        <a:alpha val="37000"/>
                      </a:schemeClr>
                    </a:gs>
                    <a:gs pos="83000">
                      <a:schemeClr val="accent6">
                        <a:lumMod val="60000"/>
                        <a:lumOff val="40000"/>
                        <a:alpha val="40000"/>
                      </a:schemeClr>
                    </a:gs>
                    <a:gs pos="100000">
                      <a:schemeClr val="accent6">
                        <a:lumMod val="90000"/>
                        <a:lumOff val="1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1399">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141" name="矩形 140"/>
            <p:cNvSpPr/>
            <p:nvPr/>
          </p:nvSpPr>
          <p:spPr>
            <a:xfrm>
              <a:off x="8654261" y="5608283"/>
              <a:ext cx="572594" cy="307777"/>
            </a:xfrm>
            <a:prstGeom prst="rect">
              <a:avLst/>
            </a:prstGeom>
          </p:spPr>
          <p:txBody>
            <a:bodyPr wrap="none" anchor="ctr">
              <a:noAutofit/>
            </a:bodyPr>
            <a:lstStyle/>
            <a:p>
              <a:pPr algn="ctr" defTabSz="913399" fontAlgn="ctr">
                <a:defRPr/>
              </a:pPr>
              <a:r>
                <a:rPr lang="en-US" altLang="zh-CN" sz="1399" b="1"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93%</a:t>
              </a:r>
            </a:p>
          </p:txBody>
        </p:sp>
      </p:grpSp>
      <p:sp>
        <p:nvSpPr>
          <p:cNvPr id="144" name="矩形 143"/>
          <p:cNvSpPr/>
          <p:nvPr/>
        </p:nvSpPr>
        <p:spPr>
          <a:xfrm>
            <a:off x="10315682" y="4810359"/>
            <a:ext cx="1410846" cy="461485"/>
          </a:xfrm>
          <a:prstGeom prst="rect">
            <a:avLst/>
          </a:prstGeom>
        </p:spPr>
        <p:txBody>
          <a:bodyPr wrap="square">
            <a:noAutofit/>
          </a:bodyPr>
          <a:lstStyle/>
          <a:p>
            <a:pPr algn="ctr" defTabSz="913973" fontAlgn="ctr"/>
            <a:r>
              <a:rPr lang="en-US" altLang="zh-CN" sz="12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Intelligent fault diagnosis</a:t>
            </a:r>
          </a:p>
        </p:txBody>
      </p:sp>
      <p:sp>
        <p:nvSpPr>
          <p:cNvPr id="150" name="矩形 149"/>
          <p:cNvSpPr/>
          <p:nvPr/>
        </p:nvSpPr>
        <p:spPr>
          <a:xfrm>
            <a:off x="173354" y="5034219"/>
            <a:ext cx="1040857" cy="423028"/>
          </a:xfrm>
          <a:prstGeom prst="rect">
            <a:avLst/>
          </a:prstGeom>
          <a:ln>
            <a:noFill/>
          </a:ln>
        </p:spPr>
        <p:txBody>
          <a:bodyPr wrap="square">
            <a:noAutofit/>
          </a:bodyPr>
          <a:lstStyle/>
          <a:p>
            <a:pPr marL="35986" algn="ctr" defTabSz="913973" fontAlgn="ctr"/>
            <a:r>
              <a:rPr lang="en-US" altLang="zh-CN" sz="11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2,000+ </a:t>
            </a:r>
            <a:r>
              <a:rPr lang="en-US" altLang="zh-CN" sz="105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fault modes library</a:t>
            </a:r>
          </a:p>
        </p:txBody>
      </p:sp>
      <p:sp>
        <p:nvSpPr>
          <p:cNvPr id="151" name="矩形 150"/>
          <p:cNvSpPr/>
          <p:nvPr/>
        </p:nvSpPr>
        <p:spPr>
          <a:xfrm>
            <a:off x="1755420" y="5053720"/>
            <a:ext cx="1087166" cy="454050"/>
          </a:xfrm>
          <a:prstGeom prst="rect">
            <a:avLst/>
          </a:prstGeom>
          <a:ln>
            <a:noFill/>
          </a:ln>
        </p:spPr>
        <p:txBody>
          <a:bodyPr wrap="none">
            <a:noAutofit/>
          </a:bodyPr>
          <a:lstStyle/>
          <a:p>
            <a:pPr algn="ctr" defTabSz="913973" fontAlgn="ctr"/>
            <a:r>
              <a:rPr lang="en-US" altLang="zh-CN" sz="11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 PB+</a:t>
            </a:r>
            <a:endParaRPr lang="en-US" altLang="zh-CN" sz="105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ctr" defTabSz="913973" fontAlgn="ctr"/>
            <a:r>
              <a:rPr lang="en-US" altLang="zh-CN" sz="105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feature data</a:t>
            </a:r>
          </a:p>
        </p:txBody>
      </p:sp>
      <p:sp>
        <p:nvSpPr>
          <p:cNvPr id="152" name="矩形 151"/>
          <p:cNvSpPr/>
          <p:nvPr/>
        </p:nvSpPr>
        <p:spPr>
          <a:xfrm>
            <a:off x="3055264" y="5069231"/>
            <a:ext cx="1350226" cy="423028"/>
          </a:xfrm>
          <a:prstGeom prst="rect">
            <a:avLst/>
          </a:prstGeom>
          <a:ln>
            <a:noFill/>
          </a:ln>
        </p:spPr>
        <p:txBody>
          <a:bodyPr wrap="square">
            <a:noAutofit/>
          </a:bodyPr>
          <a:lstStyle/>
          <a:p>
            <a:pPr algn="ctr" defTabSz="913973" fontAlgn="ctr"/>
            <a:r>
              <a:rPr lang="en-US" altLang="zh-CN" sz="11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1,000+</a:t>
            </a:r>
            <a:r>
              <a:rPr lang="en-US" altLang="zh-CN" sz="105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application scenarios</a:t>
            </a:r>
          </a:p>
        </p:txBody>
      </p:sp>
      <p:graphicFrame>
        <p:nvGraphicFramePr>
          <p:cNvPr id="96" name="Diagram 95">
            <a:extLst>
              <a:ext uri="{FF2B5EF4-FFF2-40B4-BE49-F238E27FC236}">
                <a16:creationId xmlns:a16="http://schemas.microsoft.com/office/drawing/2014/main" id="{CA97251D-C4FD-4E83-BB9B-F776654E125A}"/>
              </a:ext>
            </a:extLst>
          </p:cNvPr>
          <p:cNvGraphicFramePr/>
          <p:nvPr>
            <p:extLst>
              <p:ext uri="{D42A27DB-BD31-4B8C-83A1-F6EECF244321}">
                <p14:modId xmlns:p14="http://schemas.microsoft.com/office/powerpoint/2010/main" val="611308001"/>
              </p:ext>
            </p:extLst>
          </p:nvPr>
        </p:nvGraphicFramePr>
        <p:xfrm>
          <a:off x="-18271" y="6185192"/>
          <a:ext cx="5921581" cy="3759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40977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349C78B9-50AF-490D-96CF-46C01B1058B1}"/>
              </a:ext>
            </a:extLst>
          </p:cNvPr>
          <p:cNvSpPr/>
          <p:nvPr/>
        </p:nvSpPr>
        <p:spPr>
          <a:xfrm>
            <a:off x="2217999" y="3131532"/>
            <a:ext cx="1547396" cy="204511"/>
          </a:xfrm>
          <a:prstGeom prst="rect">
            <a:avLst/>
          </a:prstGeom>
          <a:solidFill>
            <a:srgbClr val="FFFFCC"/>
          </a:solidFill>
          <a:ln w="3175" cap="flat" cmpd="sng" algn="ctr">
            <a:solidFill>
              <a:srgbClr val="0DF9CC">
                <a:alpha val="10196"/>
              </a:srgbClr>
            </a:solidFill>
            <a:prstDash val="solid"/>
          </a:ln>
          <a:effectLst/>
        </p:spPr>
        <p:txBody>
          <a:bodyPr rtlCol="0" anchor="ctr" anchorCtr="0">
            <a:noAutofit/>
          </a:bodyPr>
          <a:lstStyle/>
          <a:p>
            <a:pPr algn="ctr" defTabSz="223291" eaLnBrk="0" fontAlgn="ctr" hangingPunct="0">
              <a:defRPr/>
            </a:pPr>
            <a:r>
              <a:rPr lang="en-US" sz="9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Prediction and prevention</a:t>
            </a:r>
          </a:p>
        </p:txBody>
      </p:sp>
      <p:pic>
        <p:nvPicPr>
          <p:cNvPr id="39" name="pasted-image.pdf"/>
          <p:cNvPicPr>
            <a:picLocks noChangeAspect="1"/>
          </p:cNvPicPr>
          <p:nvPr/>
        </p:nvPicPr>
        <p:blipFill>
          <a:blip r:embed="rId4">
            <a:duotone>
              <a:prstClr val="black"/>
              <a:srgbClr val="0070C0">
                <a:tint val="45000"/>
                <a:satMod val="400000"/>
              </a:srgbClr>
            </a:duotone>
          </a:blip>
          <a:stretch>
            <a:fillRect/>
          </a:stretch>
        </p:blipFill>
        <p:spPr>
          <a:xfrm>
            <a:off x="5784005" y="2036426"/>
            <a:ext cx="595222" cy="536334"/>
          </a:xfrm>
          <a:prstGeom prst="rect">
            <a:avLst/>
          </a:prstGeom>
          <a:ln w="12700" cap="flat">
            <a:noFill/>
            <a:miter lim="400000"/>
          </a:ln>
          <a:effectLst/>
        </p:spPr>
      </p:pic>
      <p:pic>
        <p:nvPicPr>
          <p:cNvPr id="42" name="pasted-image.pdf"/>
          <p:cNvPicPr>
            <a:picLocks noChangeAspect="1"/>
          </p:cNvPicPr>
          <p:nvPr/>
        </p:nvPicPr>
        <p:blipFill>
          <a:blip r:embed="rId4">
            <a:duotone>
              <a:prstClr val="black"/>
              <a:srgbClr val="0070C0">
                <a:tint val="45000"/>
                <a:satMod val="400000"/>
              </a:srgbClr>
            </a:duotone>
          </a:blip>
          <a:stretch>
            <a:fillRect/>
          </a:stretch>
        </p:blipFill>
        <p:spPr>
          <a:xfrm>
            <a:off x="5799795" y="2887219"/>
            <a:ext cx="595222" cy="536334"/>
          </a:xfrm>
          <a:prstGeom prst="rect">
            <a:avLst/>
          </a:prstGeom>
          <a:ln w="12700" cap="flat">
            <a:noFill/>
            <a:miter lim="400000"/>
          </a:ln>
          <a:effectLst/>
        </p:spPr>
      </p:pic>
      <p:pic>
        <p:nvPicPr>
          <p:cNvPr id="45" name="pasted-image.pdf"/>
          <p:cNvPicPr>
            <a:picLocks noChangeAspect="1"/>
          </p:cNvPicPr>
          <p:nvPr/>
        </p:nvPicPr>
        <p:blipFill>
          <a:blip r:embed="rId4">
            <a:duotone>
              <a:prstClr val="black"/>
              <a:srgbClr val="0070C0">
                <a:tint val="45000"/>
                <a:satMod val="400000"/>
              </a:srgbClr>
            </a:duotone>
          </a:blip>
          <a:stretch>
            <a:fillRect/>
          </a:stretch>
        </p:blipFill>
        <p:spPr>
          <a:xfrm>
            <a:off x="5799795" y="3851323"/>
            <a:ext cx="595222" cy="536334"/>
          </a:xfrm>
          <a:prstGeom prst="rect">
            <a:avLst/>
          </a:prstGeom>
          <a:ln w="12700" cap="flat">
            <a:noFill/>
            <a:miter lim="400000"/>
          </a:ln>
          <a:effectLst/>
        </p:spPr>
      </p:pic>
      <p:pic>
        <p:nvPicPr>
          <p:cNvPr id="48" name="pasted-image.pdf"/>
          <p:cNvPicPr>
            <a:picLocks noChangeAspect="1"/>
          </p:cNvPicPr>
          <p:nvPr/>
        </p:nvPicPr>
        <p:blipFill>
          <a:blip r:embed="rId4">
            <a:duotone>
              <a:prstClr val="black"/>
              <a:srgbClr val="0070C0">
                <a:tint val="45000"/>
                <a:satMod val="400000"/>
              </a:srgbClr>
            </a:duotone>
          </a:blip>
          <a:stretch>
            <a:fillRect/>
          </a:stretch>
        </p:blipFill>
        <p:spPr>
          <a:xfrm>
            <a:off x="5799795" y="4619203"/>
            <a:ext cx="595222" cy="536335"/>
          </a:xfrm>
          <a:prstGeom prst="rect">
            <a:avLst/>
          </a:prstGeom>
          <a:ln w="12700" cap="flat">
            <a:noFill/>
            <a:miter lim="400000"/>
          </a:ln>
          <a:effectLst/>
        </p:spPr>
      </p:pic>
      <p:sp>
        <p:nvSpPr>
          <p:cNvPr id="3" name="文本占位符 2"/>
          <p:cNvSpPr>
            <a:spLocks noGrp="1"/>
          </p:cNvSpPr>
          <p:nvPr>
            <p:ph type="body" sz="quarter" idx="4294967295"/>
          </p:nvPr>
        </p:nvSpPr>
        <p:spPr>
          <a:xfrm>
            <a:off x="0" y="347663"/>
            <a:ext cx="10747375" cy="965200"/>
          </a:xfrm>
        </p:spPr>
        <p:txBody>
          <a:bodyPr>
            <a:noAutofit/>
          </a:bodyPr>
          <a:lstStyle/>
          <a:p>
            <a:pPr fontAlgn="ctr"/>
            <a:r>
              <a:rPr lang="en-US" sz="3600">
                <a:solidFill>
                  <a:srgbClr val="C00000"/>
                </a:solidFill>
                <a:latin typeface="Calibri" panose="020F0502020204030204" pitchFamily="34" charset="0"/>
                <a:ea typeface="微软雅黑" panose="020B0503020204020204" pitchFamily="34" charset="-122"/>
                <a:cs typeface="Calibri" panose="020F0502020204030204" pitchFamily="34" charset="0"/>
                <a:sym typeface="FZLanTingHeiS-B-GB"/>
              </a:rPr>
              <a:t>Center AI for Automated Full Lifecycle Management</a:t>
            </a:r>
          </a:p>
          <a:p>
            <a:pPr fontAlgn="ctr"/>
            <a:endParaRPr lang="en-US" altLang="zh-CN" sz="3600">
              <a:solidFill>
                <a:srgbClr val="C00000"/>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24" name="文本框 2">
            <a:extLst>
              <a:ext uri="{FF2B5EF4-FFF2-40B4-BE49-F238E27FC236}">
                <a16:creationId xmlns:a16="http://schemas.microsoft.com/office/drawing/2014/main" id="{673258D3-D5D7-4C95-B151-C50BE4FD4CFB}"/>
              </a:ext>
            </a:extLst>
          </p:cNvPr>
          <p:cNvSpPr txBox="1">
            <a:spLocks noChangeArrowheads="1"/>
          </p:cNvSpPr>
          <p:nvPr/>
        </p:nvSpPr>
        <p:spPr bwMode="auto">
          <a:xfrm>
            <a:off x="-36535" y="3460593"/>
            <a:ext cx="1098285" cy="399954"/>
          </a:xfrm>
          <a:prstGeom prst="rect">
            <a:avLst/>
          </a:prstGeom>
          <a:noFill/>
          <a:ln w="9525">
            <a:noFill/>
            <a:miter lim="800000"/>
            <a:headEnd/>
            <a:tailEnd/>
          </a:ln>
        </p:spPr>
        <p:txBody>
          <a:bodyPr wrap="square">
            <a:noAutofit/>
          </a:bodyPr>
          <a:lstStyle/>
          <a:p>
            <a:pPr algn="ctr" defTabSz="913973" fontAlgn="ctr">
              <a:buSzPct val="100000"/>
            </a:pPr>
            <a:r>
              <a:rPr lang="en-US" sz="1999" b="1">
                <a:solidFill>
                  <a:srgbClr val="C0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itchFamily="34" charset="0"/>
              </a:rPr>
              <a:t>DME</a:t>
            </a:r>
          </a:p>
        </p:txBody>
      </p:sp>
      <p:sp>
        <p:nvSpPr>
          <p:cNvPr id="4" name="矩形: 圆角 152">
            <a:extLst>
              <a:ext uri="{FF2B5EF4-FFF2-40B4-BE49-F238E27FC236}">
                <a16:creationId xmlns:a16="http://schemas.microsoft.com/office/drawing/2014/main" id="{22F7242B-98CC-4B71-9941-F7CC04656638}"/>
              </a:ext>
            </a:extLst>
          </p:cNvPr>
          <p:cNvSpPr/>
          <p:nvPr/>
        </p:nvSpPr>
        <p:spPr>
          <a:xfrm>
            <a:off x="205920" y="2671396"/>
            <a:ext cx="4988230" cy="1875365"/>
          </a:xfrm>
          <a:prstGeom prst="roundRect">
            <a:avLst>
              <a:gd name="adj" fmla="val 2652"/>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200">
              <a:solidFill>
                <a:srgbClr val="FFFF00"/>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2">
            <a:extLst>
              <a:ext uri="{FF2B5EF4-FFF2-40B4-BE49-F238E27FC236}">
                <a16:creationId xmlns:a16="http://schemas.microsoft.com/office/drawing/2014/main" id="{33CE8636-9499-48C0-B63F-755EC8AF67B3}"/>
              </a:ext>
            </a:extLst>
          </p:cNvPr>
          <p:cNvSpPr txBox="1">
            <a:spLocks noChangeArrowheads="1"/>
          </p:cNvSpPr>
          <p:nvPr/>
        </p:nvSpPr>
        <p:spPr bwMode="auto">
          <a:xfrm>
            <a:off x="1629103" y="2656027"/>
            <a:ext cx="2158115" cy="399954"/>
          </a:xfrm>
          <a:prstGeom prst="rect">
            <a:avLst/>
          </a:prstGeom>
          <a:noFill/>
          <a:ln w="9525">
            <a:noFill/>
            <a:miter lim="800000"/>
            <a:headEnd/>
            <a:tailEnd/>
          </a:ln>
        </p:spPr>
        <p:txBody>
          <a:bodyPr wrap="square">
            <a:noAutofit/>
          </a:bodyPr>
          <a:lstStyle/>
          <a:p>
            <a:pPr algn="ctr" defTabSz="913973" fontAlgn="ctr">
              <a:buSzPct val="100000"/>
            </a:pPr>
            <a:r>
              <a:rPr lang="en-US" sz="1999" b="1">
                <a:solidFill>
                  <a:srgbClr val="C0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itchFamily="34" charset="0"/>
              </a:rPr>
              <a:t>Center AI</a:t>
            </a:r>
          </a:p>
        </p:txBody>
      </p:sp>
      <p:sp>
        <p:nvSpPr>
          <p:cNvPr id="7" name="TextBox 613">
            <a:extLst>
              <a:ext uri="{FF2B5EF4-FFF2-40B4-BE49-F238E27FC236}">
                <a16:creationId xmlns:a16="http://schemas.microsoft.com/office/drawing/2014/main" id="{CB20F996-E7D9-42DC-8BFE-9B724B8254C9}"/>
              </a:ext>
            </a:extLst>
          </p:cNvPr>
          <p:cNvSpPr txBox="1"/>
          <p:nvPr/>
        </p:nvSpPr>
        <p:spPr>
          <a:xfrm>
            <a:off x="966988" y="3663085"/>
            <a:ext cx="4045684" cy="205476"/>
          </a:xfrm>
          <a:prstGeom prst="rect">
            <a:avLst/>
          </a:prstGeom>
          <a:solidFill>
            <a:srgbClr val="FFFFCC"/>
          </a:solidFill>
          <a:ln w="3175" cap="flat" cmpd="sng" algn="ctr">
            <a:solidFill>
              <a:srgbClr val="0DF9CC">
                <a:alpha val="10196"/>
              </a:srgbClr>
            </a:solidFill>
            <a:prstDash val="solid"/>
          </a:ln>
          <a:effectLst/>
        </p:spPr>
        <p:txBody>
          <a:bodyPr rtlCol="0" anchor="ctr" anchorCtr="0">
            <a:noAutofit/>
          </a:bodyPr>
          <a:lstStyle>
            <a:defPPr>
              <a:defRPr lang="en-US"/>
            </a:defPPr>
            <a:lvl1pPr algn="ctr" defTabSz="914156" eaLnBrk="0" fontAlgn="auto" hangingPunct="0">
              <a:spcBef>
                <a:spcPts val="0"/>
              </a:spcBef>
              <a:spcAft>
                <a:spcPts val="0"/>
              </a:spcAft>
              <a:defRPr sz="1400" kern="0">
                <a:solidFill>
                  <a:schemeClr val="bg1"/>
                </a:solidFill>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13790" fontAlgn="ctr"/>
            <a:r>
              <a:rPr lang="en-US" sz="900">
                <a:solidFill>
                  <a:schemeClr val="tx1">
                    <a:lumMod val="50000"/>
                  </a:schemeClr>
                </a:solidFill>
                <a:latin typeface="Arial" panose="020B0604020202020204" pitchFamily="34" charset="0"/>
                <a:cs typeface="Arial" panose="020B0604020202020204" pitchFamily="34" charset="0"/>
                <a:sym typeface="Arial" pitchFamily="34" charset="0"/>
              </a:rPr>
              <a:t>Data analytics and AI inference</a:t>
            </a:r>
          </a:p>
        </p:txBody>
      </p:sp>
      <p:sp>
        <p:nvSpPr>
          <p:cNvPr id="12" name="TextBox 613">
            <a:extLst>
              <a:ext uri="{FF2B5EF4-FFF2-40B4-BE49-F238E27FC236}">
                <a16:creationId xmlns:a16="http://schemas.microsoft.com/office/drawing/2014/main" id="{F61D736C-37CE-46C3-B10F-C10DB0985467}"/>
              </a:ext>
            </a:extLst>
          </p:cNvPr>
          <p:cNvSpPr txBox="1"/>
          <p:nvPr/>
        </p:nvSpPr>
        <p:spPr>
          <a:xfrm>
            <a:off x="854682" y="4163165"/>
            <a:ext cx="4278324" cy="255241"/>
          </a:xfrm>
          <a:prstGeom prst="roundRect">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334" tIns="11168" rIns="22334" bIns="11168" numCol="1" spcCol="0" rtlCol="0" fromWordArt="0" anchor="ctr" anchorCtr="0" forceAA="0" compatLnSpc="1">
            <a:prstTxWarp prst="textNoShape">
              <a:avLst/>
            </a:prstTxWarp>
            <a:noAutofit/>
          </a:bodyP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973" fontAlgn="ctr"/>
            <a:r>
              <a:rPr lang="en-US" sz="9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sym typeface="Arial" pitchFamily="34" charset="0"/>
              </a:rPr>
              <a:t>Data collection/filtering/association</a:t>
            </a:r>
          </a:p>
        </p:txBody>
      </p:sp>
      <p:sp>
        <p:nvSpPr>
          <p:cNvPr id="13" name="矩形 12">
            <a:extLst>
              <a:ext uri="{FF2B5EF4-FFF2-40B4-BE49-F238E27FC236}">
                <a16:creationId xmlns:a16="http://schemas.microsoft.com/office/drawing/2014/main" id="{CFA49E80-A5D5-441D-9C87-E9893EE53AC6}"/>
              </a:ext>
            </a:extLst>
          </p:cNvPr>
          <p:cNvSpPr/>
          <p:nvPr/>
        </p:nvSpPr>
        <p:spPr>
          <a:xfrm>
            <a:off x="2217999" y="3373228"/>
            <a:ext cx="1547396" cy="257914"/>
          </a:xfrm>
          <a:prstGeom prst="rect">
            <a:avLst/>
          </a:prstGeom>
          <a:solidFill>
            <a:srgbClr val="FFFFCC"/>
          </a:solidFill>
          <a:ln w="3175" cap="flat" cmpd="sng" algn="ctr">
            <a:solidFill>
              <a:srgbClr val="0DF9CC">
                <a:alpha val="10196"/>
              </a:srgbClr>
            </a:solidFill>
            <a:prstDash val="solid"/>
          </a:ln>
          <a:effectLst/>
        </p:spPr>
        <p:txBody>
          <a:bodyPr rtlCol="0" anchor="ctr" anchorCtr="0">
            <a:noAutofit/>
          </a:bodyPr>
          <a:lstStyle/>
          <a:p>
            <a:pPr algn="ctr" defTabSz="223291" eaLnBrk="0" fontAlgn="ctr" hangingPunct="0">
              <a:defRPr/>
            </a:pPr>
            <a:r>
              <a:rPr lang="en-US" sz="9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Root cause analytics</a:t>
            </a:r>
          </a:p>
        </p:txBody>
      </p:sp>
      <p:sp>
        <p:nvSpPr>
          <p:cNvPr id="14" name="矩形 13">
            <a:extLst>
              <a:ext uri="{FF2B5EF4-FFF2-40B4-BE49-F238E27FC236}">
                <a16:creationId xmlns:a16="http://schemas.microsoft.com/office/drawing/2014/main" id="{E07F401F-72E7-4234-8F7D-1E3CE9D00D95}"/>
              </a:ext>
            </a:extLst>
          </p:cNvPr>
          <p:cNvSpPr/>
          <p:nvPr/>
        </p:nvSpPr>
        <p:spPr>
          <a:xfrm>
            <a:off x="966990" y="3131530"/>
            <a:ext cx="1176740" cy="488602"/>
          </a:xfrm>
          <a:prstGeom prst="rect">
            <a:avLst/>
          </a:prstGeom>
          <a:solidFill>
            <a:srgbClr val="FFFFCC"/>
          </a:solidFill>
          <a:ln w="3175" cap="flat" cmpd="sng" algn="ctr">
            <a:solidFill>
              <a:schemeClr val="accent1">
                <a:alpha val="10196"/>
              </a:schemeClr>
            </a:solidFill>
            <a:prstDash val="solid"/>
          </a:ln>
          <a:effectLst/>
        </p:spPr>
        <p:txBody>
          <a:bodyPr rtlCol="0" anchor="ctr" anchorCtr="0">
            <a:noAutofit/>
          </a:bodyPr>
          <a:lstStyle/>
          <a:p>
            <a:pPr algn="ctr" defTabSz="223291" eaLnBrk="0" fontAlgn="ctr" hangingPunct="0">
              <a:defRPr/>
            </a:pPr>
            <a:r>
              <a:rPr lang="en-US" sz="9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Scenario recognition</a:t>
            </a:r>
          </a:p>
        </p:txBody>
      </p:sp>
      <p:sp>
        <p:nvSpPr>
          <p:cNvPr id="15" name="矩形 14">
            <a:extLst>
              <a:ext uri="{FF2B5EF4-FFF2-40B4-BE49-F238E27FC236}">
                <a16:creationId xmlns:a16="http://schemas.microsoft.com/office/drawing/2014/main" id="{60013846-6149-433F-A39B-60751BBFA05C}"/>
              </a:ext>
            </a:extLst>
          </p:cNvPr>
          <p:cNvSpPr/>
          <p:nvPr/>
        </p:nvSpPr>
        <p:spPr>
          <a:xfrm>
            <a:off x="3835115" y="3131530"/>
            <a:ext cx="1177559" cy="488602"/>
          </a:xfrm>
          <a:prstGeom prst="rect">
            <a:avLst/>
          </a:prstGeom>
          <a:solidFill>
            <a:srgbClr val="FFFFCC"/>
          </a:solidFill>
          <a:ln w="3175" cap="flat" cmpd="sng" algn="ctr">
            <a:solidFill>
              <a:srgbClr val="0DF9CC">
                <a:alpha val="10196"/>
              </a:srgbClr>
            </a:solidFill>
            <a:prstDash val="solid"/>
          </a:ln>
          <a:effectLst/>
        </p:spPr>
        <p:txBody>
          <a:bodyPr rtlCol="0" anchor="ctr" anchorCtr="0">
            <a:noAutofit/>
          </a:bodyPr>
          <a:lstStyle/>
          <a:p>
            <a:pPr algn="ctr" defTabSz="223291" eaLnBrk="0" fontAlgn="ctr" hangingPunct="0">
              <a:defRPr/>
            </a:pPr>
            <a:r>
              <a:rPr lang="en-US" sz="9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Real-time control</a:t>
            </a:r>
          </a:p>
        </p:txBody>
      </p:sp>
      <p:sp>
        <p:nvSpPr>
          <p:cNvPr id="16" name="矩形 15">
            <a:extLst>
              <a:ext uri="{FF2B5EF4-FFF2-40B4-BE49-F238E27FC236}">
                <a16:creationId xmlns:a16="http://schemas.microsoft.com/office/drawing/2014/main" id="{B879010C-3728-42D6-B14E-D310562238EB}"/>
              </a:ext>
            </a:extLst>
          </p:cNvPr>
          <p:cNvSpPr/>
          <p:nvPr/>
        </p:nvSpPr>
        <p:spPr>
          <a:xfrm>
            <a:off x="1801076" y="4943152"/>
            <a:ext cx="1797915" cy="253817"/>
          </a:xfrm>
          <a:prstGeom prst="rect">
            <a:avLst/>
          </a:prstGeom>
          <a:solidFill>
            <a:srgbClr val="95FDDF"/>
          </a:solidFill>
          <a:ln w="9525">
            <a:solidFill>
              <a:schemeClr val="bg1">
                <a:lumMod val="65000"/>
              </a:schemeClr>
            </a:solidFill>
            <a:miter lim="800000"/>
            <a:headEnd/>
            <a:tailEnd/>
          </a:ln>
        </p:spPr>
        <p:txBody>
          <a:bodyPr wrap="square">
            <a:noAutofit/>
          </a:bodyPr>
          <a:lstStyle/>
          <a:p>
            <a:pPr algn="ctr" defTabSz="913973" fontAlgn="ctr">
              <a:buSzPct val="100000"/>
            </a:pPr>
            <a:r>
              <a:rPr lang="en-US" sz="1050" b="1">
                <a:solidFill>
                  <a:srgbClr val="7030A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Device AI</a:t>
            </a:r>
          </a:p>
        </p:txBody>
      </p:sp>
      <p:cxnSp>
        <p:nvCxnSpPr>
          <p:cNvPr id="18" name="直接箭头连接符 17">
            <a:extLst>
              <a:ext uri="{FF2B5EF4-FFF2-40B4-BE49-F238E27FC236}">
                <a16:creationId xmlns:a16="http://schemas.microsoft.com/office/drawing/2014/main" id="{E8B28660-EAE2-4A78-9C29-5E558E6DFB1A}"/>
              </a:ext>
            </a:extLst>
          </p:cNvPr>
          <p:cNvCxnSpPr>
            <a:cxnSpLocks/>
          </p:cNvCxnSpPr>
          <p:nvPr/>
        </p:nvCxnSpPr>
        <p:spPr>
          <a:xfrm flipV="1">
            <a:off x="3164291" y="4572912"/>
            <a:ext cx="0" cy="35985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90E7CC2-ECF6-4712-9A6D-A117BE1B42FE}"/>
              </a:ext>
            </a:extLst>
          </p:cNvPr>
          <p:cNvCxnSpPr>
            <a:cxnSpLocks/>
          </p:cNvCxnSpPr>
          <p:nvPr/>
        </p:nvCxnSpPr>
        <p:spPr>
          <a:xfrm>
            <a:off x="2338943" y="4565755"/>
            <a:ext cx="0" cy="35985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74">
            <a:extLst>
              <a:ext uri="{FF2B5EF4-FFF2-40B4-BE49-F238E27FC236}">
                <a16:creationId xmlns:a16="http://schemas.microsoft.com/office/drawing/2014/main" id="{F0A43D6F-6D4E-4DB6-BF7D-DFD7B28B9E8D}"/>
              </a:ext>
            </a:extLst>
          </p:cNvPr>
          <p:cNvSpPr txBox="1"/>
          <p:nvPr/>
        </p:nvSpPr>
        <p:spPr>
          <a:xfrm>
            <a:off x="3252023" y="4673187"/>
            <a:ext cx="269980" cy="125863"/>
          </a:xfrm>
          <a:prstGeom prst="rect">
            <a:avLst/>
          </a:prstGeom>
          <a:noFill/>
          <a:ln>
            <a:noFill/>
          </a:ln>
        </p:spPr>
        <p:txBody>
          <a:bodyPr wrap="square" lIns="9003" tIns="9003" rIns="9003" bIns="9003" rtlCol="0">
            <a:noAutofit/>
          </a:bodyPr>
          <a:lstStyle/>
          <a:p>
            <a:pPr algn="ctr" defTabSz="171454" fontAlgn="ctr">
              <a:spcBef>
                <a:spcPct val="0"/>
              </a:spcBef>
              <a:spcAft>
                <a:spcPts val="450"/>
              </a:spcAft>
              <a:buClr>
                <a:srgbClr val="990000"/>
              </a:buClr>
              <a:buSzPct val="75000"/>
            </a:pPr>
            <a:r>
              <a:rPr lang="en-US" sz="7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21" name="文本框 174">
            <a:extLst>
              <a:ext uri="{FF2B5EF4-FFF2-40B4-BE49-F238E27FC236}">
                <a16:creationId xmlns:a16="http://schemas.microsoft.com/office/drawing/2014/main" id="{C12FD9C5-3903-4E4F-B835-ACC05C1EA3A9}"/>
              </a:ext>
            </a:extLst>
          </p:cNvPr>
          <p:cNvSpPr txBox="1"/>
          <p:nvPr/>
        </p:nvSpPr>
        <p:spPr>
          <a:xfrm>
            <a:off x="1859024" y="4682705"/>
            <a:ext cx="408436" cy="125863"/>
          </a:xfrm>
          <a:prstGeom prst="rect">
            <a:avLst/>
          </a:prstGeom>
          <a:noFill/>
          <a:ln>
            <a:noFill/>
          </a:ln>
        </p:spPr>
        <p:txBody>
          <a:bodyPr wrap="square" lIns="9003" tIns="9003" rIns="9003" bIns="9003" rtlCol="0">
            <a:noAutofit/>
          </a:bodyPr>
          <a:lstStyle/>
          <a:p>
            <a:pPr algn="ctr" defTabSz="171454" fontAlgn="ctr">
              <a:spcBef>
                <a:spcPct val="0"/>
              </a:spcBef>
              <a:spcAft>
                <a:spcPts val="450"/>
              </a:spcAft>
              <a:buClr>
                <a:srgbClr val="990000"/>
              </a:buClr>
              <a:buSzPct val="75000"/>
            </a:pPr>
            <a:r>
              <a:rPr lang="en-US" sz="7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Control</a:t>
            </a:r>
          </a:p>
        </p:txBody>
      </p:sp>
      <p:sp>
        <p:nvSpPr>
          <p:cNvPr id="22" name="弧形 8">
            <a:extLst>
              <a:ext uri="{FF2B5EF4-FFF2-40B4-BE49-F238E27FC236}">
                <a16:creationId xmlns:a16="http://schemas.microsoft.com/office/drawing/2014/main" id="{EAFC8C33-9666-4E10-94E6-A997CB5909C6}"/>
              </a:ext>
            </a:extLst>
          </p:cNvPr>
          <p:cNvSpPr/>
          <p:nvPr/>
        </p:nvSpPr>
        <p:spPr>
          <a:xfrm rot="5400000">
            <a:off x="2719145" y="1960336"/>
            <a:ext cx="430860" cy="2812826"/>
          </a:xfrm>
          <a:prstGeom prst="arc">
            <a:avLst>
              <a:gd name="adj1" fmla="val 979721"/>
              <a:gd name="adj2" fmla="val 20350433"/>
            </a:avLst>
          </a:prstGeom>
          <a:ln w="38100" cap="rnd">
            <a:solidFill>
              <a:srgbClr val="0070C0">
                <a:alpha val="40000"/>
              </a:srgbClr>
            </a:solidFill>
            <a:prstDash val="solid"/>
            <a:round/>
            <a:headEnd type="none" w="med" len="med"/>
            <a:tailEnd type="triangle" w="lg" len="med"/>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defTabSz="297819" fontAlgn="ctr"/>
            <a:endParaRPr lang="en-US" altLang="zh-CN" sz="800" i="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矩形 24">
            <a:extLst>
              <a:ext uri="{FF2B5EF4-FFF2-40B4-BE49-F238E27FC236}">
                <a16:creationId xmlns:a16="http://schemas.microsoft.com/office/drawing/2014/main" id="{ED48B161-CA0C-43B0-A794-E3DFD6E749DE}"/>
              </a:ext>
            </a:extLst>
          </p:cNvPr>
          <p:cNvSpPr/>
          <p:nvPr/>
        </p:nvSpPr>
        <p:spPr>
          <a:xfrm>
            <a:off x="1859000" y="1974918"/>
            <a:ext cx="1797915" cy="253817"/>
          </a:xfrm>
          <a:prstGeom prst="rect">
            <a:avLst/>
          </a:prstGeom>
          <a:solidFill>
            <a:srgbClr val="95FDDF"/>
          </a:solidFill>
          <a:ln w="9525">
            <a:solidFill>
              <a:schemeClr val="bg1">
                <a:lumMod val="65000"/>
              </a:schemeClr>
            </a:solidFill>
            <a:miter lim="800000"/>
            <a:headEnd/>
            <a:tailEnd/>
          </a:ln>
        </p:spPr>
        <p:txBody>
          <a:bodyPr wrap="square">
            <a:noAutofit/>
          </a:bodyPr>
          <a:lstStyle/>
          <a:p>
            <a:pPr algn="ctr" defTabSz="913973" fontAlgn="ctr">
              <a:buSzPct val="100000"/>
            </a:pPr>
            <a:r>
              <a:rPr lang="en-US" sz="1050" b="1">
                <a:solidFill>
                  <a:srgbClr val="7030A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Cloud AI</a:t>
            </a:r>
          </a:p>
        </p:txBody>
      </p:sp>
      <p:cxnSp>
        <p:nvCxnSpPr>
          <p:cNvPr id="27" name="直接箭头连接符 26">
            <a:extLst>
              <a:ext uri="{FF2B5EF4-FFF2-40B4-BE49-F238E27FC236}">
                <a16:creationId xmlns:a16="http://schemas.microsoft.com/office/drawing/2014/main" id="{E8B28660-EAE2-4A78-9C29-5E558E6DFB1A}"/>
              </a:ext>
            </a:extLst>
          </p:cNvPr>
          <p:cNvCxnSpPr>
            <a:cxnSpLocks/>
          </p:cNvCxnSpPr>
          <p:nvPr/>
        </p:nvCxnSpPr>
        <p:spPr>
          <a:xfrm flipV="1">
            <a:off x="3202880" y="2296156"/>
            <a:ext cx="0" cy="35985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90E7CC2-ECF6-4712-9A6D-A117BE1B42FE}"/>
              </a:ext>
            </a:extLst>
          </p:cNvPr>
          <p:cNvCxnSpPr>
            <a:cxnSpLocks/>
          </p:cNvCxnSpPr>
          <p:nvPr/>
        </p:nvCxnSpPr>
        <p:spPr>
          <a:xfrm>
            <a:off x="2377532" y="2288999"/>
            <a:ext cx="0" cy="359859"/>
          </a:xfrm>
          <a:prstGeom prst="straightConnector1">
            <a:avLst/>
          </a:prstGeom>
          <a:ln w="19050">
            <a:noFill/>
            <a:tailEnd type="triangle"/>
          </a:ln>
        </p:spPr>
        <p:style>
          <a:lnRef idx="1">
            <a:schemeClr val="accent1"/>
          </a:lnRef>
          <a:fillRef idx="0">
            <a:schemeClr val="accent1"/>
          </a:fillRef>
          <a:effectRef idx="0">
            <a:schemeClr val="accent1"/>
          </a:effectRef>
          <a:fontRef idx="minor">
            <a:schemeClr val="tx1"/>
          </a:fontRef>
        </p:style>
      </p:cxnSp>
      <p:sp>
        <p:nvSpPr>
          <p:cNvPr id="29" name="文本框 174">
            <a:extLst>
              <a:ext uri="{FF2B5EF4-FFF2-40B4-BE49-F238E27FC236}">
                <a16:creationId xmlns:a16="http://schemas.microsoft.com/office/drawing/2014/main" id="{F0A43D6F-6D4E-4DB6-BF7D-DFD7B28B9E8D}"/>
              </a:ext>
            </a:extLst>
          </p:cNvPr>
          <p:cNvSpPr txBox="1"/>
          <p:nvPr/>
        </p:nvSpPr>
        <p:spPr>
          <a:xfrm>
            <a:off x="3290612" y="2408699"/>
            <a:ext cx="269980" cy="125863"/>
          </a:xfrm>
          <a:prstGeom prst="rect">
            <a:avLst/>
          </a:prstGeom>
          <a:noFill/>
          <a:ln>
            <a:noFill/>
          </a:ln>
        </p:spPr>
        <p:txBody>
          <a:bodyPr wrap="square" lIns="9003" tIns="9003" rIns="9003" bIns="9003" rtlCol="0">
            <a:noAutofit/>
          </a:bodyPr>
          <a:lstStyle/>
          <a:p>
            <a:pPr algn="ctr" defTabSz="171454" fontAlgn="ctr">
              <a:spcBef>
                <a:spcPct val="0"/>
              </a:spcBef>
              <a:spcAft>
                <a:spcPts val="450"/>
              </a:spcAft>
              <a:buClr>
                <a:srgbClr val="990000"/>
              </a:buClr>
              <a:buSzPct val="75000"/>
            </a:pPr>
            <a:r>
              <a:rPr lang="en-US" sz="7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30" name="文本框 174">
            <a:extLst>
              <a:ext uri="{FF2B5EF4-FFF2-40B4-BE49-F238E27FC236}">
                <a16:creationId xmlns:a16="http://schemas.microsoft.com/office/drawing/2014/main" id="{C12FD9C5-3903-4E4F-B835-ACC05C1EA3A9}"/>
              </a:ext>
            </a:extLst>
          </p:cNvPr>
          <p:cNvSpPr txBox="1"/>
          <p:nvPr/>
        </p:nvSpPr>
        <p:spPr>
          <a:xfrm>
            <a:off x="1897613" y="2418218"/>
            <a:ext cx="408436" cy="125863"/>
          </a:xfrm>
          <a:prstGeom prst="rect">
            <a:avLst/>
          </a:prstGeom>
          <a:noFill/>
          <a:ln>
            <a:noFill/>
          </a:ln>
        </p:spPr>
        <p:txBody>
          <a:bodyPr wrap="square" lIns="9003" tIns="9003" rIns="9003" bIns="9003" rtlCol="0">
            <a:noAutofit/>
          </a:bodyPr>
          <a:lstStyle/>
          <a:p>
            <a:pPr algn="ctr" defTabSz="171454" fontAlgn="ctr">
              <a:spcBef>
                <a:spcPct val="0"/>
              </a:spcBef>
              <a:spcAft>
                <a:spcPts val="450"/>
              </a:spcAft>
              <a:buClr>
                <a:srgbClr val="990000"/>
              </a:buClr>
              <a:buSzPct val="75000"/>
            </a:pPr>
            <a:r>
              <a:rPr lang="en-US" sz="7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Model</a:t>
            </a:r>
          </a:p>
        </p:txBody>
      </p:sp>
      <p:sp>
        <p:nvSpPr>
          <p:cNvPr id="32" name="PA-等腰三角形 874">
            <a:extLst>
              <a:ext uri="{FF2B5EF4-FFF2-40B4-BE49-F238E27FC236}">
                <a16:creationId xmlns:a16="http://schemas.microsoft.com/office/drawing/2014/main" id="{13529DFF-C856-4DE0-B594-34F5813CD7AD}"/>
              </a:ext>
            </a:extLst>
          </p:cNvPr>
          <p:cNvSpPr/>
          <p:nvPr>
            <p:custDataLst>
              <p:tags r:id="rId1"/>
            </p:custDataLst>
          </p:nvPr>
        </p:nvSpPr>
        <p:spPr>
          <a:xfrm rot="5400000">
            <a:off x="5262995" y="3387067"/>
            <a:ext cx="479326" cy="253074"/>
          </a:xfrm>
          <a:prstGeom prst="triangle">
            <a:avLst/>
          </a:prstGeom>
          <a:gradFill flip="none" rotWithShape="1">
            <a:gsLst>
              <a:gs pos="0">
                <a:srgbClr val="00FFFF"/>
              </a:gs>
              <a:gs pos="87000">
                <a:srgbClr val="2426FA">
                  <a:alpha val="0"/>
                </a:srgbClr>
              </a:gs>
            </a:gsLst>
            <a:lin ang="5400000" scaled="1"/>
            <a:tileRect/>
          </a:gradFill>
          <a:ln w="60325">
            <a:gradFill flip="none" rotWithShape="1">
              <a:gsLst>
                <a:gs pos="3000">
                  <a:srgbClr val="2426FA">
                    <a:alpha val="0"/>
                  </a:srgbClr>
                </a:gs>
                <a:gs pos="94000">
                  <a:srgbClr val="0FDFFF"/>
                </a:gs>
              </a:gsLst>
              <a:lin ang="16200000" scaled="1"/>
              <a:tileRect/>
            </a:gradFill>
          </a:ln>
          <a:effectLst>
            <a:outerShdw blurRad="1270000" algn="ctr" rotWithShape="0">
              <a:srgbClr val="3397FF">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910" tIns="5955" rIns="11910" bIns="5955" numCol="1" spcCol="0" rtlCol="0" fromWordArt="0" anchor="ctr" anchorCtr="0" forceAA="0" compatLnSpc="1">
            <a:prstTxWarp prst="textNoShape">
              <a:avLst/>
            </a:prstTxWarp>
            <a:noAutofit/>
          </a:bodyPr>
          <a:lstStyle/>
          <a:p>
            <a:pPr algn="ctr" defTabSz="913973" fontAlgn="ctr"/>
            <a:endParaRPr lang="en-US" altLang="zh-CN" sz="235">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Shape 1562" descr="文本框 5"/>
          <p:cNvSpPr/>
          <p:nvPr/>
        </p:nvSpPr>
        <p:spPr>
          <a:xfrm>
            <a:off x="6455272" y="2210046"/>
            <a:ext cx="831634" cy="292274"/>
          </a:xfrm>
          <a:prstGeom prst="rect">
            <a:avLst/>
          </a:prstGeom>
          <a:ln w="3175">
            <a:miter lim="400000"/>
          </a:ln>
          <a:extLst>
            <a:ext uri="{C572A759-6A51-4108-AA02-DFA0A04FC94B}">
              <ma14:wrappingTextBoxFlag xmlns:ma14="http://schemas.microsoft.com/office/mac/drawingml/2011/main" xmlns="" val="1"/>
            </a:ext>
          </a:extLst>
        </p:spPr>
        <p:txBody>
          <a:bodyPr wrap="none" lIns="38085" tIns="38085" rIns="38085" bIns="38085">
            <a:noAutofit/>
          </a:bodyPr>
          <a:lstStyle>
            <a:lvl1pPr defTabSz="389316">
              <a:defRPr sz="1000" b="1">
                <a:solidFill>
                  <a:schemeClr val="accent4"/>
                </a:solidFill>
                <a:latin typeface="Arial"/>
                <a:ea typeface="Arial"/>
                <a:cs typeface="Arial"/>
                <a:sym typeface="Arial"/>
              </a:defRPr>
            </a:lvl1pPr>
          </a:lstStyle>
          <a:p>
            <a:pPr defTabSz="389160" fontAlgn="ctr"/>
            <a:r>
              <a:rPr lang="en-US" sz="1399">
                <a:solidFill>
                  <a:srgbClr val="C00000"/>
                </a:solidFill>
                <a:latin typeface="Arial" panose="020B0604020202020204" pitchFamily="34" charset="0"/>
                <a:ea typeface="微软雅黑" panose="020B0503020204020204" pitchFamily="34" charset="-122"/>
              </a:rPr>
              <a:t>Planning</a:t>
            </a:r>
          </a:p>
        </p:txBody>
      </p:sp>
      <p:sp>
        <p:nvSpPr>
          <p:cNvPr id="34" name="Shape 1564" descr="文本框 281"/>
          <p:cNvSpPr/>
          <p:nvPr/>
        </p:nvSpPr>
        <p:spPr>
          <a:xfrm>
            <a:off x="6449185" y="3023254"/>
            <a:ext cx="1188964" cy="292274"/>
          </a:xfrm>
          <a:prstGeom prst="rect">
            <a:avLst/>
          </a:prstGeom>
          <a:ln w="3175">
            <a:miter lim="400000"/>
          </a:ln>
          <a:extLst>
            <a:ext uri="{C572A759-6A51-4108-AA02-DFA0A04FC94B}">
              <ma14:wrappingTextBoxFlag xmlns:ma14="http://schemas.microsoft.com/office/mac/drawingml/2011/main" xmlns="" val="1"/>
            </a:ext>
          </a:extLst>
        </p:spPr>
        <p:txBody>
          <a:bodyPr wrap="none" lIns="38085" tIns="38085" rIns="38085" bIns="38085">
            <a:noAutofit/>
          </a:bodyPr>
          <a:lstStyle>
            <a:lvl1pPr defTabSz="389316">
              <a:defRPr sz="1000" b="1">
                <a:solidFill>
                  <a:schemeClr val="accent4"/>
                </a:solidFill>
                <a:latin typeface="Arial"/>
                <a:ea typeface="Arial"/>
                <a:cs typeface="Arial"/>
                <a:sym typeface="Arial"/>
              </a:defRPr>
            </a:lvl1pPr>
          </a:lstStyle>
          <a:p>
            <a:pPr defTabSz="389160" fontAlgn="ctr"/>
            <a:r>
              <a:rPr lang="en-US" altLang="zh-CN" sz="1399">
                <a:solidFill>
                  <a:srgbClr val="C00000"/>
                </a:solidFill>
                <a:latin typeface="Arial" panose="020B0604020202020204" pitchFamily="34" charset="0"/>
                <a:ea typeface="微软雅黑" panose="020B0503020204020204" pitchFamily="34" charset="-122"/>
                <a:cs typeface="Arial" panose="020B0604020202020204" pitchFamily="34" charset="0"/>
              </a:rPr>
              <a:t>Deployment</a:t>
            </a:r>
            <a:endParaRPr lang="zh-CN" altLang="en-US" sz="1399">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defTabSz="389160" fontAlgn="ctr"/>
            <a:endParaRPr lang="en-US" sz="1399">
              <a:solidFill>
                <a:srgbClr val="C00000"/>
              </a:solidFill>
              <a:latin typeface="Arial" panose="020B0604020202020204" pitchFamily="34" charset="0"/>
              <a:ea typeface="微软雅黑" panose="020B0503020204020204" pitchFamily="34" charset="-122"/>
            </a:endParaRPr>
          </a:p>
        </p:txBody>
      </p:sp>
      <p:sp>
        <p:nvSpPr>
          <p:cNvPr id="35" name="Shape 1566" descr="文本框 283"/>
          <p:cNvSpPr/>
          <p:nvPr/>
        </p:nvSpPr>
        <p:spPr>
          <a:xfrm>
            <a:off x="6449185" y="3958486"/>
            <a:ext cx="1158519" cy="292274"/>
          </a:xfrm>
          <a:prstGeom prst="rect">
            <a:avLst/>
          </a:prstGeom>
          <a:ln w="3175">
            <a:miter lim="400000"/>
          </a:ln>
          <a:extLst>
            <a:ext uri="{C572A759-6A51-4108-AA02-DFA0A04FC94B}">
              <ma14:wrappingTextBoxFlag xmlns:ma14="http://schemas.microsoft.com/office/mac/drawingml/2011/main" xmlns="" val="1"/>
            </a:ext>
          </a:extLst>
        </p:spPr>
        <p:txBody>
          <a:bodyPr wrap="none" lIns="38085" tIns="38085" rIns="38085" bIns="38085">
            <a:noAutofit/>
          </a:bodyPr>
          <a:lstStyle/>
          <a:p>
            <a:pPr defTabSz="389160" fontAlgn="ctr">
              <a:defRPr sz="1000" b="1">
                <a:solidFill>
                  <a:srgbClr val="FFFF00"/>
                </a:solidFill>
                <a:latin typeface="Arial"/>
                <a:ea typeface="Arial"/>
                <a:cs typeface="Arial"/>
                <a:sym typeface="Arial"/>
              </a:defRPr>
            </a:pPr>
            <a:r>
              <a:rPr lang="en-US" sz="1399" b="1">
                <a:solidFill>
                  <a:srgbClr val="C00000"/>
                </a:solidFill>
                <a:latin typeface="Arial" panose="020B0604020202020204" pitchFamily="34" charset="0"/>
                <a:ea typeface="微软雅黑" panose="020B0503020204020204" pitchFamily="34" charset="-122"/>
                <a:cs typeface="Arial"/>
                <a:sym typeface="Arial"/>
              </a:rPr>
              <a:t>O&amp;M</a:t>
            </a:r>
          </a:p>
        </p:txBody>
      </p:sp>
      <p:sp>
        <p:nvSpPr>
          <p:cNvPr id="36" name="Shape 1568" descr="文本框 284"/>
          <p:cNvSpPr/>
          <p:nvPr/>
        </p:nvSpPr>
        <p:spPr>
          <a:xfrm>
            <a:off x="6450833" y="4767195"/>
            <a:ext cx="1160121" cy="292274"/>
          </a:xfrm>
          <a:prstGeom prst="rect">
            <a:avLst/>
          </a:prstGeom>
          <a:ln w="3175">
            <a:miter lim="400000"/>
          </a:ln>
          <a:extLst>
            <a:ext uri="{C572A759-6A51-4108-AA02-DFA0A04FC94B}">
              <ma14:wrappingTextBoxFlag xmlns:ma14="http://schemas.microsoft.com/office/mac/drawingml/2011/main" xmlns="" val="1"/>
            </a:ext>
          </a:extLst>
        </p:spPr>
        <p:txBody>
          <a:bodyPr wrap="none" lIns="38085" tIns="38085" rIns="38085" bIns="38085">
            <a:noAutofit/>
          </a:bodyPr>
          <a:lstStyle>
            <a:lvl1pPr defTabSz="389316">
              <a:defRPr sz="1000" b="1">
                <a:solidFill>
                  <a:schemeClr val="accent4"/>
                </a:solidFill>
                <a:latin typeface="Arial"/>
                <a:ea typeface="Arial"/>
                <a:cs typeface="Arial"/>
                <a:sym typeface="Arial"/>
              </a:defRPr>
            </a:lvl1pPr>
          </a:lstStyle>
          <a:p>
            <a:pPr defTabSz="389160" fontAlgn="ctr"/>
            <a:r>
              <a:rPr lang="en-US" sz="1399">
                <a:solidFill>
                  <a:srgbClr val="C00000"/>
                </a:solidFill>
                <a:latin typeface="Arial" panose="020B0604020202020204" pitchFamily="34" charset="0"/>
                <a:ea typeface="微软雅黑" panose="020B0503020204020204" pitchFamily="34" charset="-122"/>
              </a:rPr>
              <a:t>Optimization</a:t>
            </a:r>
          </a:p>
        </p:txBody>
      </p:sp>
      <p:pic>
        <p:nvPicPr>
          <p:cNvPr id="38" name="image47.png" descr="图片 214"/>
          <p:cNvPicPr>
            <a:picLocks noChangeAspect="1"/>
          </p:cNvPicPr>
          <p:nvPr/>
        </p:nvPicPr>
        <p:blipFill>
          <a:blip r:embed="rId5">
            <a:duotone>
              <a:prstClr val="black"/>
              <a:srgbClr val="00B0F0">
                <a:tint val="45000"/>
                <a:satMod val="400000"/>
              </a:srgbClr>
            </a:duotone>
          </a:blip>
          <a:stretch>
            <a:fillRect/>
          </a:stretch>
        </p:blipFill>
        <p:spPr>
          <a:xfrm>
            <a:off x="5910134" y="2157153"/>
            <a:ext cx="348460" cy="304436"/>
          </a:xfrm>
          <a:prstGeom prst="rect">
            <a:avLst/>
          </a:prstGeom>
          <a:ln w="12700" cap="flat">
            <a:noFill/>
            <a:miter lim="400000"/>
          </a:ln>
          <a:effectLst/>
        </p:spPr>
      </p:pic>
      <p:pic>
        <p:nvPicPr>
          <p:cNvPr id="41" name="image46-filtered.png" descr="图片 211"/>
          <p:cNvPicPr>
            <a:picLocks noChangeAspect="1"/>
          </p:cNvPicPr>
          <p:nvPr/>
        </p:nvPicPr>
        <p:blipFill>
          <a:blip r:embed="rId6">
            <a:duotone>
              <a:prstClr val="black"/>
              <a:srgbClr val="00B0F0">
                <a:tint val="45000"/>
                <a:satMod val="400000"/>
              </a:srgbClr>
            </a:duotone>
          </a:blip>
          <a:stretch>
            <a:fillRect/>
          </a:stretch>
        </p:blipFill>
        <p:spPr>
          <a:xfrm>
            <a:off x="5925926" y="3013961"/>
            <a:ext cx="348458" cy="304435"/>
          </a:xfrm>
          <a:prstGeom prst="rect">
            <a:avLst/>
          </a:prstGeom>
          <a:ln w="12700" cap="flat">
            <a:noFill/>
            <a:miter lim="400000"/>
          </a:ln>
          <a:effectLst/>
        </p:spPr>
      </p:pic>
      <p:pic>
        <p:nvPicPr>
          <p:cNvPr id="44" name="image48.png" descr="图片 212"/>
          <p:cNvPicPr>
            <a:picLocks noChangeAspect="1"/>
          </p:cNvPicPr>
          <p:nvPr/>
        </p:nvPicPr>
        <p:blipFill>
          <a:blip r:embed="rId7">
            <a:duotone>
              <a:prstClr val="black"/>
              <a:srgbClr val="00B0F0">
                <a:tint val="45000"/>
                <a:satMod val="400000"/>
              </a:srgbClr>
            </a:duotone>
          </a:blip>
          <a:stretch>
            <a:fillRect/>
          </a:stretch>
        </p:blipFill>
        <p:spPr>
          <a:xfrm>
            <a:off x="5925926" y="3957040"/>
            <a:ext cx="348459" cy="304435"/>
          </a:xfrm>
          <a:prstGeom prst="rect">
            <a:avLst/>
          </a:prstGeom>
          <a:ln w="12700" cap="flat">
            <a:noFill/>
            <a:miter lim="400000"/>
          </a:ln>
          <a:effectLst/>
        </p:spPr>
      </p:pic>
      <p:pic>
        <p:nvPicPr>
          <p:cNvPr id="47" name="image49.png" descr="图片 213"/>
          <p:cNvPicPr>
            <a:picLocks noChangeAspect="1"/>
          </p:cNvPicPr>
          <p:nvPr/>
        </p:nvPicPr>
        <p:blipFill>
          <a:blip r:embed="rId8">
            <a:duotone>
              <a:prstClr val="black"/>
              <a:srgbClr val="00B0F0">
                <a:tint val="45000"/>
                <a:satMod val="400000"/>
              </a:srgbClr>
            </a:duotone>
          </a:blip>
          <a:stretch>
            <a:fillRect/>
          </a:stretch>
        </p:blipFill>
        <p:spPr>
          <a:xfrm>
            <a:off x="5925926" y="4722884"/>
            <a:ext cx="348459" cy="304435"/>
          </a:xfrm>
          <a:prstGeom prst="rect">
            <a:avLst/>
          </a:prstGeom>
          <a:ln w="12700" cap="flat">
            <a:noFill/>
            <a:miter lim="400000"/>
          </a:ln>
          <a:effectLst/>
        </p:spPr>
      </p:pic>
      <p:sp>
        <p:nvSpPr>
          <p:cNvPr id="50" name="Shape 1358" descr="Freeform 8"/>
          <p:cNvSpPr/>
          <p:nvPr/>
        </p:nvSpPr>
        <p:spPr>
          <a:xfrm rot="10800000">
            <a:off x="7539944" y="3101929"/>
            <a:ext cx="1694276" cy="1093841"/>
          </a:xfrm>
          <a:custGeom>
            <a:avLst/>
            <a:gdLst/>
            <a:ahLst/>
            <a:cxnLst>
              <a:cxn ang="0">
                <a:pos x="wd2" y="hd2"/>
              </a:cxn>
              <a:cxn ang="5400000">
                <a:pos x="wd2" y="hd2"/>
              </a:cxn>
              <a:cxn ang="10800000">
                <a:pos x="wd2" y="hd2"/>
              </a:cxn>
              <a:cxn ang="16200000">
                <a:pos x="wd2" y="hd2"/>
              </a:cxn>
            </a:cxnLst>
            <a:rect l="0" t="0" r="r" b="b"/>
            <a:pathLst>
              <a:path w="21600" h="21600" extrusionOk="0">
                <a:moveTo>
                  <a:pt x="17399" y="21600"/>
                </a:moveTo>
                <a:cubicBezTo>
                  <a:pt x="16887" y="21600"/>
                  <a:pt x="16483" y="20591"/>
                  <a:pt x="16483" y="19312"/>
                </a:cubicBezTo>
                <a:cubicBezTo>
                  <a:pt x="16483" y="18034"/>
                  <a:pt x="16887" y="17024"/>
                  <a:pt x="17399" y="17024"/>
                </a:cubicBezTo>
                <a:cubicBezTo>
                  <a:pt x="18691" y="17024"/>
                  <a:pt x="19769" y="14400"/>
                  <a:pt x="19769" y="11103"/>
                </a:cubicBezTo>
                <a:cubicBezTo>
                  <a:pt x="19769" y="10497"/>
                  <a:pt x="19769" y="10497"/>
                  <a:pt x="19769" y="10497"/>
                </a:cubicBezTo>
                <a:cubicBezTo>
                  <a:pt x="19769" y="7267"/>
                  <a:pt x="18691" y="4576"/>
                  <a:pt x="17399" y="4576"/>
                </a:cubicBezTo>
                <a:cubicBezTo>
                  <a:pt x="916" y="4576"/>
                  <a:pt x="916" y="4576"/>
                  <a:pt x="916" y="4576"/>
                </a:cubicBezTo>
                <a:cubicBezTo>
                  <a:pt x="431" y="4576"/>
                  <a:pt x="0" y="3566"/>
                  <a:pt x="0" y="2288"/>
                </a:cubicBezTo>
                <a:cubicBezTo>
                  <a:pt x="0" y="1077"/>
                  <a:pt x="431" y="0"/>
                  <a:pt x="916" y="0"/>
                </a:cubicBezTo>
                <a:cubicBezTo>
                  <a:pt x="17399" y="0"/>
                  <a:pt x="17399" y="0"/>
                  <a:pt x="17399" y="0"/>
                </a:cubicBezTo>
                <a:cubicBezTo>
                  <a:pt x="19715" y="0"/>
                  <a:pt x="21600" y="4710"/>
                  <a:pt x="21600" y="10497"/>
                </a:cubicBezTo>
                <a:cubicBezTo>
                  <a:pt x="21600" y="11103"/>
                  <a:pt x="21600" y="11103"/>
                  <a:pt x="21600" y="11103"/>
                </a:cubicBezTo>
                <a:cubicBezTo>
                  <a:pt x="21600" y="16890"/>
                  <a:pt x="19715" y="21600"/>
                  <a:pt x="17399" y="21600"/>
                </a:cubicBezTo>
                <a:close/>
              </a:path>
            </a:pathLst>
          </a:custGeom>
          <a:solidFill>
            <a:srgbClr val="0098AB"/>
          </a:solidFill>
          <a:ln w="12700">
            <a:miter lim="400000"/>
          </a:ln>
        </p:spPr>
        <p:txBody>
          <a:bodyPr lIns="38085" tIns="38085" rIns="38085" bIns="38085" anchor="ctr">
            <a:noAutofit/>
          </a:bodyPr>
          <a:lstStyle/>
          <a:p>
            <a:pPr algn="ctr" defTabSz="1290265" fontAlgn="ctr">
              <a:defRPr sz="1200">
                <a:solidFill>
                  <a:srgbClr val="FFFFFF"/>
                </a:solidFill>
                <a:latin typeface="Arial"/>
                <a:ea typeface="Arial"/>
                <a:cs typeface="Arial"/>
                <a:sym typeface="Arial"/>
              </a:defRPr>
            </a:pPr>
            <a:endParaRPr lang="en-US" sz="1050">
              <a:solidFill>
                <a:srgbClr val="FFFFFF"/>
              </a:solidFill>
              <a:latin typeface="Arial" panose="020B0604020202020204" pitchFamily="34" charset="0"/>
              <a:ea typeface="微软雅黑" panose="020B0503020204020204" pitchFamily="34" charset="-122"/>
              <a:cs typeface="Arial"/>
              <a:sym typeface="Arial"/>
            </a:endParaRPr>
          </a:p>
        </p:txBody>
      </p:sp>
      <p:sp>
        <p:nvSpPr>
          <p:cNvPr id="51" name="Shape 1357" descr="Freeform 6"/>
          <p:cNvSpPr/>
          <p:nvPr/>
        </p:nvSpPr>
        <p:spPr>
          <a:xfrm>
            <a:off x="7799220" y="2229180"/>
            <a:ext cx="2869111" cy="1093841"/>
          </a:xfrm>
          <a:custGeom>
            <a:avLst/>
            <a:gdLst/>
            <a:ahLst/>
            <a:cxnLst>
              <a:cxn ang="0">
                <a:pos x="wd2" y="hd2"/>
              </a:cxn>
              <a:cxn ang="5400000">
                <a:pos x="wd2" y="hd2"/>
              </a:cxn>
              <a:cxn ang="10800000">
                <a:pos x="wd2" y="hd2"/>
              </a:cxn>
              <a:cxn ang="16200000">
                <a:pos x="wd2" y="hd2"/>
              </a:cxn>
            </a:cxnLst>
            <a:rect l="0" t="0" r="r" b="b"/>
            <a:pathLst>
              <a:path w="21600" h="21600" extrusionOk="0">
                <a:moveTo>
                  <a:pt x="19215" y="21600"/>
                </a:moveTo>
                <a:cubicBezTo>
                  <a:pt x="520" y="21600"/>
                  <a:pt x="520" y="21600"/>
                  <a:pt x="520" y="21600"/>
                </a:cubicBezTo>
                <a:cubicBezTo>
                  <a:pt x="229" y="21600"/>
                  <a:pt x="0" y="20523"/>
                  <a:pt x="0" y="19312"/>
                </a:cubicBezTo>
                <a:cubicBezTo>
                  <a:pt x="0" y="18034"/>
                  <a:pt x="229" y="17024"/>
                  <a:pt x="520" y="17024"/>
                </a:cubicBezTo>
                <a:cubicBezTo>
                  <a:pt x="19215" y="17024"/>
                  <a:pt x="19215" y="17024"/>
                  <a:pt x="19215" y="17024"/>
                </a:cubicBezTo>
                <a:cubicBezTo>
                  <a:pt x="19949" y="17024"/>
                  <a:pt x="20561" y="14333"/>
                  <a:pt x="20561" y="11103"/>
                </a:cubicBezTo>
                <a:cubicBezTo>
                  <a:pt x="20561" y="10430"/>
                  <a:pt x="20561" y="10430"/>
                  <a:pt x="20561" y="10430"/>
                </a:cubicBezTo>
                <a:cubicBezTo>
                  <a:pt x="20561" y="7200"/>
                  <a:pt x="19949" y="4576"/>
                  <a:pt x="19215" y="4576"/>
                </a:cubicBezTo>
                <a:cubicBezTo>
                  <a:pt x="18925" y="4576"/>
                  <a:pt x="18696" y="3566"/>
                  <a:pt x="18696" y="2288"/>
                </a:cubicBezTo>
                <a:cubicBezTo>
                  <a:pt x="18696" y="1009"/>
                  <a:pt x="18925" y="0"/>
                  <a:pt x="19215" y="0"/>
                </a:cubicBezTo>
                <a:cubicBezTo>
                  <a:pt x="20530" y="0"/>
                  <a:pt x="21600" y="4710"/>
                  <a:pt x="21600" y="10430"/>
                </a:cubicBezTo>
                <a:cubicBezTo>
                  <a:pt x="21600" y="11103"/>
                  <a:pt x="21600" y="11103"/>
                  <a:pt x="21600" y="11103"/>
                </a:cubicBezTo>
                <a:cubicBezTo>
                  <a:pt x="21600" y="16890"/>
                  <a:pt x="20530" y="21600"/>
                  <a:pt x="19215" y="21600"/>
                </a:cubicBezTo>
                <a:close/>
              </a:path>
            </a:pathLst>
          </a:custGeom>
          <a:solidFill>
            <a:srgbClr val="0098AB"/>
          </a:solidFill>
          <a:ln w="12700">
            <a:miter lim="400000"/>
          </a:ln>
        </p:spPr>
        <p:txBody>
          <a:bodyPr lIns="38085" tIns="38085" rIns="38085" bIns="38085" anchor="ctr">
            <a:noAutofit/>
          </a:bodyPr>
          <a:lstStyle/>
          <a:p>
            <a:pPr algn="ctr" defTabSz="1290265" fontAlgn="ctr">
              <a:defRPr sz="1200">
                <a:solidFill>
                  <a:srgbClr val="FFFFFF"/>
                </a:solidFill>
                <a:latin typeface="Arial"/>
                <a:ea typeface="Arial"/>
                <a:cs typeface="Arial"/>
                <a:sym typeface="Arial"/>
              </a:defRPr>
            </a:pPr>
            <a:endParaRPr lang="en-US" sz="1050">
              <a:solidFill>
                <a:srgbClr val="FFFFFF"/>
              </a:solidFill>
              <a:latin typeface="Arial" panose="020B0604020202020204" pitchFamily="34" charset="0"/>
              <a:ea typeface="微软雅黑" panose="020B0503020204020204" pitchFamily="34" charset="-122"/>
              <a:cs typeface="Arial"/>
              <a:sym typeface="Arial"/>
            </a:endParaRPr>
          </a:p>
        </p:txBody>
      </p:sp>
      <p:sp>
        <p:nvSpPr>
          <p:cNvPr id="52" name="Shape 1358" descr="Freeform 8"/>
          <p:cNvSpPr/>
          <p:nvPr/>
        </p:nvSpPr>
        <p:spPr>
          <a:xfrm>
            <a:off x="8943681" y="3949054"/>
            <a:ext cx="1694276" cy="1093841"/>
          </a:xfrm>
          <a:custGeom>
            <a:avLst/>
            <a:gdLst/>
            <a:ahLst/>
            <a:cxnLst>
              <a:cxn ang="0">
                <a:pos x="wd2" y="hd2"/>
              </a:cxn>
              <a:cxn ang="5400000">
                <a:pos x="wd2" y="hd2"/>
              </a:cxn>
              <a:cxn ang="10800000">
                <a:pos x="wd2" y="hd2"/>
              </a:cxn>
              <a:cxn ang="16200000">
                <a:pos x="wd2" y="hd2"/>
              </a:cxn>
            </a:cxnLst>
            <a:rect l="0" t="0" r="r" b="b"/>
            <a:pathLst>
              <a:path w="21600" h="21600" extrusionOk="0">
                <a:moveTo>
                  <a:pt x="17399" y="21600"/>
                </a:moveTo>
                <a:cubicBezTo>
                  <a:pt x="16887" y="21600"/>
                  <a:pt x="16483" y="20591"/>
                  <a:pt x="16483" y="19312"/>
                </a:cubicBezTo>
                <a:cubicBezTo>
                  <a:pt x="16483" y="18034"/>
                  <a:pt x="16887" y="17024"/>
                  <a:pt x="17399" y="17024"/>
                </a:cubicBezTo>
                <a:cubicBezTo>
                  <a:pt x="18691" y="17024"/>
                  <a:pt x="19769" y="14400"/>
                  <a:pt x="19769" y="11103"/>
                </a:cubicBezTo>
                <a:cubicBezTo>
                  <a:pt x="19769" y="10497"/>
                  <a:pt x="19769" y="10497"/>
                  <a:pt x="19769" y="10497"/>
                </a:cubicBezTo>
                <a:cubicBezTo>
                  <a:pt x="19769" y="7267"/>
                  <a:pt x="18691" y="4576"/>
                  <a:pt x="17399" y="4576"/>
                </a:cubicBezTo>
                <a:cubicBezTo>
                  <a:pt x="916" y="4576"/>
                  <a:pt x="916" y="4576"/>
                  <a:pt x="916" y="4576"/>
                </a:cubicBezTo>
                <a:cubicBezTo>
                  <a:pt x="431" y="4576"/>
                  <a:pt x="0" y="3566"/>
                  <a:pt x="0" y="2288"/>
                </a:cubicBezTo>
                <a:cubicBezTo>
                  <a:pt x="0" y="1077"/>
                  <a:pt x="431" y="0"/>
                  <a:pt x="916" y="0"/>
                </a:cubicBezTo>
                <a:cubicBezTo>
                  <a:pt x="17399" y="0"/>
                  <a:pt x="17399" y="0"/>
                  <a:pt x="17399" y="0"/>
                </a:cubicBezTo>
                <a:cubicBezTo>
                  <a:pt x="19715" y="0"/>
                  <a:pt x="21600" y="4710"/>
                  <a:pt x="21600" y="10497"/>
                </a:cubicBezTo>
                <a:cubicBezTo>
                  <a:pt x="21600" y="11103"/>
                  <a:pt x="21600" y="11103"/>
                  <a:pt x="21600" y="11103"/>
                </a:cubicBezTo>
                <a:cubicBezTo>
                  <a:pt x="21600" y="16890"/>
                  <a:pt x="19715" y="21600"/>
                  <a:pt x="17399" y="21600"/>
                </a:cubicBezTo>
                <a:close/>
              </a:path>
            </a:pathLst>
          </a:custGeom>
          <a:solidFill>
            <a:srgbClr val="0098AB"/>
          </a:solidFill>
          <a:ln w="12700">
            <a:miter lim="400000"/>
          </a:ln>
        </p:spPr>
        <p:txBody>
          <a:bodyPr lIns="38085" tIns="38085" rIns="38085" bIns="38085" anchor="ctr">
            <a:noAutofit/>
          </a:bodyPr>
          <a:lstStyle/>
          <a:p>
            <a:pPr algn="ctr" defTabSz="1290265" fontAlgn="ctr">
              <a:defRPr sz="1200">
                <a:solidFill>
                  <a:srgbClr val="FFFFFF"/>
                </a:solidFill>
                <a:latin typeface="Arial"/>
                <a:ea typeface="Arial"/>
                <a:cs typeface="Arial"/>
                <a:sym typeface="Arial"/>
              </a:defRPr>
            </a:pPr>
            <a:endParaRPr lang="en-US" sz="1050">
              <a:solidFill>
                <a:srgbClr val="FFFFFF"/>
              </a:solidFill>
              <a:latin typeface="Arial" panose="020B0604020202020204" pitchFamily="34" charset="0"/>
              <a:ea typeface="微软雅黑" panose="020B0503020204020204" pitchFamily="34" charset="-122"/>
              <a:cs typeface="Arial"/>
              <a:sym typeface="Arial"/>
            </a:endParaRPr>
          </a:p>
        </p:txBody>
      </p:sp>
      <p:pic>
        <p:nvPicPr>
          <p:cNvPr id="53" name="pasted-image.pdf"/>
          <p:cNvPicPr>
            <a:picLocks noChangeAspect="1"/>
          </p:cNvPicPr>
          <p:nvPr/>
        </p:nvPicPr>
        <p:blipFill>
          <a:blip r:embed="rId9"/>
          <a:stretch>
            <a:fillRect/>
          </a:stretch>
        </p:blipFill>
        <p:spPr>
          <a:xfrm>
            <a:off x="7609085" y="4801942"/>
            <a:ext cx="2774247" cy="263881"/>
          </a:xfrm>
          <a:prstGeom prst="rect">
            <a:avLst/>
          </a:prstGeom>
          <a:solidFill>
            <a:srgbClr val="0098AB"/>
          </a:solidFill>
          <a:ln w="12700">
            <a:miter lim="400000"/>
          </a:ln>
        </p:spPr>
      </p:pic>
      <p:grpSp>
        <p:nvGrpSpPr>
          <p:cNvPr id="54" name="Group 1362"/>
          <p:cNvGrpSpPr/>
          <p:nvPr/>
        </p:nvGrpSpPr>
        <p:grpSpPr>
          <a:xfrm>
            <a:off x="7737290" y="4897230"/>
            <a:ext cx="2521743" cy="63435"/>
            <a:chOff x="22225" y="3175"/>
            <a:chExt cx="3026360" cy="36220"/>
          </a:xfrm>
        </p:grpSpPr>
        <p:sp>
          <p:nvSpPr>
            <p:cNvPr id="97" name="Shape 1360" descr="直接连接符 294"/>
            <p:cNvSpPr/>
            <p:nvPr/>
          </p:nvSpPr>
          <p:spPr>
            <a:xfrm>
              <a:off x="29457" y="20959"/>
              <a:ext cx="3019129" cy="1"/>
            </a:xfrm>
            <a:prstGeom prst="line">
              <a:avLst/>
            </a:prstGeom>
            <a:noFill/>
            <a:ln w="3175" cap="flat">
              <a:solidFill>
                <a:srgbClr val="FFFFFF"/>
              </a:solidFill>
              <a:prstDash val="dash"/>
              <a:miter lim="800000"/>
              <a:headEnd type="oval" w="med" len="med"/>
              <a:tailEnd type="oval" w="med" len="med"/>
            </a:ln>
            <a:effectLst/>
          </p:spPr>
          <p:txBody>
            <a:bodyPr wrap="square" lIns="38085" tIns="38085" rIns="38085" bIns="38085" numCol="1" anchor="t">
              <a:noAutofit/>
            </a:bodyPr>
            <a:lstStyle/>
            <a:p>
              <a:pPr defTabSz="913973" fontAlgn="ctr"/>
              <a:endParaRPr lang="en-US" sz="1399">
                <a:solidFill>
                  <a:srgbClr val="1D1D1A"/>
                </a:solidFill>
                <a:latin typeface="Arial" panose="020B0604020202020204" pitchFamily="34" charset="0"/>
                <a:ea typeface="微软雅黑" panose="020B0503020204020204" pitchFamily="34" charset="-122"/>
              </a:endParaRPr>
            </a:p>
          </p:txBody>
        </p:sp>
        <p:sp>
          <p:nvSpPr>
            <p:cNvPr id="98" name="Shape 1361"/>
            <p:cNvSpPr/>
            <p:nvPr/>
          </p:nvSpPr>
          <p:spPr>
            <a:xfrm>
              <a:off x="22225" y="3175"/>
              <a:ext cx="36221" cy="36221"/>
            </a:xfrm>
            <a:prstGeom prst="ellipse">
              <a:avLst/>
            </a:prstGeom>
            <a:solidFill>
              <a:srgbClr val="FFFFFF"/>
            </a:solidFill>
            <a:ln w="12700" cap="flat">
              <a:noFill/>
              <a:miter lim="400000"/>
            </a:ln>
            <a:effectLst/>
          </p:spPr>
          <p:txBody>
            <a:bodyPr wrap="square" lIns="38085" tIns="38085" rIns="38085" bIns="38085" numCol="1" anchor="ctr">
              <a:noAutofit/>
            </a:bodyPr>
            <a:lstStyle/>
            <a:p>
              <a:pPr defTabSz="913973" fontAlgn="ctr"/>
              <a:endParaRPr lang="en-US" sz="1399">
                <a:solidFill>
                  <a:srgbClr val="1D1D1A"/>
                </a:solidFill>
                <a:latin typeface="Arial" panose="020B0604020202020204" pitchFamily="34" charset="0"/>
                <a:ea typeface="微软雅黑" panose="020B0503020204020204" pitchFamily="34" charset="-122"/>
              </a:endParaRPr>
            </a:p>
          </p:txBody>
        </p:sp>
      </p:grpSp>
      <p:pic>
        <p:nvPicPr>
          <p:cNvPr id="55" name="pasted-image.pdf"/>
          <p:cNvPicPr>
            <a:picLocks noChangeAspect="1"/>
          </p:cNvPicPr>
          <p:nvPr/>
        </p:nvPicPr>
        <p:blipFill>
          <a:blip r:embed="rId9"/>
          <a:stretch>
            <a:fillRect/>
          </a:stretch>
        </p:blipFill>
        <p:spPr>
          <a:xfrm>
            <a:off x="7881958" y="2219132"/>
            <a:ext cx="2501374" cy="237924"/>
          </a:xfrm>
          <a:prstGeom prst="rect">
            <a:avLst/>
          </a:prstGeom>
          <a:solidFill>
            <a:srgbClr val="0098AB"/>
          </a:solidFill>
          <a:ln w="12700">
            <a:miter lim="400000"/>
          </a:ln>
        </p:spPr>
      </p:pic>
      <p:sp>
        <p:nvSpPr>
          <p:cNvPr id="56" name="Shape 1523" descr="直接连接符 291"/>
          <p:cNvSpPr/>
          <p:nvPr/>
        </p:nvSpPr>
        <p:spPr>
          <a:xfrm>
            <a:off x="8038453" y="2345273"/>
            <a:ext cx="2249791" cy="1"/>
          </a:xfrm>
          <a:prstGeom prst="line">
            <a:avLst/>
          </a:prstGeom>
          <a:ln w="3175">
            <a:solidFill>
              <a:srgbClr val="FFFFFF"/>
            </a:solidFill>
            <a:prstDash val="dash"/>
            <a:miter/>
            <a:headEnd type="oval"/>
            <a:tailEnd type="oval"/>
          </a:ln>
        </p:spPr>
        <p:txBody>
          <a:bodyPr lIns="38085" tIns="38085" rIns="38085" bIns="38085">
            <a:noAutofit/>
          </a:bodyPr>
          <a:lstStyle/>
          <a:p>
            <a:pPr defTabSz="913973" fontAlgn="ctr"/>
            <a:endParaRPr lang="en-US" sz="1399">
              <a:solidFill>
                <a:srgbClr val="1D1D1A"/>
              </a:solidFill>
              <a:latin typeface="Arial" panose="020B0604020202020204" pitchFamily="34" charset="0"/>
              <a:ea typeface="微软雅黑" panose="020B0503020204020204" pitchFamily="34" charset="-122"/>
            </a:endParaRPr>
          </a:p>
        </p:txBody>
      </p:sp>
      <p:sp>
        <p:nvSpPr>
          <p:cNvPr id="57" name="Shape 1524" descr="直接连接符 292"/>
          <p:cNvSpPr/>
          <p:nvPr/>
        </p:nvSpPr>
        <p:spPr>
          <a:xfrm flipV="1">
            <a:off x="8038453" y="3179252"/>
            <a:ext cx="2249791" cy="16383"/>
          </a:xfrm>
          <a:prstGeom prst="line">
            <a:avLst/>
          </a:prstGeom>
          <a:ln w="3175">
            <a:solidFill>
              <a:srgbClr val="FFFFFF"/>
            </a:solidFill>
            <a:prstDash val="dash"/>
            <a:miter/>
            <a:headEnd type="oval"/>
            <a:tailEnd type="oval"/>
          </a:ln>
        </p:spPr>
        <p:txBody>
          <a:bodyPr lIns="38085" tIns="38085" rIns="38085" bIns="38085">
            <a:noAutofit/>
          </a:bodyPr>
          <a:lstStyle/>
          <a:p>
            <a:pPr defTabSz="913973" fontAlgn="ctr"/>
            <a:endParaRPr lang="en-US" sz="1399">
              <a:solidFill>
                <a:srgbClr val="1D1D1A"/>
              </a:solidFill>
              <a:latin typeface="Arial" panose="020B0604020202020204" pitchFamily="34" charset="0"/>
              <a:ea typeface="微软雅黑" panose="020B0503020204020204" pitchFamily="34" charset="-122"/>
            </a:endParaRPr>
          </a:p>
        </p:txBody>
      </p:sp>
      <p:sp>
        <p:nvSpPr>
          <p:cNvPr id="58" name="Shape 1525" descr="直接连接符 293"/>
          <p:cNvSpPr/>
          <p:nvPr/>
        </p:nvSpPr>
        <p:spPr>
          <a:xfrm>
            <a:off x="8038454" y="4061039"/>
            <a:ext cx="2174260" cy="2474"/>
          </a:xfrm>
          <a:prstGeom prst="line">
            <a:avLst/>
          </a:prstGeom>
          <a:ln w="3175">
            <a:solidFill>
              <a:srgbClr val="FFFFFF"/>
            </a:solidFill>
            <a:prstDash val="dash"/>
            <a:miter/>
            <a:headEnd type="oval"/>
            <a:tailEnd type="oval"/>
          </a:ln>
        </p:spPr>
        <p:txBody>
          <a:bodyPr lIns="38085" tIns="38085" rIns="38085" bIns="38085">
            <a:noAutofit/>
          </a:bodyPr>
          <a:lstStyle/>
          <a:p>
            <a:pPr defTabSz="913973" fontAlgn="ctr"/>
            <a:endParaRPr lang="en-US" sz="1399">
              <a:solidFill>
                <a:srgbClr val="1D1D1A"/>
              </a:solidFill>
              <a:latin typeface="Arial" panose="020B0604020202020204" pitchFamily="34" charset="0"/>
              <a:ea typeface="微软雅黑" panose="020B0503020204020204" pitchFamily="34" charset="-122"/>
            </a:endParaRPr>
          </a:p>
        </p:txBody>
      </p:sp>
      <p:sp>
        <p:nvSpPr>
          <p:cNvPr id="59" name="Shape 1526" descr="圆角矩形 296"/>
          <p:cNvSpPr/>
          <p:nvPr/>
        </p:nvSpPr>
        <p:spPr>
          <a:xfrm>
            <a:off x="8471626" y="2179058"/>
            <a:ext cx="731798" cy="343687"/>
          </a:xfrm>
          <a:prstGeom prst="roundRect">
            <a:avLst>
              <a:gd name="adj" fmla="val 50000"/>
            </a:avLst>
          </a:prstGeom>
          <a:solidFill>
            <a:schemeClr val="bg1"/>
          </a:solidFill>
          <a:ln w="12700">
            <a:solidFill>
              <a:schemeClr val="tx2"/>
            </a:solidFill>
            <a:miter lim="400000"/>
          </a:ln>
        </p:spPr>
        <p:txBody>
          <a:bodyPr lIns="38085" tIns="38085" rIns="38085" bIns="38085" anchor="ctr">
            <a:noAutofit/>
          </a:bodyPr>
          <a:lstStyle/>
          <a:p>
            <a:pPr algn="ctr" defTabSz="1015797" fontAlgn="ctr">
              <a:defRPr sz="1000">
                <a:solidFill>
                  <a:srgbClr val="FFFFFF"/>
                </a:solidFill>
                <a:latin typeface="Arial"/>
                <a:ea typeface="Arial"/>
                <a:cs typeface="Arial"/>
                <a:sym typeface="Arial"/>
              </a:defRPr>
            </a:pPr>
            <a:r>
              <a:rPr lang="en-US" sz="800">
                <a:solidFill>
                  <a:schemeClr val="tx2"/>
                </a:solidFill>
                <a:latin typeface="Arial" panose="020B0604020202020204" pitchFamily="34" charset="0"/>
                <a:ea typeface="微软雅黑" panose="020B0503020204020204" pitchFamily="34" charset="-122"/>
                <a:cs typeface="Arial"/>
                <a:sym typeface="Arial"/>
              </a:rPr>
              <a:t>SLA definition</a:t>
            </a:r>
            <a:endParaRPr lang="en-US" sz="800">
              <a:latin typeface="Arial" panose="020B0604020202020204" pitchFamily="34" charset="0"/>
              <a:ea typeface="微软雅黑" panose="020B0503020204020204" pitchFamily="34" charset="-122"/>
              <a:cs typeface="Arial"/>
              <a:sym typeface="Arial"/>
            </a:endParaRPr>
          </a:p>
        </p:txBody>
      </p:sp>
      <p:sp>
        <p:nvSpPr>
          <p:cNvPr id="60" name="Shape 1527" descr="圆角矩形 297"/>
          <p:cNvSpPr/>
          <p:nvPr/>
        </p:nvSpPr>
        <p:spPr>
          <a:xfrm>
            <a:off x="7944084" y="3028314"/>
            <a:ext cx="731798" cy="343688"/>
          </a:xfrm>
          <a:prstGeom prst="roundRect">
            <a:avLst>
              <a:gd name="adj" fmla="val 50000"/>
            </a:avLst>
          </a:prstGeom>
          <a:solidFill>
            <a:schemeClr val="bg1"/>
          </a:solidFill>
          <a:ln w="12700">
            <a:solidFill>
              <a:schemeClr val="tx2"/>
            </a:solidFill>
            <a:miter lim="400000"/>
          </a:ln>
        </p:spPr>
        <p:txBody>
          <a:bodyPr lIns="38085" tIns="38085" rIns="38085" bIns="38085" anchor="ctr">
            <a:noAutofit/>
          </a:bodyPr>
          <a:lstStyle/>
          <a:p>
            <a:pPr algn="ctr" defTabSz="1015797" fontAlgn="ctr">
              <a:defRPr sz="1000">
                <a:solidFill>
                  <a:srgbClr val="FFFFFF"/>
                </a:solidFill>
                <a:latin typeface="Arial"/>
                <a:ea typeface="Arial"/>
                <a:cs typeface="Arial"/>
                <a:sym typeface="Arial"/>
              </a:defRPr>
            </a:pPr>
            <a:endParaRPr lang="en-US" sz="800">
              <a:solidFill>
                <a:srgbClr val="FFFFFF"/>
              </a:solidFill>
              <a:latin typeface="Arial" panose="020B0604020202020204" pitchFamily="34" charset="0"/>
              <a:ea typeface="微软雅黑" panose="020B0503020204020204" pitchFamily="34" charset="-122"/>
              <a:cs typeface="Arial"/>
              <a:sym typeface="Arial"/>
            </a:endParaRPr>
          </a:p>
        </p:txBody>
      </p:sp>
      <p:sp>
        <p:nvSpPr>
          <p:cNvPr id="61" name="Shape 1528" descr="圆角矩形 298"/>
          <p:cNvSpPr/>
          <p:nvPr/>
        </p:nvSpPr>
        <p:spPr>
          <a:xfrm>
            <a:off x="7944084" y="3910281"/>
            <a:ext cx="731798" cy="343687"/>
          </a:xfrm>
          <a:prstGeom prst="roundRect">
            <a:avLst>
              <a:gd name="adj" fmla="val 50000"/>
            </a:avLst>
          </a:prstGeom>
          <a:solidFill>
            <a:schemeClr val="bg1"/>
          </a:solidFill>
          <a:ln w="12700">
            <a:solidFill>
              <a:schemeClr val="tx2"/>
            </a:solidFill>
            <a:miter lim="400000"/>
          </a:ln>
        </p:spPr>
        <p:txBody>
          <a:bodyPr lIns="38085" tIns="38085" rIns="38085" bIns="38085" anchor="ctr">
            <a:noAutofit/>
          </a:bodyPr>
          <a:lstStyle/>
          <a:p>
            <a:pPr algn="ctr" defTabSz="1015797" fontAlgn="ctr">
              <a:defRPr sz="1000">
                <a:solidFill>
                  <a:srgbClr val="FFFFFF"/>
                </a:solidFill>
                <a:latin typeface="Arial"/>
                <a:ea typeface="Arial"/>
                <a:cs typeface="Arial"/>
                <a:sym typeface="Arial"/>
              </a:defRPr>
            </a:pPr>
            <a:endParaRPr lang="en-US" sz="800">
              <a:solidFill>
                <a:srgbClr val="FFFFFF"/>
              </a:solidFill>
              <a:latin typeface="Arial" panose="020B0604020202020204" pitchFamily="34" charset="0"/>
              <a:ea typeface="微软雅黑" panose="020B0503020204020204" pitchFamily="34" charset="-122"/>
              <a:cs typeface="Arial"/>
              <a:sym typeface="Arial"/>
            </a:endParaRPr>
          </a:p>
        </p:txBody>
      </p:sp>
      <p:sp>
        <p:nvSpPr>
          <p:cNvPr id="62" name="Shape 1529" descr="圆角矩形 299"/>
          <p:cNvSpPr/>
          <p:nvPr/>
        </p:nvSpPr>
        <p:spPr>
          <a:xfrm>
            <a:off x="8187142" y="4751062"/>
            <a:ext cx="864156" cy="343688"/>
          </a:xfrm>
          <a:prstGeom prst="roundRect">
            <a:avLst>
              <a:gd name="adj" fmla="val 50000"/>
            </a:avLst>
          </a:prstGeom>
          <a:solidFill>
            <a:schemeClr val="bg1"/>
          </a:solidFill>
          <a:ln w="12700">
            <a:solidFill>
              <a:schemeClr val="tx2"/>
            </a:solidFill>
            <a:miter lim="400000"/>
          </a:ln>
        </p:spPr>
        <p:txBody>
          <a:bodyPr lIns="38085" tIns="38085" rIns="38085" bIns="38085" anchor="ctr">
            <a:noAutofit/>
          </a:bodyPr>
          <a:lstStyle/>
          <a:p>
            <a:pPr algn="ctr" defTabSz="1015797" fontAlgn="ctr">
              <a:defRPr sz="1000">
                <a:solidFill>
                  <a:srgbClr val="FFFFFF"/>
                </a:solidFill>
                <a:latin typeface="Arial"/>
                <a:ea typeface="Arial"/>
                <a:cs typeface="Arial"/>
                <a:sym typeface="Arial"/>
              </a:defRPr>
            </a:pPr>
            <a:endParaRPr lang="en-US" sz="800">
              <a:solidFill>
                <a:srgbClr val="FFFFFF"/>
              </a:solidFill>
              <a:latin typeface="Arial" panose="020B0604020202020204" pitchFamily="34" charset="0"/>
              <a:ea typeface="微软雅黑" panose="020B0503020204020204" pitchFamily="34" charset="-122"/>
              <a:cs typeface="Arial"/>
              <a:sym typeface="Arial"/>
            </a:endParaRPr>
          </a:p>
        </p:txBody>
      </p:sp>
      <p:sp>
        <p:nvSpPr>
          <p:cNvPr id="63" name="Shape 1530" descr="圆角矩形 300"/>
          <p:cNvSpPr/>
          <p:nvPr/>
        </p:nvSpPr>
        <p:spPr>
          <a:xfrm>
            <a:off x="9338654" y="4751062"/>
            <a:ext cx="731799" cy="343688"/>
          </a:xfrm>
          <a:prstGeom prst="roundRect">
            <a:avLst>
              <a:gd name="adj" fmla="val 50000"/>
            </a:avLst>
          </a:prstGeom>
          <a:solidFill>
            <a:schemeClr val="bg1"/>
          </a:solidFill>
          <a:ln w="12700">
            <a:solidFill>
              <a:schemeClr val="tx2"/>
            </a:solidFill>
            <a:miter lim="400000"/>
          </a:ln>
        </p:spPr>
        <p:txBody>
          <a:bodyPr lIns="38085" tIns="38085" rIns="38085" bIns="38085" anchor="ctr">
            <a:noAutofit/>
          </a:bodyPr>
          <a:lstStyle/>
          <a:p>
            <a:pPr algn="ctr" defTabSz="1015797" fontAlgn="ctr">
              <a:defRPr sz="1000">
                <a:solidFill>
                  <a:srgbClr val="FFFFFF"/>
                </a:solidFill>
                <a:latin typeface="Arial"/>
                <a:ea typeface="Arial"/>
                <a:cs typeface="Arial"/>
                <a:sym typeface="Arial"/>
              </a:defRPr>
            </a:pPr>
            <a:endParaRPr lang="en-US" sz="800">
              <a:solidFill>
                <a:srgbClr val="FFFFFF"/>
              </a:solidFill>
              <a:latin typeface="Arial" panose="020B0604020202020204" pitchFamily="34" charset="0"/>
              <a:ea typeface="微软雅黑" panose="020B0503020204020204" pitchFamily="34" charset="-122"/>
              <a:cs typeface="Arial"/>
              <a:sym typeface="Arial"/>
            </a:endParaRPr>
          </a:p>
        </p:txBody>
      </p:sp>
      <p:sp>
        <p:nvSpPr>
          <p:cNvPr id="64" name="Shape 1531" descr="圆角矩形 301"/>
          <p:cNvSpPr/>
          <p:nvPr/>
        </p:nvSpPr>
        <p:spPr>
          <a:xfrm>
            <a:off x="9051298" y="3910281"/>
            <a:ext cx="923974" cy="359102"/>
          </a:xfrm>
          <a:prstGeom prst="roundRect">
            <a:avLst>
              <a:gd name="adj" fmla="val 50000"/>
            </a:avLst>
          </a:prstGeom>
          <a:solidFill>
            <a:schemeClr val="bg1"/>
          </a:solidFill>
          <a:ln w="12700">
            <a:solidFill>
              <a:schemeClr val="tx2"/>
            </a:solidFill>
            <a:miter lim="400000"/>
          </a:ln>
        </p:spPr>
        <p:txBody>
          <a:bodyPr lIns="38085" tIns="38085" rIns="38085" bIns="38085" anchor="ctr">
            <a:noAutofit/>
          </a:bodyPr>
          <a:lstStyle/>
          <a:p>
            <a:pPr algn="ctr" defTabSz="1015797" fontAlgn="ctr">
              <a:defRPr sz="1000">
                <a:solidFill>
                  <a:srgbClr val="FFFFFF"/>
                </a:solidFill>
                <a:latin typeface="Arial"/>
                <a:ea typeface="Arial"/>
                <a:cs typeface="Arial"/>
                <a:sym typeface="Arial"/>
              </a:defRPr>
            </a:pPr>
            <a:endParaRPr lang="en-US" sz="800">
              <a:solidFill>
                <a:srgbClr val="FFFFFF"/>
              </a:solidFill>
              <a:latin typeface="Arial" panose="020B0604020202020204" pitchFamily="34" charset="0"/>
              <a:ea typeface="微软雅黑" panose="020B0503020204020204" pitchFamily="34" charset="-122"/>
              <a:cs typeface="Arial"/>
              <a:sym typeface="Arial"/>
            </a:endParaRPr>
          </a:p>
        </p:txBody>
      </p:sp>
      <p:sp>
        <p:nvSpPr>
          <p:cNvPr id="65" name="Shape 1532" descr="圆角矩形 302"/>
          <p:cNvSpPr/>
          <p:nvPr/>
        </p:nvSpPr>
        <p:spPr>
          <a:xfrm>
            <a:off x="9129761" y="3028314"/>
            <a:ext cx="845511" cy="354490"/>
          </a:xfrm>
          <a:prstGeom prst="roundRect">
            <a:avLst>
              <a:gd name="adj" fmla="val 50000"/>
            </a:avLst>
          </a:prstGeom>
          <a:solidFill>
            <a:schemeClr val="bg1"/>
          </a:solidFill>
          <a:ln w="12700">
            <a:solidFill>
              <a:schemeClr val="tx2"/>
            </a:solidFill>
            <a:miter lim="400000"/>
          </a:ln>
        </p:spPr>
        <p:txBody>
          <a:bodyPr lIns="38085" tIns="38085" rIns="38085" bIns="38085" anchor="ctr">
            <a:noAutofit/>
          </a:bodyPr>
          <a:lstStyle/>
          <a:p>
            <a:pPr algn="ctr" defTabSz="1015797" fontAlgn="ctr">
              <a:defRPr sz="1000">
                <a:solidFill>
                  <a:srgbClr val="FFFFFF"/>
                </a:solidFill>
                <a:latin typeface="Arial"/>
                <a:ea typeface="Arial"/>
                <a:cs typeface="Arial"/>
                <a:sym typeface="Arial"/>
              </a:defRPr>
            </a:pPr>
            <a:endParaRPr lang="en-US" sz="800">
              <a:solidFill>
                <a:srgbClr val="FFFFFF"/>
              </a:solidFill>
              <a:latin typeface="Arial" panose="020B0604020202020204" pitchFamily="34" charset="0"/>
              <a:ea typeface="微软雅黑" panose="020B0503020204020204" pitchFamily="34" charset="-122"/>
              <a:cs typeface="Arial"/>
              <a:sym typeface="Arial"/>
            </a:endParaRPr>
          </a:p>
        </p:txBody>
      </p:sp>
      <p:sp>
        <p:nvSpPr>
          <p:cNvPr id="66" name="Shape 1533" descr="圆角矩形 303"/>
          <p:cNvSpPr/>
          <p:nvPr/>
        </p:nvSpPr>
        <p:spPr>
          <a:xfrm>
            <a:off x="9429943" y="2190691"/>
            <a:ext cx="731799" cy="343688"/>
          </a:xfrm>
          <a:prstGeom prst="roundRect">
            <a:avLst>
              <a:gd name="adj" fmla="val 50000"/>
            </a:avLst>
          </a:prstGeom>
          <a:solidFill>
            <a:schemeClr val="bg1"/>
          </a:solidFill>
          <a:ln w="12700">
            <a:solidFill>
              <a:schemeClr val="tx2"/>
            </a:solidFill>
            <a:miter lim="400000"/>
          </a:ln>
        </p:spPr>
        <p:txBody>
          <a:bodyPr lIns="38085" tIns="38085" rIns="38085" bIns="38085" anchor="ctr">
            <a:noAutofit/>
          </a:bodyPr>
          <a:lstStyle/>
          <a:p>
            <a:pPr algn="ctr" defTabSz="1015797" fontAlgn="ctr">
              <a:defRPr sz="1000">
                <a:solidFill>
                  <a:srgbClr val="FFFFFF"/>
                </a:solidFill>
                <a:latin typeface="Arial"/>
                <a:ea typeface="Arial"/>
                <a:cs typeface="Arial"/>
                <a:sym typeface="Arial"/>
              </a:defRPr>
            </a:pPr>
            <a:endParaRPr lang="en-US" sz="800">
              <a:solidFill>
                <a:srgbClr val="FFFFFF"/>
              </a:solidFill>
              <a:latin typeface="Arial" panose="020B0604020202020204" pitchFamily="34" charset="0"/>
              <a:ea typeface="微软雅黑" panose="020B0503020204020204" pitchFamily="34" charset="-122"/>
              <a:cs typeface="Arial"/>
              <a:sym typeface="Arial"/>
            </a:endParaRPr>
          </a:p>
        </p:txBody>
      </p:sp>
      <p:sp>
        <p:nvSpPr>
          <p:cNvPr id="67" name="Shape 1534" descr="PA-圆角矩形 25"/>
          <p:cNvSpPr/>
          <p:nvPr/>
        </p:nvSpPr>
        <p:spPr>
          <a:xfrm>
            <a:off x="9451020" y="2249697"/>
            <a:ext cx="660748" cy="23074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Autofit/>
          </a:bodyPr>
          <a:lstStyle>
            <a:lvl1pPr algn="ctr">
              <a:lnSpc>
                <a:spcPts val="900"/>
              </a:lnSpc>
              <a:defRPr sz="700">
                <a:solidFill>
                  <a:srgbClr val="FFFFFF"/>
                </a:solidFill>
                <a:latin typeface="Arial"/>
                <a:ea typeface="Arial"/>
                <a:cs typeface="Arial"/>
                <a:sym typeface="Arial"/>
              </a:defRPr>
            </a:lvl1pPr>
          </a:lstStyle>
          <a:p>
            <a:pPr defTabSz="913973" fontAlgn="ctr"/>
            <a:r>
              <a:rPr lang="en-US" sz="800">
                <a:solidFill>
                  <a:srgbClr val="1D1D1A"/>
                </a:solidFill>
                <a:latin typeface="Arial" panose="020B0604020202020204" pitchFamily="34" charset="0"/>
                <a:ea typeface="微软雅黑" panose="020B0503020204020204" pitchFamily="34" charset="-122"/>
              </a:rPr>
              <a:t>App template</a:t>
            </a:r>
          </a:p>
        </p:txBody>
      </p:sp>
      <p:sp>
        <p:nvSpPr>
          <p:cNvPr id="69" name="Shape 1536" descr="PA-圆角矩形 26"/>
          <p:cNvSpPr/>
          <p:nvPr/>
        </p:nvSpPr>
        <p:spPr>
          <a:xfrm>
            <a:off x="9138482" y="2956700"/>
            <a:ext cx="818656" cy="461485"/>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Autofit/>
          </a:bodyPr>
          <a:lstStyle>
            <a:lvl1pPr algn="ctr">
              <a:lnSpc>
                <a:spcPts val="900"/>
              </a:lnSpc>
              <a:defRPr sz="700">
                <a:solidFill>
                  <a:srgbClr val="FFFFFF"/>
                </a:solidFill>
                <a:latin typeface="Arial"/>
                <a:ea typeface="Arial"/>
                <a:cs typeface="Arial"/>
                <a:sym typeface="Arial"/>
              </a:defRPr>
            </a:lvl1pPr>
          </a:lstStyle>
          <a:p>
            <a:pPr defTabSz="913973" fontAlgn="ctr"/>
            <a:r>
              <a:rPr lang="en-US" sz="800">
                <a:solidFill>
                  <a:srgbClr val="1D1D1A"/>
                </a:solidFill>
                <a:latin typeface="Arial" panose="020B0604020202020204" pitchFamily="34" charset="0"/>
                <a:ea typeface="微软雅黑" panose="020B0503020204020204" pitchFamily="34" charset="-122"/>
              </a:rPr>
              <a:t>Automated provisioning</a:t>
            </a:r>
          </a:p>
        </p:txBody>
      </p:sp>
      <p:sp>
        <p:nvSpPr>
          <p:cNvPr id="70" name="Shape 1537" descr="PA-圆角矩形 27"/>
          <p:cNvSpPr/>
          <p:nvPr/>
        </p:nvSpPr>
        <p:spPr>
          <a:xfrm>
            <a:off x="7979610" y="3084786"/>
            <a:ext cx="660747" cy="23074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Autofit/>
          </a:bodyPr>
          <a:lstStyle>
            <a:lvl1pPr algn="ctr">
              <a:lnSpc>
                <a:spcPts val="900"/>
              </a:lnSpc>
              <a:defRPr sz="700">
                <a:solidFill>
                  <a:srgbClr val="FFFFFF"/>
                </a:solidFill>
                <a:latin typeface="Arial"/>
                <a:ea typeface="Arial"/>
                <a:cs typeface="Arial"/>
                <a:sym typeface="Arial"/>
              </a:defRPr>
            </a:lvl1pPr>
          </a:lstStyle>
          <a:p>
            <a:pPr defTabSz="913973" fontAlgn="ctr"/>
            <a:r>
              <a:rPr lang="en-US" sz="800">
                <a:solidFill>
                  <a:srgbClr val="1D1D1A"/>
                </a:solidFill>
                <a:latin typeface="Arial" panose="020B0604020202020204" pitchFamily="34" charset="0"/>
                <a:ea typeface="微软雅黑" panose="020B0503020204020204" pitchFamily="34" charset="-122"/>
              </a:rPr>
              <a:t>Remote deployment</a:t>
            </a:r>
          </a:p>
        </p:txBody>
      </p:sp>
      <p:sp>
        <p:nvSpPr>
          <p:cNvPr id="71" name="Shape 1538" descr="PA-圆角矩形 28"/>
          <p:cNvSpPr/>
          <p:nvPr/>
        </p:nvSpPr>
        <p:spPr>
          <a:xfrm>
            <a:off x="7959004" y="3966754"/>
            <a:ext cx="701961" cy="23074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Autofit/>
          </a:bodyPr>
          <a:lstStyle>
            <a:lvl1pPr algn="ctr">
              <a:lnSpc>
                <a:spcPts val="900"/>
              </a:lnSpc>
              <a:defRPr sz="700">
                <a:solidFill>
                  <a:srgbClr val="FFFFFF"/>
                </a:solidFill>
                <a:latin typeface="Arial"/>
                <a:ea typeface="Arial"/>
                <a:cs typeface="Arial"/>
                <a:sym typeface="Arial"/>
              </a:defRPr>
            </a:lvl1pPr>
          </a:lstStyle>
          <a:p>
            <a:pPr defTabSz="913973" fontAlgn="ctr"/>
            <a:r>
              <a:rPr lang="en-US" sz="800">
                <a:solidFill>
                  <a:srgbClr val="1D1D1A"/>
                </a:solidFill>
                <a:latin typeface="Arial" panose="020B0604020202020204" pitchFamily="34" charset="0"/>
                <a:ea typeface="微软雅黑" panose="020B0503020204020204" pitchFamily="34" charset="-122"/>
              </a:rPr>
              <a:t>Risk prediction</a:t>
            </a:r>
          </a:p>
        </p:txBody>
      </p:sp>
      <p:sp>
        <p:nvSpPr>
          <p:cNvPr id="72" name="Shape 1539" descr="PA-圆角矩形 29"/>
          <p:cNvSpPr/>
          <p:nvPr/>
        </p:nvSpPr>
        <p:spPr>
          <a:xfrm>
            <a:off x="9111438" y="3879170"/>
            <a:ext cx="755006" cy="417203"/>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Autofit/>
          </a:bodyPr>
          <a:lstStyle>
            <a:lvl1pPr algn="ctr">
              <a:lnSpc>
                <a:spcPts val="900"/>
              </a:lnSpc>
              <a:defRPr sz="700">
                <a:solidFill>
                  <a:srgbClr val="FFFFFF"/>
                </a:solidFill>
                <a:latin typeface="Arial"/>
                <a:ea typeface="Arial"/>
                <a:cs typeface="Arial"/>
                <a:sym typeface="Arial"/>
              </a:defRPr>
            </a:lvl1pPr>
          </a:lstStyle>
          <a:p>
            <a:pPr defTabSz="913973" fontAlgn="ctr"/>
            <a:r>
              <a:rPr lang="en-US" sz="800">
                <a:solidFill>
                  <a:srgbClr val="1D1D1A"/>
                </a:solidFill>
                <a:latin typeface="Arial" panose="020B0604020202020204" pitchFamily="34" charset="0"/>
                <a:ea typeface="微软雅黑" panose="020B0503020204020204" pitchFamily="34" charset="-122"/>
              </a:rPr>
              <a:t>Automated fault rectification</a:t>
            </a:r>
          </a:p>
        </p:txBody>
      </p:sp>
      <p:sp>
        <p:nvSpPr>
          <p:cNvPr id="73" name="Shape 1540" descr="PA-圆角矩形 31"/>
          <p:cNvSpPr/>
          <p:nvPr/>
        </p:nvSpPr>
        <p:spPr>
          <a:xfrm>
            <a:off x="8227039" y="4697753"/>
            <a:ext cx="798736" cy="461485"/>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Autofit/>
          </a:bodyPr>
          <a:lstStyle>
            <a:lvl1pPr algn="ctr">
              <a:lnSpc>
                <a:spcPts val="900"/>
              </a:lnSpc>
              <a:defRPr sz="700">
                <a:solidFill>
                  <a:srgbClr val="FFFFFF"/>
                </a:solidFill>
                <a:latin typeface="Arial"/>
                <a:ea typeface="Arial"/>
                <a:cs typeface="Arial"/>
                <a:sym typeface="Arial"/>
              </a:defRPr>
            </a:lvl1pPr>
          </a:lstStyle>
          <a:p>
            <a:pPr defTabSz="913973" fontAlgn="ctr"/>
            <a:r>
              <a:rPr lang="en-US" sz="800">
                <a:solidFill>
                  <a:srgbClr val="1D1D1A"/>
                </a:solidFill>
                <a:latin typeface="Arial" panose="020B0604020202020204" pitchFamily="34" charset="0"/>
                <a:ea typeface="微软雅黑" panose="020B0503020204020204" pitchFamily="34" charset="-122"/>
              </a:rPr>
              <a:t>Performance optimization</a:t>
            </a:r>
          </a:p>
        </p:txBody>
      </p:sp>
      <p:sp>
        <p:nvSpPr>
          <p:cNvPr id="74" name="Shape 1541" descr="PA-圆角矩形 31"/>
          <p:cNvSpPr/>
          <p:nvPr/>
        </p:nvSpPr>
        <p:spPr>
          <a:xfrm>
            <a:off x="9374182" y="4813430"/>
            <a:ext cx="660747" cy="230742"/>
          </a:xfrm>
          <a:prstGeom prst="rect">
            <a:avLst/>
          </a:prstGeom>
          <a:ln w="3175">
            <a:miter lim="400000"/>
          </a:ln>
          <a:extLst>
            <a:ext uri="{C572A759-6A51-4108-AA02-DFA0A04FC94B}">
              <ma14:wrappingTextBoxFlag xmlns:ma14="http://schemas.microsoft.com/office/mac/drawingml/2011/main" xmlns="" val="1"/>
            </a:ext>
          </a:extLst>
        </p:spPr>
        <p:txBody>
          <a:bodyPr lIns="0" tIns="0" rIns="0" bIns="0" anchor="ctr">
            <a:noAutofit/>
          </a:bodyPr>
          <a:lstStyle>
            <a:lvl1pPr algn="ctr">
              <a:lnSpc>
                <a:spcPts val="900"/>
              </a:lnSpc>
              <a:defRPr sz="700">
                <a:solidFill>
                  <a:srgbClr val="FFFFFF"/>
                </a:solidFill>
                <a:latin typeface="Arial"/>
                <a:ea typeface="Arial"/>
                <a:cs typeface="Arial"/>
                <a:sym typeface="Arial"/>
              </a:defRPr>
            </a:lvl1pPr>
          </a:lstStyle>
          <a:p>
            <a:pPr defTabSz="913973" fontAlgn="ctr"/>
            <a:r>
              <a:rPr lang="en-US" sz="800">
                <a:solidFill>
                  <a:srgbClr val="1D1D1A"/>
                </a:solidFill>
                <a:latin typeface="Arial" panose="020B0604020202020204" pitchFamily="34" charset="0"/>
                <a:ea typeface="微软雅黑" panose="020B0503020204020204" pitchFamily="34" charset="-122"/>
              </a:rPr>
              <a:t>Resource reclamation</a:t>
            </a:r>
          </a:p>
        </p:txBody>
      </p:sp>
      <p:grpSp>
        <p:nvGrpSpPr>
          <p:cNvPr id="75" name="Group 1554" descr="图形 7"/>
          <p:cNvGrpSpPr/>
          <p:nvPr/>
        </p:nvGrpSpPr>
        <p:grpSpPr>
          <a:xfrm>
            <a:off x="7574039" y="2088494"/>
            <a:ext cx="421067" cy="333172"/>
            <a:chOff x="-1" y="0"/>
            <a:chExt cx="343852" cy="212979"/>
          </a:xfrm>
          <a:solidFill>
            <a:srgbClr val="0070C0"/>
          </a:solidFill>
        </p:grpSpPr>
        <p:sp>
          <p:nvSpPr>
            <p:cNvPr id="85" name="Shape 1542" descr="任意多边形: 形状 10"/>
            <p:cNvSpPr/>
            <p:nvPr/>
          </p:nvSpPr>
          <p:spPr>
            <a:xfrm flipH="1">
              <a:off x="68824" y="162430"/>
              <a:ext cx="47898" cy="505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0" y="0"/>
                    <a:pt x="0" y="4841"/>
                    <a:pt x="0" y="10800"/>
                  </a:cubicBezTo>
                  <a:cubicBezTo>
                    <a:pt x="0" y="16770"/>
                    <a:pt x="4830" y="21600"/>
                    <a:pt x="10800" y="21600"/>
                  </a:cubicBezTo>
                  <a:cubicBezTo>
                    <a:pt x="16759" y="21600"/>
                    <a:pt x="21600" y="16770"/>
                    <a:pt x="21600" y="10800"/>
                  </a:cubicBezTo>
                  <a:cubicBezTo>
                    <a:pt x="21600" y="4841"/>
                    <a:pt x="16759" y="0"/>
                    <a:pt x="10800" y="0"/>
                  </a:cubicBezTo>
                  <a:close/>
                  <a:moveTo>
                    <a:pt x="10800" y="17335"/>
                  </a:moveTo>
                  <a:cubicBezTo>
                    <a:pt x="7189" y="17335"/>
                    <a:pt x="4265" y="14411"/>
                    <a:pt x="4265" y="10800"/>
                  </a:cubicBezTo>
                  <a:cubicBezTo>
                    <a:pt x="4265" y="7189"/>
                    <a:pt x="7189" y="4265"/>
                    <a:pt x="10800" y="4265"/>
                  </a:cubicBezTo>
                  <a:cubicBezTo>
                    <a:pt x="14411" y="4265"/>
                    <a:pt x="17335" y="7189"/>
                    <a:pt x="17335" y="10800"/>
                  </a:cubicBezTo>
                  <a:cubicBezTo>
                    <a:pt x="17324" y="14411"/>
                    <a:pt x="14411" y="17335"/>
                    <a:pt x="10800" y="17335"/>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86" name="Shape 1543" descr="任意多边形: 形状 11"/>
            <p:cNvSpPr/>
            <p:nvPr/>
          </p:nvSpPr>
          <p:spPr>
            <a:xfrm flipH="1">
              <a:off x="221234" y="162430"/>
              <a:ext cx="47898" cy="505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0" y="0"/>
                    <a:pt x="0" y="4841"/>
                    <a:pt x="0" y="10800"/>
                  </a:cubicBezTo>
                  <a:cubicBezTo>
                    <a:pt x="0" y="16770"/>
                    <a:pt x="4841" y="21600"/>
                    <a:pt x="10800" y="21600"/>
                  </a:cubicBezTo>
                  <a:cubicBezTo>
                    <a:pt x="16759" y="21600"/>
                    <a:pt x="21600" y="16770"/>
                    <a:pt x="21600" y="10800"/>
                  </a:cubicBezTo>
                  <a:cubicBezTo>
                    <a:pt x="21600" y="4841"/>
                    <a:pt x="16759" y="0"/>
                    <a:pt x="10800" y="0"/>
                  </a:cubicBezTo>
                  <a:close/>
                  <a:moveTo>
                    <a:pt x="10800" y="17335"/>
                  </a:moveTo>
                  <a:cubicBezTo>
                    <a:pt x="7189" y="17335"/>
                    <a:pt x="4265" y="14411"/>
                    <a:pt x="4265" y="10800"/>
                  </a:cubicBezTo>
                  <a:cubicBezTo>
                    <a:pt x="4265" y="7189"/>
                    <a:pt x="7189" y="4265"/>
                    <a:pt x="10800" y="4265"/>
                  </a:cubicBezTo>
                  <a:cubicBezTo>
                    <a:pt x="14411" y="4265"/>
                    <a:pt x="17335" y="7189"/>
                    <a:pt x="17335" y="10800"/>
                  </a:cubicBezTo>
                  <a:cubicBezTo>
                    <a:pt x="17324" y="14411"/>
                    <a:pt x="14400" y="17335"/>
                    <a:pt x="10800" y="17335"/>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87" name="Shape 1544" descr="任意多边形: 形状 12"/>
            <p:cNvSpPr/>
            <p:nvPr/>
          </p:nvSpPr>
          <p:spPr>
            <a:xfrm flipH="1">
              <a:off x="48329" y="50704"/>
              <a:ext cx="247135" cy="148407"/>
            </a:xfrm>
            <a:custGeom>
              <a:avLst/>
              <a:gdLst/>
              <a:ahLst/>
              <a:cxnLst>
                <a:cxn ang="0">
                  <a:pos x="wd2" y="hd2"/>
                </a:cxn>
                <a:cxn ang="5400000">
                  <a:pos x="wd2" y="hd2"/>
                </a:cxn>
                <a:cxn ang="10800000">
                  <a:pos x="wd2" y="hd2"/>
                </a:cxn>
                <a:cxn ang="16200000">
                  <a:pos x="wd2" y="hd2"/>
                </a:cxn>
              </a:cxnLst>
              <a:rect l="0" t="0" r="r" b="b"/>
              <a:pathLst>
                <a:path w="21560" h="21600" extrusionOk="0">
                  <a:moveTo>
                    <a:pt x="21399" y="16465"/>
                  </a:moveTo>
                  <a:cubicBezTo>
                    <a:pt x="21311" y="16390"/>
                    <a:pt x="21247" y="16344"/>
                    <a:pt x="21176" y="16216"/>
                  </a:cubicBezTo>
                  <a:cubicBezTo>
                    <a:pt x="21045" y="15971"/>
                    <a:pt x="20893" y="13752"/>
                    <a:pt x="20537" y="11745"/>
                  </a:cubicBezTo>
                  <a:cubicBezTo>
                    <a:pt x="20321" y="10526"/>
                    <a:pt x="19920" y="9368"/>
                    <a:pt x="19910" y="9342"/>
                  </a:cubicBezTo>
                  <a:cubicBezTo>
                    <a:pt x="19910" y="9342"/>
                    <a:pt x="19910" y="9342"/>
                    <a:pt x="19907" y="9342"/>
                  </a:cubicBezTo>
                  <a:cubicBezTo>
                    <a:pt x="19455" y="8067"/>
                    <a:pt x="18855" y="6806"/>
                    <a:pt x="18491" y="6157"/>
                  </a:cubicBezTo>
                  <a:cubicBezTo>
                    <a:pt x="17925" y="5150"/>
                    <a:pt x="17274" y="4478"/>
                    <a:pt x="16530" y="3999"/>
                  </a:cubicBezTo>
                  <a:cubicBezTo>
                    <a:pt x="16530" y="3999"/>
                    <a:pt x="16530" y="3999"/>
                    <a:pt x="16530" y="3999"/>
                  </a:cubicBezTo>
                  <a:cubicBezTo>
                    <a:pt x="16031" y="3679"/>
                    <a:pt x="15489" y="3441"/>
                    <a:pt x="14902" y="3252"/>
                  </a:cubicBezTo>
                  <a:cubicBezTo>
                    <a:pt x="14900" y="3252"/>
                    <a:pt x="14897" y="3252"/>
                    <a:pt x="14893" y="3252"/>
                  </a:cubicBezTo>
                  <a:cubicBezTo>
                    <a:pt x="14700" y="3192"/>
                    <a:pt x="14501" y="3132"/>
                    <a:pt x="14295" y="3079"/>
                  </a:cubicBezTo>
                  <a:cubicBezTo>
                    <a:pt x="13847" y="2962"/>
                    <a:pt x="13235" y="2905"/>
                    <a:pt x="12727" y="2875"/>
                  </a:cubicBezTo>
                  <a:lnTo>
                    <a:pt x="12613" y="1007"/>
                  </a:lnTo>
                  <a:cubicBezTo>
                    <a:pt x="12560" y="355"/>
                    <a:pt x="12309" y="0"/>
                    <a:pt x="11934" y="0"/>
                  </a:cubicBezTo>
                  <a:cubicBezTo>
                    <a:pt x="11557" y="0"/>
                    <a:pt x="11304" y="355"/>
                    <a:pt x="11255" y="1007"/>
                  </a:cubicBezTo>
                  <a:lnTo>
                    <a:pt x="11143" y="2883"/>
                  </a:lnTo>
                  <a:cubicBezTo>
                    <a:pt x="10372" y="2958"/>
                    <a:pt x="9073" y="3184"/>
                    <a:pt x="8036" y="3833"/>
                  </a:cubicBezTo>
                  <a:cubicBezTo>
                    <a:pt x="7948" y="3886"/>
                    <a:pt x="7862" y="3943"/>
                    <a:pt x="7779" y="4007"/>
                  </a:cubicBezTo>
                  <a:cubicBezTo>
                    <a:pt x="7115" y="4494"/>
                    <a:pt x="6028" y="5425"/>
                    <a:pt x="4625" y="7233"/>
                  </a:cubicBezTo>
                  <a:cubicBezTo>
                    <a:pt x="3847" y="8236"/>
                    <a:pt x="2878" y="10119"/>
                    <a:pt x="2655" y="10560"/>
                  </a:cubicBezTo>
                  <a:cubicBezTo>
                    <a:pt x="2604" y="10542"/>
                    <a:pt x="2561" y="10526"/>
                    <a:pt x="2529" y="10523"/>
                  </a:cubicBezTo>
                  <a:cubicBezTo>
                    <a:pt x="2424" y="10515"/>
                    <a:pt x="2263" y="10598"/>
                    <a:pt x="2182" y="10662"/>
                  </a:cubicBezTo>
                  <a:cubicBezTo>
                    <a:pt x="2034" y="10779"/>
                    <a:pt x="1554" y="11402"/>
                    <a:pt x="1093" y="12522"/>
                  </a:cubicBezTo>
                  <a:cubicBezTo>
                    <a:pt x="853" y="13107"/>
                    <a:pt x="675" y="13688"/>
                    <a:pt x="534" y="14269"/>
                  </a:cubicBezTo>
                  <a:lnTo>
                    <a:pt x="497" y="14243"/>
                  </a:lnTo>
                  <a:cubicBezTo>
                    <a:pt x="356" y="14156"/>
                    <a:pt x="200" y="14288"/>
                    <a:pt x="150" y="14541"/>
                  </a:cubicBezTo>
                  <a:lnTo>
                    <a:pt x="15" y="15231"/>
                  </a:lnTo>
                  <a:cubicBezTo>
                    <a:pt x="-34" y="15484"/>
                    <a:pt x="41" y="15756"/>
                    <a:pt x="185" y="15843"/>
                  </a:cubicBezTo>
                  <a:lnTo>
                    <a:pt x="225" y="15869"/>
                  </a:lnTo>
                  <a:cubicBezTo>
                    <a:pt x="223" y="15892"/>
                    <a:pt x="219" y="15910"/>
                    <a:pt x="217" y="15929"/>
                  </a:cubicBezTo>
                  <a:cubicBezTo>
                    <a:pt x="41" y="17088"/>
                    <a:pt x="20" y="18661"/>
                    <a:pt x="52" y="19129"/>
                  </a:cubicBezTo>
                  <a:cubicBezTo>
                    <a:pt x="84" y="19593"/>
                    <a:pt x="52" y="19706"/>
                    <a:pt x="431" y="20291"/>
                  </a:cubicBezTo>
                  <a:cubicBezTo>
                    <a:pt x="791" y="20838"/>
                    <a:pt x="1937" y="21110"/>
                    <a:pt x="2062" y="21140"/>
                  </a:cubicBezTo>
                  <a:cubicBezTo>
                    <a:pt x="2000" y="20762"/>
                    <a:pt x="1963" y="20362"/>
                    <a:pt x="1963" y="19947"/>
                  </a:cubicBezTo>
                  <a:cubicBezTo>
                    <a:pt x="1963" y="17593"/>
                    <a:pt x="2923" y="15484"/>
                    <a:pt x="4389" y="15484"/>
                  </a:cubicBezTo>
                  <a:cubicBezTo>
                    <a:pt x="5855" y="15484"/>
                    <a:pt x="6815" y="17589"/>
                    <a:pt x="6815" y="19947"/>
                  </a:cubicBezTo>
                  <a:cubicBezTo>
                    <a:pt x="6815" y="19947"/>
                    <a:pt x="6812" y="20438"/>
                    <a:pt x="6793" y="20857"/>
                  </a:cubicBezTo>
                  <a:cubicBezTo>
                    <a:pt x="6772" y="21302"/>
                    <a:pt x="6722" y="21600"/>
                    <a:pt x="6722" y="21600"/>
                  </a:cubicBezTo>
                  <a:lnTo>
                    <a:pt x="15345" y="21600"/>
                  </a:lnTo>
                  <a:cubicBezTo>
                    <a:pt x="15345" y="21600"/>
                    <a:pt x="15305" y="21332"/>
                    <a:pt x="15281" y="20921"/>
                  </a:cubicBezTo>
                  <a:cubicBezTo>
                    <a:pt x="15257" y="20528"/>
                    <a:pt x="15260" y="19951"/>
                    <a:pt x="15260" y="19951"/>
                  </a:cubicBezTo>
                  <a:cubicBezTo>
                    <a:pt x="15260" y="17597"/>
                    <a:pt x="16209" y="15488"/>
                    <a:pt x="17685" y="15488"/>
                  </a:cubicBezTo>
                  <a:cubicBezTo>
                    <a:pt x="19164" y="15488"/>
                    <a:pt x="20111" y="17593"/>
                    <a:pt x="20111" y="19951"/>
                  </a:cubicBezTo>
                  <a:cubicBezTo>
                    <a:pt x="20111" y="20385"/>
                    <a:pt x="20075" y="20804"/>
                    <a:pt x="20004" y="21196"/>
                  </a:cubicBezTo>
                  <a:lnTo>
                    <a:pt x="20025" y="21193"/>
                  </a:lnTo>
                  <a:cubicBezTo>
                    <a:pt x="20025" y="21193"/>
                    <a:pt x="20244" y="21177"/>
                    <a:pt x="20422" y="21132"/>
                  </a:cubicBezTo>
                  <a:cubicBezTo>
                    <a:pt x="20657" y="21072"/>
                    <a:pt x="20865" y="20842"/>
                    <a:pt x="21212" y="20204"/>
                  </a:cubicBezTo>
                  <a:cubicBezTo>
                    <a:pt x="21560" y="19563"/>
                    <a:pt x="21560" y="18578"/>
                    <a:pt x="21560" y="18578"/>
                  </a:cubicBezTo>
                  <a:lnTo>
                    <a:pt x="21560" y="17031"/>
                  </a:lnTo>
                  <a:cubicBezTo>
                    <a:pt x="21560" y="17031"/>
                    <a:pt x="21566" y="16759"/>
                    <a:pt x="21542" y="16676"/>
                  </a:cubicBezTo>
                  <a:cubicBezTo>
                    <a:pt x="21517" y="16586"/>
                    <a:pt x="21489" y="16548"/>
                    <a:pt x="21399" y="16465"/>
                  </a:cubicBezTo>
                  <a:close/>
                  <a:moveTo>
                    <a:pt x="1172" y="15363"/>
                  </a:moveTo>
                  <a:cubicBezTo>
                    <a:pt x="1007" y="16246"/>
                    <a:pt x="746" y="16888"/>
                    <a:pt x="590" y="16797"/>
                  </a:cubicBezTo>
                  <a:cubicBezTo>
                    <a:pt x="431" y="16707"/>
                    <a:pt x="437" y="15918"/>
                    <a:pt x="602" y="15035"/>
                  </a:cubicBezTo>
                  <a:cubicBezTo>
                    <a:pt x="767" y="14152"/>
                    <a:pt x="1029" y="13511"/>
                    <a:pt x="1185" y="13601"/>
                  </a:cubicBezTo>
                  <a:cubicBezTo>
                    <a:pt x="1342" y="13692"/>
                    <a:pt x="1335" y="14480"/>
                    <a:pt x="1172" y="15363"/>
                  </a:cubicBezTo>
                  <a:close/>
                  <a:moveTo>
                    <a:pt x="5908" y="7568"/>
                  </a:moveTo>
                  <a:cubicBezTo>
                    <a:pt x="4830" y="9134"/>
                    <a:pt x="4307" y="10289"/>
                    <a:pt x="4168" y="10621"/>
                  </a:cubicBezTo>
                  <a:cubicBezTo>
                    <a:pt x="4168" y="10621"/>
                    <a:pt x="4151" y="10659"/>
                    <a:pt x="4119" y="10696"/>
                  </a:cubicBezTo>
                  <a:cubicBezTo>
                    <a:pt x="4089" y="10726"/>
                    <a:pt x="4050" y="10738"/>
                    <a:pt x="4050" y="10738"/>
                  </a:cubicBezTo>
                  <a:cubicBezTo>
                    <a:pt x="3924" y="10768"/>
                    <a:pt x="3607" y="10802"/>
                    <a:pt x="3137" y="10719"/>
                  </a:cubicBezTo>
                  <a:cubicBezTo>
                    <a:pt x="3065" y="10708"/>
                    <a:pt x="2998" y="10689"/>
                    <a:pt x="2934" y="10670"/>
                  </a:cubicBezTo>
                  <a:cubicBezTo>
                    <a:pt x="3204" y="10142"/>
                    <a:pt x="4070" y="8497"/>
                    <a:pt x="4766" y="7595"/>
                  </a:cubicBezTo>
                  <a:cubicBezTo>
                    <a:pt x="5842" y="6210"/>
                    <a:pt x="6885" y="5139"/>
                    <a:pt x="7867" y="4422"/>
                  </a:cubicBezTo>
                  <a:cubicBezTo>
                    <a:pt x="7959" y="4354"/>
                    <a:pt x="8055" y="4290"/>
                    <a:pt x="8154" y="4233"/>
                  </a:cubicBezTo>
                  <a:cubicBezTo>
                    <a:pt x="8214" y="4320"/>
                    <a:pt x="8263" y="4403"/>
                    <a:pt x="8302" y="4467"/>
                  </a:cubicBezTo>
                  <a:cubicBezTo>
                    <a:pt x="8319" y="4494"/>
                    <a:pt x="8342" y="4535"/>
                    <a:pt x="8338" y="4599"/>
                  </a:cubicBezTo>
                  <a:cubicBezTo>
                    <a:pt x="8334" y="4660"/>
                    <a:pt x="8306" y="4705"/>
                    <a:pt x="8282" y="4727"/>
                  </a:cubicBezTo>
                  <a:cubicBezTo>
                    <a:pt x="7959" y="5037"/>
                    <a:pt x="6941" y="6071"/>
                    <a:pt x="5908" y="7568"/>
                  </a:cubicBezTo>
                  <a:close/>
                  <a:moveTo>
                    <a:pt x="15960" y="9934"/>
                  </a:moveTo>
                  <a:cubicBezTo>
                    <a:pt x="15952" y="10160"/>
                    <a:pt x="15947" y="10266"/>
                    <a:pt x="15887" y="10357"/>
                  </a:cubicBezTo>
                  <a:cubicBezTo>
                    <a:pt x="15827" y="10440"/>
                    <a:pt x="15707" y="10436"/>
                    <a:pt x="15707" y="10436"/>
                  </a:cubicBezTo>
                  <a:lnTo>
                    <a:pt x="7573" y="10764"/>
                  </a:lnTo>
                  <a:cubicBezTo>
                    <a:pt x="7573" y="10764"/>
                    <a:pt x="7447" y="10791"/>
                    <a:pt x="7387" y="10692"/>
                  </a:cubicBezTo>
                  <a:cubicBezTo>
                    <a:pt x="7337" y="10613"/>
                    <a:pt x="7322" y="10515"/>
                    <a:pt x="7335" y="10342"/>
                  </a:cubicBezTo>
                  <a:cubicBezTo>
                    <a:pt x="7367" y="9874"/>
                    <a:pt x="7445" y="9040"/>
                    <a:pt x="7751" y="7912"/>
                  </a:cubicBezTo>
                  <a:cubicBezTo>
                    <a:pt x="8150" y="6444"/>
                    <a:pt x="8617" y="5705"/>
                    <a:pt x="9032" y="5233"/>
                  </a:cubicBezTo>
                  <a:cubicBezTo>
                    <a:pt x="9596" y="4592"/>
                    <a:pt x="10378" y="4343"/>
                    <a:pt x="11357" y="4297"/>
                  </a:cubicBezTo>
                  <a:cubicBezTo>
                    <a:pt x="13751" y="4184"/>
                    <a:pt x="14784" y="4777"/>
                    <a:pt x="15253" y="5418"/>
                  </a:cubicBezTo>
                  <a:cubicBezTo>
                    <a:pt x="15720" y="6059"/>
                    <a:pt x="15866" y="6686"/>
                    <a:pt x="15941" y="7568"/>
                  </a:cubicBezTo>
                  <a:cubicBezTo>
                    <a:pt x="16022" y="8561"/>
                    <a:pt x="15984" y="9357"/>
                    <a:pt x="15960" y="9934"/>
                  </a:cubicBezTo>
                  <a:close/>
                  <a:moveTo>
                    <a:pt x="19025" y="9432"/>
                  </a:moveTo>
                  <a:cubicBezTo>
                    <a:pt x="18652" y="9489"/>
                    <a:pt x="17938" y="9406"/>
                    <a:pt x="17722" y="9240"/>
                  </a:cubicBezTo>
                  <a:cubicBezTo>
                    <a:pt x="17503" y="9078"/>
                    <a:pt x="17147" y="8146"/>
                    <a:pt x="16837" y="7218"/>
                  </a:cubicBezTo>
                  <a:cubicBezTo>
                    <a:pt x="16526" y="6289"/>
                    <a:pt x="16419" y="5633"/>
                    <a:pt x="16325" y="5142"/>
                  </a:cubicBezTo>
                  <a:cubicBezTo>
                    <a:pt x="16269" y="4852"/>
                    <a:pt x="16305" y="4580"/>
                    <a:pt x="16365" y="4365"/>
                  </a:cubicBezTo>
                  <a:cubicBezTo>
                    <a:pt x="17105" y="4826"/>
                    <a:pt x="17752" y="5478"/>
                    <a:pt x="18309" y="6471"/>
                  </a:cubicBezTo>
                  <a:cubicBezTo>
                    <a:pt x="18639" y="7059"/>
                    <a:pt x="19183" y="8195"/>
                    <a:pt x="19616" y="9368"/>
                  </a:cubicBezTo>
                  <a:cubicBezTo>
                    <a:pt x="19408" y="9387"/>
                    <a:pt x="19181" y="9410"/>
                    <a:pt x="19025" y="9432"/>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88" name="Shape 1545" descr="任意多边形: 形状 13"/>
            <p:cNvSpPr/>
            <p:nvPr/>
          </p:nvSpPr>
          <p:spPr>
            <a:xfrm flipH="1">
              <a:off x="-1" y="113093"/>
              <a:ext cx="20051" cy="80470"/>
            </a:xfrm>
            <a:custGeom>
              <a:avLst/>
              <a:gdLst/>
              <a:ahLst/>
              <a:cxnLst>
                <a:cxn ang="0">
                  <a:pos x="wd2" y="hd2"/>
                </a:cxn>
                <a:cxn ang="5400000">
                  <a:pos x="wd2" y="hd2"/>
                </a:cxn>
                <a:cxn ang="10800000">
                  <a:pos x="wd2" y="hd2"/>
                </a:cxn>
                <a:cxn ang="16200000">
                  <a:pos x="wd2" y="hd2"/>
                </a:cxn>
              </a:cxnLst>
              <a:rect l="0" t="0" r="r" b="b"/>
              <a:pathLst>
                <a:path w="21294" h="21525" extrusionOk="0">
                  <a:moveTo>
                    <a:pt x="4885" y="223"/>
                  </a:moveTo>
                  <a:cubicBezTo>
                    <a:pt x="3763" y="-75"/>
                    <a:pt x="1963" y="-75"/>
                    <a:pt x="842" y="223"/>
                  </a:cubicBezTo>
                  <a:cubicBezTo>
                    <a:pt x="-280" y="521"/>
                    <a:pt x="-280" y="1000"/>
                    <a:pt x="842" y="1298"/>
                  </a:cubicBezTo>
                  <a:cubicBezTo>
                    <a:pt x="10363" y="3822"/>
                    <a:pt x="15581" y="7185"/>
                    <a:pt x="15581" y="10763"/>
                  </a:cubicBezTo>
                  <a:cubicBezTo>
                    <a:pt x="15581" y="14341"/>
                    <a:pt x="10337" y="17704"/>
                    <a:pt x="842" y="20228"/>
                  </a:cubicBezTo>
                  <a:cubicBezTo>
                    <a:pt x="-280" y="20526"/>
                    <a:pt x="-280" y="21005"/>
                    <a:pt x="842" y="21303"/>
                  </a:cubicBezTo>
                  <a:cubicBezTo>
                    <a:pt x="1390" y="21449"/>
                    <a:pt x="2120" y="21525"/>
                    <a:pt x="2850" y="21525"/>
                  </a:cubicBezTo>
                  <a:cubicBezTo>
                    <a:pt x="3581" y="21525"/>
                    <a:pt x="4311" y="21449"/>
                    <a:pt x="4859" y="21303"/>
                  </a:cubicBezTo>
                  <a:cubicBezTo>
                    <a:pt x="15450" y="18488"/>
                    <a:pt x="21294" y="14750"/>
                    <a:pt x="21294" y="10763"/>
                  </a:cubicBezTo>
                  <a:cubicBezTo>
                    <a:pt x="21320" y="6783"/>
                    <a:pt x="15477" y="3038"/>
                    <a:pt x="4885" y="223"/>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89" name="Shape 1546" descr="任意多边形: 形状 14"/>
            <p:cNvSpPr/>
            <p:nvPr/>
          </p:nvSpPr>
          <p:spPr>
            <a:xfrm flipH="1">
              <a:off x="14295" y="123773"/>
              <a:ext cx="15850" cy="59110"/>
            </a:xfrm>
            <a:custGeom>
              <a:avLst/>
              <a:gdLst/>
              <a:ahLst/>
              <a:cxnLst>
                <a:cxn ang="0">
                  <a:pos x="wd2" y="hd2"/>
                </a:cxn>
                <a:cxn ang="5400000">
                  <a:pos x="wd2" y="hd2"/>
                </a:cxn>
                <a:cxn ang="10800000">
                  <a:pos x="wd2" y="hd2"/>
                </a:cxn>
                <a:cxn ang="16200000">
                  <a:pos x="wd2" y="hd2"/>
                </a:cxn>
              </a:cxnLst>
              <a:rect l="0" t="0" r="r" b="b"/>
              <a:pathLst>
                <a:path w="21246" h="21499" extrusionOk="0">
                  <a:moveTo>
                    <a:pt x="6166" y="304"/>
                  </a:moveTo>
                  <a:cubicBezTo>
                    <a:pt x="4750" y="-101"/>
                    <a:pt x="2478" y="-101"/>
                    <a:pt x="1062" y="304"/>
                  </a:cubicBezTo>
                  <a:cubicBezTo>
                    <a:pt x="-354" y="710"/>
                    <a:pt x="-354" y="1360"/>
                    <a:pt x="1062" y="1766"/>
                  </a:cubicBezTo>
                  <a:cubicBezTo>
                    <a:pt x="9458" y="4161"/>
                    <a:pt x="14068" y="7357"/>
                    <a:pt x="14068" y="10751"/>
                  </a:cubicBezTo>
                  <a:cubicBezTo>
                    <a:pt x="14068" y="14145"/>
                    <a:pt x="9458" y="17332"/>
                    <a:pt x="1062" y="19736"/>
                  </a:cubicBezTo>
                  <a:cubicBezTo>
                    <a:pt x="-354" y="20141"/>
                    <a:pt x="-354" y="20792"/>
                    <a:pt x="1062" y="21197"/>
                  </a:cubicBezTo>
                  <a:cubicBezTo>
                    <a:pt x="1753" y="21395"/>
                    <a:pt x="2675" y="21499"/>
                    <a:pt x="3597" y="21499"/>
                  </a:cubicBezTo>
                  <a:cubicBezTo>
                    <a:pt x="4519" y="21499"/>
                    <a:pt x="5441" y="21395"/>
                    <a:pt x="6133" y="21197"/>
                  </a:cubicBezTo>
                  <a:cubicBezTo>
                    <a:pt x="15879" y="18407"/>
                    <a:pt x="21246" y="14701"/>
                    <a:pt x="21246" y="10751"/>
                  </a:cubicBezTo>
                  <a:cubicBezTo>
                    <a:pt x="21246" y="6810"/>
                    <a:pt x="15879" y="3095"/>
                    <a:pt x="6166" y="304"/>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90" name="Shape 1547" descr="任意多边形: 形状 15"/>
            <p:cNvSpPr/>
            <p:nvPr/>
          </p:nvSpPr>
          <p:spPr>
            <a:xfrm flipH="1">
              <a:off x="28618" y="134453"/>
              <a:ext cx="11671" cy="37750"/>
            </a:xfrm>
            <a:custGeom>
              <a:avLst/>
              <a:gdLst/>
              <a:ahLst/>
              <a:cxnLst>
                <a:cxn ang="0">
                  <a:pos x="wd2" y="hd2"/>
                </a:cxn>
                <a:cxn ang="5400000">
                  <a:pos x="wd2" y="hd2"/>
                </a:cxn>
                <a:cxn ang="10800000">
                  <a:pos x="wd2" y="hd2"/>
                </a:cxn>
                <a:cxn ang="16200000">
                  <a:pos x="wd2" y="hd2"/>
                </a:cxn>
              </a:cxnLst>
              <a:rect l="0" t="0" r="r" b="b"/>
              <a:pathLst>
                <a:path w="17634" h="21442" extrusionOk="0">
                  <a:moveTo>
                    <a:pt x="6949" y="475"/>
                  </a:moveTo>
                  <a:cubicBezTo>
                    <a:pt x="5354" y="-158"/>
                    <a:pt x="2793" y="-158"/>
                    <a:pt x="1197" y="475"/>
                  </a:cubicBezTo>
                  <a:cubicBezTo>
                    <a:pt x="-399" y="1108"/>
                    <a:pt x="-399" y="2124"/>
                    <a:pt x="1197" y="2757"/>
                  </a:cubicBezTo>
                  <a:cubicBezTo>
                    <a:pt x="12294" y="7145"/>
                    <a:pt x="12294" y="14301"/>
                    <a:pt x="1197" y="18689"/>
                  </a:cubicBezTo>
                  <a:cubicBezTo>
                    <a:pt x="-399" y="19322"/>
                    <a:pt x="-399" y="20338"/>
                    <a:pt x="1197" y="20971"/>
                  </a:cubicBezTo>
                  <a:cubicBezTo>
                    <a:pt x="1976" y="21280"/>
                    <a:pt x="3015" y="21442"/>
                    <a:pt x="4055" y="21442"/>
                  </a:cubicBezTo>
                  <a:cubicBezTo>
                    <a:pt x="5094" y="21442"/>
                    <a:pt x="6133" y="21280"/>
                    <a:pt x="6912" y="20971"/>
                  </a:cubicBezTo>
                  <a:cubicBezTo>
                    <a:pt x="21201" y="15317"/>
                    <a:pt x="21201" y="6129"/>
                    <a:pt x="6949" y="475"/>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91" name="Shape 1548" descr="任意多边形: 形状 17"/>
            <p:cNvSpPr/>
            <p:nvPr/>
          </p:nvSpPr>
          <p:spPr>
            <a:xfrm flipH="1">
              <a:off x="323801" y="115918"/>
              <a:ext cx="20050" cy="80497"/>
            </a:xfrm>
            <a:custGeom>
              <a:avLst/>
              <a:gdLst/>
              <a:ahLst/>
              <a:cxnLst>
                <a:cxn ang="0">
                  <a:pos x="wd2" y="hd2"/>
                </a:cxn>
                <a:cxn ang="5400000">
                  <a:pos x="wd2" y="hd2"/>
                </a:cxn>
                <a:cxn ang="10800000">
                  <a:pos x="wd2" y="hd2"/>
                </a:cxn>
                <a:cxn ang="16200000">
                  <a:pos x="wd2" y="hd2"/>
                </a:cxn>
              </a:cxnLst>
              <a:rect l="0" t="0" r="r" b="b"/>
              <a:pathLst>
                <a:path w="21319" h="21525" extrusionOk="0">
                  <a:moveTo>
                    <a:pt x="5720" y="10760"/>
                  </a:moveTo>
                  <a:cubicBezTo>
                    <a:pt x="5720" y="7183"/>
                    <a:pt x="10970" y="3828"/>
                    <a:pt x="20477" y="1298"/>
                  </a:cubicBezTo>
                  <a:cubicBezTo>
                    <a:pt x="21600" y="999"/>
                    <a:pt x="21600" y="521"/>
                    <a:pt x="20477" y="223"/>
                  </a:cubicBezTo>
                  <a:cubicBezTo>
                    <a:pt x="19354" y="-75"/>
                    <a:pt x="17552" y="-75"/>
                    <a:pt x="16429" y="223"/>
                  </a:cubicBezTo>
                  <a:cubicBezTo>
                    <a:pt x="5851" y="3037"/>
                    <a:pt x="0" y="6781"/>
                    <a:pt x="0" y="10767"/>
                  </a:cubicBezTo>
                  <a:cubicBezTo>
                    <a:pt x="0" y="14746"/>
                    <a:pt x="5851" y="18489"/>
                    <a:pt x="16455" y="21303"/>
                  </a:cubicBezTo>
                  <a:cubicBezTo>
                    <a:pt x="17003" y="21449"/>
                    <a:pt x="17734" y="21525"/>
                    <a:pt x="18466" y="21525"/>
                  </a:cubicBezTo>
                  <a:cubicBezTo>
                    <a:pt x="19197" y="21525"/>
                    <a:pt x="19928" y="21449"/>
                    <a:pt x="20477" y="21303"/>
                  </a:cubicBezTo>
                  <a:cubicBezTo>
                    <a:pt x="21600" y="21005"/>
                    <a:pt x="21600" y="20527"/>
                    <a:pt x="20477" y="20229"/>
                  </a:cubicBezTo>
                  <a:cubicBezTo>
                    <a:pt x="10970" y="17699"/>
                    <a:pt x="5720" y="14337"/>
                    <a:pt x="5720" y="10760"/>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92" name="Shape 1549" descr="任意多边形: 形状 21"/>
            <p:cNvSpPr/>
            <p:nvPr/>
          </p:nvSpPr>
          <p:spPr>
            <a:xfrm flipH="1">
              <a:off x="313681" y="126598"/>
              <a:ext cx="15856" cy="59085"/>
            </a:xfrm>
            <a:custGeom>
              <a:avLst/>
              <a:gdLst/>
              <a:ahLst/>
              <a:cxnLst>
                <a:cxn ang="0">
                  <a:pos x="wd2" y="hd2"/>
                </a:cxn>
                <a:cxn ang="5400000">
                  <a:pos x="wd2" y="hd2"/>
                </a:cxn>
                <a:cxn ang="10800000">
                  <a:pos x="wd2" y="hd2"/>
                </a:cxn>
                <a:cxn ang="16200000">
                  <a:pos x="wd2" y="hd2"/>
                </a:cxn>
              </a:cxnLst>
              <a:rect l="0" t="0" r="r" b="b"/>
              <a:pathLst>
                <a:path w="17235" h="21499" extrusionOk="0">
                  <a:moveTo>
                    <a:pt x="16374" y="1767"/>
                  </a:moveTo>
                  <a:cubicBezTo>
                    <a:pt x="17522" y="1361"/>
                    <a:pt x="17522" y="710"/>
                    <a:pt x="16374" y="305"/>
                  </a:cubicBezTo>
                  <a:cubicBezTo>
                    <a:pt x="15226" y="-101"/>
                    <a:pt x="13384" y="-101"/>
                    <a:pt x="12235" y="305"/>
                  </a:cubicBezTo>
                  <a:cubicBezTo>
                    <a:pt x="-4078" y="6068"/>
                    <a:pt x="-4078" y="15443"/>
                    <a:pt x="12235" y="21197"/>
                  </a:cubicBezTo>
                  <a:cubicBezTo>
                    <a:pt x="12796" y="21395"/>
                    <a:pt x="13544" y="21499"/>
                    <a:pt x="14291" y="21499"/>
                  </a:cubicBezTo>
                  <a:cubicBezTo>
                    <a:pt x="15039" y="21499"/>
                    <a:pt x="15787" y="21395"/>
                    <a:pt x="16347" y="21197"/>
                  </a:cubicBezTo>
                  <a:cubicBezTo>
                    <a:pt x="17495" y="20792"/>
                    <a:pt x="17495" y="20141"/>
                    <a:pt x="16347" y="19735"/>
                  </a:cubicBezTo>
                  <a:cubicBezTo>
                    <a:pt x="2357" y="14793"/>
                    <a:pt x="2357" y="6728"/>
                    <a:pt x="16374" y="1767"/>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93" name="Shape 1550" descr="任意多边形: 形状 22"/>
            <p:cNvSpPr/>
            <p:nvPr/>
          </p:nvSpPr>
          <p:spPr>
            <a:xfrm flipH="1">
              <a:off x="303558" y="137278"/>
              <a:ext cx="11635" cy="37751"/>
            </a:xfrm>
            <a:custGeom>
              <a:avLst/>
              <a:gdLst/>
              <a:ahLst/>
              <a:cxnLst>
                <a:cxn ang="0">
                  <a:pos x="wd2" y="hd2"/>
                </a:cxn>
                <a:cxn ang="5400000">
                  <a:pos x="wd2" y="hd2"/>
                </a:cxn>
                <a:cxn ang="10800000">
                  <a:pos x="wd2" y="hd2"/>
                </a:cxn>
                <a:cxn ang="16200000">
                  <a:pos x="wd2" y="hd2"/>
                </a:cxn>
              </a:cxnLst>
              <a:rect l="0" t="0" r="r" b="b"/>
              <a:pathLst>
                <a:path w="17638" h="21442" extrusionOk="0">
                  <a:moveTo>
                    <a:pt x="16470" y="475"/>
                  </a:moveTo>
                  <a:cubicBezTo>
                    <a:pt x="14868" y="-158"/>
                    <a:pt x="12299" y="-158"/>
                    <a:pt x="10697" y="475"/>
                  </a:cubicBezTo>
                  <a:cubicBezTo>
                    <a:pt x="-3566" y="6114"/>
                    <a:pt x="-3566" y="15317"/>
                    <a:pt x="10697" y="20971"/>
                  </a:cubicBezTo>
                  <a:cubicBezTo>
                    <a:pt x="11480" y="21280"/>
                    <a:pt x="12522" y="21442"/>
                    <a:pt x="13565" y="21442"/>
                  </a:cubicBezTo>
                  <a:cubicBezTo>
                    <a:pt x="14608" y="21442"/>
                    <a:pt x="15651" y="21280"/>
                    <a:pt x="16433" y="20971"/>
                  </a:cubicBezTo>
                  <a:cubicBezTo>
                    <a:pt x="18034" y="20338"/>
                    <a:pt x="18034" y="19322"/>
                    <a:pt x="16433" y="18689"/>
                  </a:cubicBezTo>
                  <a:cubicBezTo>
                    <a:pt x="5335" y="14301"/>
                    <a:pt x="5335" y="7145"/>
                    <a:pt x="16433" y="2757"/>
                  </a:cubicBezTo>
                  <a:cubicBezTo>
                    <a:pt x="18034" y="2124"/>
                    <a:pt x="18034" y="1108"/>
                    <a:pt x="16470" y="475"/>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94" name="Shape 1551" descr="任意多边形: 形状 23"/>
            <p:cNvSpPr/>
            <p:nvPr/>
          </p:nvSpPr>
          <p:spPr>
            <a:xfrm flipH="1">
              <a:off x="118393" y="16590"/>
              <a:ext cx="80390" cy="35126"/>
            </a:xfrm>
            <a:custGeom>
              <a:avLst/>
              <a:gdLst/>
              <a:ahLst/>
              <a:cxnLst>
                <a:cxn ang="0">
                  <a:pos x="wd2" y="hd2"/>
                </a:cxn>
                <a:cxn ang="5400000">
                  <a:pos x="wd2" y="hd2"/>
                </a:cxn>
                <a:cxn ang="10800000">
                  <a:pos x="wd2" y="hd2"/>
                </a:cxn>
                <a:cxn ang="16200000">
                  <a:pos x="wd2" y="hd2"/>
                </a:cxn>
              </a:cxnLst>
              <a:rect l="0" t="0" r="r" b="b"/>
              <a:pathLst>
                <a:path w="21429" h="21395" extrusionOk="0">
                  <a:moveTo>
                    <a:pt x="20028" y="20163"/>
                  </a:moveTo>
                  <a:cubicBezTo>
                    <a:pt x="20146" y="21079"/>
                    <a:pt x="20545" y="21600"/>
                    <a:pt x="20918" y="21316"/>
                  </a:cubicBezTo>
                  <a:cubicBezTo>
                    <a:pt x="21298" y="21032"/>
                    <a:pt x="21514" y="20068"/>
                    <a:pt x="21396" y="19168"/>
                  </a:cubicBezTo>
                  <a:cubicBezTo>
                    <a:pt x="19962" y="7705"/>
                    <a:pt x="15667" y="0"/>
                    <a:pt x="10717" y="0"/>
                  </a:cubicBezTo>
                  <a:cubicBezTo>
                    <a:pt x="5761" y="0"/>
                    <a:pt x="1466" y="7705"/>
                    <a:pt x="32" y="19168"/>
                  </a:cubicBezTo>
                  <a:cubicBezTo>
                    <a:pt x="-86" y="20084"/>
                    <a:pt x="130" y="21047"/>
                    <a:pt x="510" y="21316"/>
                  </a:cubicBezTo>
                  <a:cubicBezTo>
                    <a:pt x="582" y="21363"/>
                    <a:pt x="647" y="21395"/>
                    <a:pt x="719" y="21395"/>
                  </a:cubicBezTo>
                  <a:cubicBezTo>
                    <a:pt x="1027" y="21395"/>
                    <a:pt x="1309" y="20905"/>
                    <a:pt x="1407" y="20163"/>
                  </a:cubicBezTo>
                  <a:cubicBezTo>
                    <a:pt x="2657" y="10168"/>
                    <a:pt x="6403" y="3458"/>
                    <a:pt x="10724" y="3458"/>
                  </a:cubicBezTo>
                  <a:cubicBezTo>
                    <a:pt x="15032" y="3458"/>
                    <a:pt x="18777" y="10168"/>
                    <a:pt x="20028" y="20163"/>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95" name="Shape 1552" descr="任意多边形: 形状 24"/>
            <p:cNvSpPr/>
            <p:nvPr/>
          </p:nvSpPr>
          <p:spPr>
            <a:xfrm flipH="1">
              <a:off x="103407" y="0"/>
              <a:ext cx="110375" cy="46687"/>
            </a:xfrm>
            <a:custGeom>
              <a:avLst/>
              <a:gdLst/>
              <a:ahLst/>
              <a:cxnLst>
                <a:cxn ang="0">
                  <a:pos x="wd2" y="hd2"/>
                </a:cxn>
                <a:cxn ang="5400000">
                  <a:pos x="wd2" y="hd2"/>
                </a:cxn>
                <a:cxn ang="10800000">
                  <a:pos x="wd2" y="hd2"/>
                </a:cxn>
                <a:cxn ang="16200000">
                  <a:pos x="wd2" y="hd2"/>
                </a:cxn>
              </a:cxnLst>
              <a:rect l="0" t="0" r="r" b="b"/>
              <a:pathLst>
                <a:path w="21478" h="21445" extrusionOk="0">
                  <a:moveTo>
                    <a:pt x="370" y="21386"/>
                  </a:moveTo>
                  <a:cubicBezTo>
                    <a:pt x="647" y="21600"/>
                    <a:pt x="939" y="21207"/>
                    <a:pt x="1025" y="20528"/>
                  </a:cubicBezTo>
                  <a:cubicBezTo>
                    <a:pt x="2344" y="9812"/>
                    <a:pt x="6249" y="2608"/>
                    <a:pt x="10742" y="2608"/>
                  </a:cubicBezTo>
                  <a:cubicBezTo>
                    <a:pt x="15235" y="2608"/>
                    <a:pt x="19141" y="9812"/>
                    <a:pt x="20460" y="20528"/>
                  </a:cubicBezTo>
                  <a:cubicBezTo>
                    <a:pt x="20527" y="21088"/>
                    <a:pt x="20737" y="21445"/>
                    <a:pt x="20957" y="21445"/>
                  </a:cubicBezTo>
                  <a:cubicBezTo>
                    <a:pt x="21009" y="21445"/>
                    <a:pt x="21057" y="21421"/>
                    <a:pt x="21110" y="21386"/>
                  </a:cubicBezTo>
                  <a:cubicBezTo>
                    <a:pt x="21387" y="21171"/>
                    <a:pt x="21540" y="20445"/>
                    <a:pt x="21454" y="19754"/>
                  </a:cubicBezTo>
                  <a:cubicBezTo>
                    <a:pt x="19996" y="7942"/>
                    <a:pt x="15694" y="0"/>
                    <a:pt x="10738" y="0"/>
                  </a:cubicBezTo>
                  <a:cubicBezTo>
                    <a:pt x="5786" y="0"/>
                    <a:pt x="1479" y="7942"/>
                    <a:pt x="21" y="19766"/>
                  </a:cubicBezTo>
                  <a:cubicBezTo>
                    <a:pt x="-60" y="20445"/>
                    <a:pt x="93" y="21183"/>
                    <a:pt x="370" y="21386"/>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sp>
          <p:nvSpPr>
            <p:cNvPr id="96" name="Shape 1553" descr="任意多边形: 形状 25"/>
            <p:cNvSpPr/>
            <p:nvPr/>
          </p:nvSpPr>
          <p:spPr>
            <a:xfrm flipH="1">
              <a:off x="133313" y="33154"/>
              <a:ext cx="50574" cy="23539"/>
            </a:xfrm>
            <a:custGeom>
              <a:avLst/>
              <a:gdLst/>
              <a:ahLst/>
              <a:cxnLst>
                <a:cxn ang="0">
                  <a:pos x="wd2" y="hd2"/>
                </a:cxn>
                <a:cxn ang="5400000">
                  <a:pos x="wd2" y="hd2"/>
                </a:cxn>
                <a:cxn ang="10800000">
                  <a:pos x="wd2" y="hd2"/>
                </a:cxn>
                <a:cxn ang="16200000">
                  <a:pos x="wd2" y="hd2"/>
                </a:cxn>
              </a:cxnLst>
              <a:rect l="0" t="0" r="r" b="b"/>
              <a:pathLst>
                <a:path w="21340" h="21295" extrusionOk="0">
                  <a:moveTo>
                    <a:pt x="10670" y="0"/>
                  </a:moveTo>
                  <a:cubicBezTo>
                    <a:pt x="5788" y="0"/>
                    <a:pt x="1414" y="7411"/>
                    <a:pt x="46" y="18012"/>
                  </a:cubicBezTo>
                  <a:cubicBezTo>
                    <a:pt x="-130" y="19372"/>
                    <a:pt x="212" y="20803"/>
                    <a:pt x="813" y="21201"/>
                  </a:cubicBezTo>
                  <a:cubicBezTo>
                    <a:pt x="917" y="21272"/>
                    <a:pt x="1031" y="21295"/>
                    <a:pt x="1134" y="21295"/>
                  </a:cubicBezTo>
                  <a:cubicBezTo>
                    <a:pt x="1622" y="21295"/>
                    <a:pt x="2078" y="20568"/>
                    <a:pt x="2223" y="19442"/>
                  </a:cubicBezTo>
                  <a:cubicBezTo>
                    <a:pt x="3311" y="10999"/>
                    <a:pt x="6783" y="5113"/>
                    <a:pt x="10670" y="5113"/>
                  </a:cubicBezTo>
                  <a:cubicBezTo>
                    <a:pt x="14557" y="5113"/>
                    <a:pt x="18029" y="10999"/>
                    <a:pt x="19117" y="19442"/>
                  </a:cubicBezTo>
                  <a:cubicBezTo>
                    <a:pt x="19293" y="20803"/>
                    <a:pt x="19926" y="21600"/>
                    <a:pt x="20527" y="21178"/>
                  </a:cubicBezTo>
                  <a:cubicBezTo>
                    <a:pt x="21128" y="20779"/>
                    <a:pt x="21470" y="19349"/>
                    <a:pt x="21294" y="17988"/>
                  </a:cubicBezTo>
                  <a:cubicBezTo>
                    <a:pt x="19926" y="7411"/>
                    <a:pt x="15562" y="0"/>
                    <a:pt x="10670" y="0"/>
                  </a:cubicBezTo>
                  <a:close/>
                </a:path>
              </a:pathLst>
            </a:custGeom>
            <a:grpFill/>
            <a:ln w="12700" cap="flat">
              <a:noFill/>
              <a:miter lim="400000"/>
            </a:ln>
            <a:effectLst/>
          </p:spPr>
          <p:txBody>
            <a:bodyPr wrap="square" lIns="38085" tIns="38085" rIns="38085" bIns="38085" numCol="1" anchor="ctr">
              <a:noAutofit/>
            </a:bodyPr>
            <a:lstStyle/>
            <a:p>
              <a:pPr defTabSz="389160" fontAlgn="ctr">
                <a:defRPr sz="500">
                  <a:latin typeface="Arial"/>
                  <a:ea typeface="Arial"/>
                  <a:cs typeface="Arial"/>
                  <a:sym typeface="Arial"/>
                </a:defRPr>
              </a:pPr>
              <a:endParaRPr lang="en-US" sz="300">
                <a:solidFill>
                  <a:srgbClr val="C00000"/>
                </a:solidFill>
                <a:latin typeface="Arial" panose="020B0604020202020204" pitchFamily="34" charset="0"/>
                <a:ea typeface="微软雅黑" panose="020B0503020204020204" pitchFamily="34" charset="-122"/>
                <a:cs typeface="Arial"/>
                <a:sym typeface="Arial"/>
              </a:endParaRPr>
            </a:p>
          </p:txBody>
        </p:sp>
      </p:grpSp>
      <p:sp>
        <p:nvSpPr>
          <p:cNvPr id="76" name="Shape 1555" descr="PA-图形 4"/>
          <p:cNvSpPr/>
          <p:nvPr/>
        </p:nvSpPr>
        <p:spPr>
          <a:xfrm rot="16200000" flipH="1">
            <a:off x="7570735" y="3631579"/>
            <a:ext cx="125555" cy="631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10800"/>
                </a:lnTo>
                <a:lnTo>
                  <a:pt x="0" y="0"/>
                </a:lnTo>
                <a:lnTo>
                  <a:pt x="21600" y="10800"/>
                </a:lnTo>
                <a:close/>
              </a:path>
            </a:pathLst>
          </a:custGeom>
          <a:solidFill>
            <a:srgbClr val="FF0000"/>
          </a:solidFill>
          <a:ln w="12700">
            <a:miter lim="400000"/>
          </a:ln>
        </p:spPr>
        <p:txBody>
          <a:bodyPr lIns="38085" tIns="38085" rIns="38085" bIns="38085" anchor="ctr">
            <a:noAutofit/>
          </a:bodyPr>
          <a:lstStyle/>
          <a:p>
            <a:pPr defTabSz="389160" fontAlgn="ctr">
              <a:defRPr sz="1000">
                <a:solidFill>
                  <a:srgbClr val="FF0000"/>
                </a:solidFill>
                <a:latin typeface="Arial"/>
                <a:ea typeface="Arial"/>
                <a:cs typeface="Arial"/>
                <a:sym typeface="Arial"/>
              </a:defRPr>
            </a:pPr>
            <a:endParaRPr lang="en-US" sz="1200">
              <a:solidFill>
                <a:srgbClr val="C00000"/>
              </a:solidFill>
              <a:latin typeface="Arial" panose="020B0604020202020204" pitchFamily="34" charset="0"/>
              <a:ea typeface="微软雅黑" panose="020B0503020204020204" pitchFamily="34" charset="-122"/>
              <a:cs typeface="Arial"/>
              <a:sym typeface="Arial"/>
            </a:endParaRPr>
          </a:p>
        </p:txBody>
      </p:sp>
      <p:sp>
        <p:nvSpPr>
          <p:cNvPr id="77" name="Shape 1556" descr="PA-图形 4"/>
          <p:cNvSpPr/>
          <p:nvPr/>
        </p:nvSpPr>
        <p:spPr>
          <a:xfrm flipH="1">
            <a:off x="7895769" y="4876742"/>
            <a:ext cx="63103" cy="1255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10800"/>
                </a:lnTo>
                <a:lnTo>
                  <a:pt x="0" y="0"/>
                </a:lnTo>
                <a:lnTo>
                  <a:pt x="21600" y="10800"/>
                </a:lnTo>
                <a:close/>
              </a:path>
            </a:pathLst>
          </a:custGeom>
          <a:solidFill>
            <a:srgbClr val="FF0000"/>
          </a:solidFill>
          <a:ln w="12700">
            <a:miter lim="400000"/>
          </a:ln>
        </p:spPr>
        <p:txBody>
          <a:bodyPr lIns="38085" tIns="38085" rIns="38085" bIns="38085" anchor="ctr">
            <a:noAutofit/>
          </a:bodyPr>
          <a:lstStyle/>
          <a:p>
            <a:pPr defTabSz="389160" fontAlgn="ctr">
              <a:defRPr sz="1000">
                <a:solidFill>
                  <a:srgbClr val="FF0000"/>
                </a:solidFill>
                <a:latin typeface="Arial"/>
                <a:ea typeface="Arial"/>
                <a:cs typeface="Arial"/>
                <a:sym typeface="Arial"/>
              </a:defRPr>
            </a:pPr>
            <a:endParaRPr lang="en-US" sz="800">
              <a:solidFill>
                <a:srgbClr val="C00000"/>
              </a:solidFill>
              <a:latin typeface="Arial" panose="020B0604020202020204" pitchFamily="34" charset="0"/>
              <a:ea typeface="微软雅黑" panose="020B0503020204020204" pitchFamily="34" charset="-122"/>
              <a:cs typeface="Arial"/>
              <a:sym typeface="Arial"/>
            </a:endParaRPr>
          </a:p>
        </p:txBody>
      </p:sp>
      <p:sp>
        <p:nvSpPr>
          <p:cNvPr id="78" name="Shape 1557" descr="PA-图形 4"/>
          <p:cNvSpPr/>
          <p:nvPr/>
        </p:nvSpPr>
        <p:spPr>
          <a:xfrm rot="16200000" flipH="1">
            <a:off x="10515771" y="2792405"/>
            <a:ext cx="125554" cy="631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10800"/>
                </a:lnTo>
                <a:lnTo>
                  <a:pt x="0" y="0"/>
                </a:lnTo>
                <a:lnTo>
                  <a:pt x="21600" y="10800"/>
                </a:lnTo>
                <a:close/>
              </a:path>
            </a:pathLst>
          </a:custGeom>
          <a:solidFill>
            <a:srgbClr val="FF0000"/>
          </a:solidFill>
          <a:ln w="12700">
            <a:miter lim="400000"/>
          </a:ln>
        </p:spPr>
        <p:txBody>
          <a:bodyPr lIns="38085" tIns="38085" rIns="38085" bIns="38085" anchor="ctr">
            <a:noAutofit/>
          </a:bodyPr>
          <a:lstStyle/>
          <a:p>
            <a:pPr defTabSz="389160" fontAlgn="ctr">
              <a:defRPr sz="1000">
                <a:solidFill>
                  <a:srgbClr val="FF0000"/>
                </a:solidFill>
                <a:latin typeface="Arial"/>
                <a:ea typeface="Arial"/>
                <a:cs typeface="Arial"/>
                <a:sym typeface="Arial"/>
              </a:defRPr>
            </a:pPr>
            <a:endParaRPr lang="en-US" sz="800">
              <a:solidFill>
                <a:srgbClr val="FF0000"/>
              </a:solidFill>
              <a:latin typeface="Arial" panose="020B0604020202020204" pitchFamily="34" charset="0"/>
              <a:ea typeface="微软雅黑" panose="020B0503020204020204" pitchFamily="34" charset="-122"/>
              <a:cs typeface="Arial"/>
              <a:sym typeface="Arial"/>
            </a:endParaRPr>
          </a:p>
        </p:txBody>
      </p:sp>
      <p:sp>
        <p:nvSpPr>
          <p:cNvPr id="79" name="Shape 1558" descr="PA-图形 4"/>
          <p:cNvSpPr/>
          <p:nvPr/>
        </p:nvSpPr>
        <p:spPr>
          <a:xfrm rot="16200000" flipH="1">
            <a:off x="10515771" y="4470757"/>
            <a:ext cx="125554" cy="631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10800"/>
                </a:lnTo>
                <a:lnTo>
                  <a:pt x="0" y="0"/>
                </a:lnTo>
                <a:lnTo>
                  <a:pt x="21600" y="10800"/>
                </a:lnTo>
                <a:close/>
              </a:path>
            </a:pathLst>
          </a:custGeom>
          <a:solidFill>
            <a:srgbClr val="FF0000"/>
          </a:solidFill>
          <a:ln w="12700">
            <a:miter lim="400000"/>
          </a:ln>
        </p:spPr>
        <p:txBody>
          <a:bodyPr lIns="38085" tIns="38085" rIns="38085" bIns="38085" anchor="ctr">
            <a:noAutofit/>
          </a:bodyPr>
          <a:lstStyle/>
          <a:p>
            <a:pPr defTabSz="389160" fontAlgn="ctr">
              <a:defRPr sz="1000">
                <a:solidFill>
                  <a:srgbClr val="FF0000"/>
                </a:solidFill>
                <a:latin typeface="Arial"/>
                <a:ea typeface="Arial"/>
                <a:cs typeface="Arial"/>
                <a:sym typeface="Arial"/>
              </a:defRPr>
            </a:pPr>
            <a:endParaRPr lang="en-US" sz="800">
              <a:solidFill>
                <a:srgbClr val="FF0000"/>
              </a:solidFill>
              <a:latin typeface="Arial" panose="020B0604020202020204" pitchFamily="34" charset="0"/>
              <a:ea typeface="微软雅黑" panose="020B0503020204020204" pitchFamily="34" charset="-122"/>
              <a:cs typeface="Arial"/>
              <a:sym typeface="Arial"/>
            </a:endParaRPr>
          </a:p>
        </p:txBody>
      </p:sp>
      <p:sp>
        <p:nvSpPr>
          <p:cNvPr id="80" name="Shape 1587"/>
          <p:cNvSpPr/>
          <p:nvPr/>
        </p:nvSpPr>
        <p:spPr>
          <a:xfrm>
            <a:off x="10259032" y="4922906"/>
            <a:ext cx="29213" cy="47090"/>
          </a:xfrm>
          <a:prstGeom prst="ellipse">
            <a:avLst/>
          </a:prstGeom>
          <a:solidFill>
            <a:srgbClr val="FFFFFF"/>
          </a:solidFill>
          <a:ln w="12700">
            <a:miter lim="400000"/>
          </a:ln>
        </p:spPr>
        <p:txBody>
          <a:bodyPr lIns="38085" tIns="38085" rIns="38085" bIns="38085" anchor="ctr">
            <a:noAutofit/>
          </a:bodyPr>
          <a:lstStyle/>
          <a:p>
            <a:pPr defTabSz="913973" fontAlgn="ctr"/>
            <a:endParaRPr lang="en-US" sz="1399">
              <a:solidFill>
                <a:srgbClr val="1D1D1A"/>
              </a:solidFill>
              <a:latin typeface="Arial" panose="020B0604020202020204" pitchFamily="34" charset="0"/>
              <a:ea typeface="微软雅黑" panose="020B0503020204020204" pitchFamily="34" charset="-122"/>
            </a:endParaRPr>
          </a:p>
        </p:txBody>
      </p:sp>
      <p:sp>
        <p:nvSpPr>
          <p:cNvPr id="84" name="Shape 1556" descr="PA-图形 4"/>
          <p:cNvSpPr/>
          <p:nvPr/>
        </p:nvSpPr>
        <p:spPr>
          <a:xfrm>
            <a:off x="8177194" y="2279824"/>
            <a:ext cx="63103" cy="1255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10800"/>
                </a:lnTo>
                <a:lnTo>
                  <a:pt x="0" y="0"/>
                </a:lnTo>
                <a:lnTo>
                  <a:pt x="21600" y="10800"/>
                </a:lnTo>
                <a:close/>
              </a:path>
            </a:pathLst>
          </a:custGeom>
          <a:solidFill>
            <a:srgbClr val="FF0000"/>
          </a:solidFill>
          <a:ln w="12700">
            <a:miter lim="400000"/>
          </a:ln>
        </p:spPr>
        <p:txBody>
          <a:bodyPr lIns="38085" tIns="38085" rIns="38085" bIns="38085" anchor="ctr">
            <a:noAutofit/>
          </a:bodyPr>
          <a:lstStyle/>
          <a:p>
            <a:pPr defTabSz="389160" fontAlgn="ctr">
              <a:defRPr sz="1000">
                <a:solidFill>
                  <a:srgbClr val="FF0000"/>
                </a:solidFill>
                <a:latin typeface="Arial"/>
                <a:ea typeface="Arial"/>
                <a:cs typeface="Arial"/>
                <a:sym typeface="Arial"/>
              </a:defRPr>
            </a:pPr>
            <a:endParaRPr lang="en-US" sz="800">
              <a:solidFill>
                <a:srgbClr val="FF0000"/>
              </a:solidFill>
              <a:latin typeface="Arial" panose="020B0604020202020204" pitchFamily="34" charset="0"/>
              <a:ea typeface="微软雅黑" panose="020B0503020204020204" pitchFamily="34" charset="-122"/>
              <a:cs typeface="Arial"/>
              <a:sym typeface="Arial"/>
            </a:endParaRPr>
          </a:p>
        </p:txBody>
      </p:sp>
      <p:sp>
        <p:nvSpPr>
          <p:cNvPr id="99" name="文本框 19"/>
          <p:cNvSpPr txBox="1"/>
          <p:nvPr/>
        </p:nvSpPr>
        <p:spPr>
          <a:xfrm>
            <a:off x="10644674" y="2169396"/>
            <a:ext cx="1649000" cy="276891"/>
          </a:xfrm>
          <a:prstGeom prst="rect">
            <a:avLst/>
          </a:prstGeom>
          <a:noFill/>
        </p:spPr>
        <p:txBody>
          <a:bodyPr wrap="square" rtlCol="0">
            <a:noAutofit/>
          </a:bodyPr>
          <a:lstStyle/>
          <a:p>
            <a:pPr defTabSz="466993" fontAlgn="ctr"/>
            <a:r>
              <a:rPr lang="en-US" sz="1200" b="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Initial investment</a:t>
            </a:r>
          </a:p>
        </p:txBody>
      </p:sp>
      <p:sp>
        <p:nvSpPr>
          <p:cNvPr id="100" name="矩形 99"/>
          <p:cNvSpPr/>
          <p:nvPr/>
        </p:nvSpPr>
        <p:spPr>
          <a:xfrm>
            <a:off x="10659867" y="2776050"/>
            <a:ext cx="1649000" cy="461485"/>
          </a:xfrm>
          <a:prstGeom prst="rect">
            <a:avLst/>
          </a:prstGeom>
          <a:noFill/>
        </p:spPr>
        <p:txBody>
          <a:bodyPr wrap="square" rtlCol="0">
            <a:noAutofit/>
          </a:bodyPr>
          <a:lstStyle/>
          <a:p>
            <a:pPr defTabSz="466993" fontAlgn="ctr"/>
            <a:r>
              <a:rPr lang="en-US" sz="1200" b="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Deployment efficiency</a:t>
            </a:r>
          </a:p>
        </p:txBody>
      </p:sp>
      <p:sp>
        <p:nvSpPr>
          <p:cNvPr id="101" name="矩形 100"/>
          <p:cNvSpPr/>
          <p:nvPr/>
        </p:nvSpPr>
        <p:spPr>
          <a:xfrm>
            <a:off x="10644674" y="3823427"/>
            <a:ext cx="1831494" cy="276891"/>
          </a:xfrm>
          <a:prstGeom prst="rect">
            <a:avLst/>
          </a:prstGeom>
          <a:noFill/>
        </p:spPr>
        <p:txBody>
          <a:bodyPr wrap="square" rtlCol="0">
            <a:noAutofit/>
          </a:bodyPr>
          <a:lstStyle/>
          <a:p>
            <a:pPr defTabSz="466993" fontAlgn="ctr"/>
            <a:r>
              <a:rPr lang="en-US" sz="1200" b="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Fault closed loop</a:t>
            </a:r>
          </a:p>
        </p:txBody>
      </p:sp>
      <p:sp>
        <p:nvSpPr>
          <p:cNvPr id="102" name="矩形 101"/>
          <p:cNvSpPr/>
          <p:nvPr/>
        </p:nvSpPr>
        <p:spPr>
          <a:xfrm>
            <a:off x="10670350" y="4435745"/>
            <a:ext cx="1409099" cy="461485"/>
          </a:xfrm>
          <a:prstGeom prst="rect">
            <a:avLst/>
          </a:prstGeom>
          <a:noFill/>
        </p:spPr>
        <p:txBody>
          <a:bodyPr wrap="square" rtlCol="0">
            <a:noAutofit/>
          </a:bodyPr>
          <a:lstStyle/>
          <a:p>
            <a:pPr defTabSz="466993" fontAlgn="ctr"/>
            <a:r>
              <a:rPr lang="en-US" sz="1200" b="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Resource utilization</a:t>
            </a:r>
          </a:p>
        </p:txBody>
      </p:sp>
      <p:cxnSp>
        <p:nvCxnSpPr>
          <p:cNvPr id="103" name="直接箭头连接符 102"/>
          <p:cNvCxnSpPr/>
          <p:nvPr/>
        </p:nvCxnSpPr>
        <p:spPr>
          <a:xfrm>
            <a:off x="11224404" y="2472029"/>
            <a:ext cx="0" cy="2111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10713104" y="2453887"/>
            <a:ext cx="466612" cy="261508"/>
          </a:xfrm>
          <a:prstGeom prst="rect">
            <a:avLst/>
          </a:prstGeom>
        </p:spPr>
        <p:txBody>
          <a:bodyPr wrap="none">
            <a:noAutofit/>
          </a:bodyPr>
          <a:lstStyle/>
          <a:p>
            <a:pPr defTabSz="466993" fontAlgn="ctr"/>
            <a:r>
              <a:rPr lang="en-US" sz="11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a:t>
            </a:r>
          </a:p>
        </p:txBody>
      </p:sp>
      <p:cxnSp>
        <p:nvCxnSpPr>
          <p:cNvPr id="105" name="直接箭头连接符 104"/>
          <p:cNvCxnSpPr/>
          <p:nvPr/>
        </p:nvCxnSpPr>
        <p:spPr>
          <a:xfrm flipV="1">
            <a:off x="11224404" y="3214194"/>
            <a:ext cx="0" cy="2111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105"/>
          <p:cNvSpPr/>
          <p:nvPr/>
        </p:nvSpPr>
        <p:spPr>
          <a:xfrm>
            <a:off x="10713104" y="3231086"/>
            <a:ext cx="420144" cy="261508"/>
          </a:xfrm>
          <a:prstGeom prst="rect">
            <a:avLst/>
          </a:prstGeom>
        </p:spPr>
        <p:txBody>
          <a:bodyPr wrap="none">
            <a:noAutofit/>
          </a:bodyPr>
          <a:lstStyle/>
          <a:p>
            <a:pPr defTabSz="466993" fontAlgn="ctr"/>
            <a:r>
              <a:rPr lang="en-US" sz="11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10x</a:t>
            </a:r>
          </a:p>
        </p:txBody>
      </p:sp>
      <p:sp>
        <p:nvSpPr>
          <p:cNvPr id="107" name="矩形 106"/>
          <p:cNvSpPr/>
          <p:nvPr/>
        </p:nvSpPr>
        <p:spPr>
          <a:xfrm>
            <a:off x="10713104" y="4082715"/>
            <a:ext cx="466612" cy="261508"/>
          </a:xfrm>
          <a:prstGeom prst="rect">
            <a:avLst/>
          </a:prstGeom>
        </p:spPr>
        <p:txBody>
          <a:bodyPr wrap="none">
            <a:noAutofit/>
          </a:bodyPr>
          <a:lstStyle/>
          <a:p>
            <a:pPr defTabSz="466993" fontAlgn="ctr"/>
            <a:r>
              <a:rPr lang="en-US" sz="11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60%</a:t>
            </a:r>
          </a:p>
        </p:txBody>
      </p:sp>
      <p:sp>
        <p:nvSpPr>
          <p:cNvPr id="108" name="矩形 107"/>
          <p:cNvSpPr/>
          <p:nvPr/>
        </p:nvSpPr>
        <p:spPr>
          <a:xfrm>
            <a:off x="10713104" y="4885411"/>
            <a:ext cx="466612" cy="261508"/>
          </a:xfrm>
          <a:prstGeom prst="rect">
            <a:avLst/>
          </a:prstGeom>
        </p:spPr>
        <p:txBody>
          <a:bodyPr wrap="none">
            <a:noAutofit/>
          </a:bodyPr>
          <a:lstStyle/>
          <a:p>
            <a:pPr defTabSz="466993" fontAlgn="ctr"/>
            <a:r>
              <a:rPr lang="en-US" sz="1100" b="1">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80%</a:t>
            </a:r>
          </a:p>
        </p:txBody>
      </p:sp>
      <p:cxnSp>
        <p:nvCxnSpPr>
          <p:cNvPr id="109" name="直接箭头连接符 108"/>
          <p:cNvCxnSpPr/>
          <p:nvPr/>
        </p:nvCxnSpPr>
        <p:spPr>
          <a:xfrm flipV="1">
            <a:off x="11224404" y="4101108"/>
            <a:ext cx="0" cy="2111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V="1">
            <a:off x="11246537" y="4876145"/>
            <a:ext cx="0" cy="2111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613">
            <a:extLst>
              <a:ext uri="{FF2B5EF4-FFF2-40B4-BE49-F238E27FC236}">
                <a16:creationId xmlns:a16="http://schemas.microsoft.com/office/drawing/2014/main" id="{264F148A-A253-49D2-91BC-511FFC76302A}"/>
              </a:ext>
            </a:extLst>
          </p:cNvPr>
          <p:cNvSpPr txBox="1"/>
          <p:nvPr/>
        </p:nvSpPr>
        <p:spPr>
          <a:xfrm>
            <a:off x="845808" y="3017945"/>
            <a:ext cx="4278324" cy="1055461"/>
          </a:xfrm>
          <a:prstGeom prst="roundRect">
            <a:avLst>
              <a:gd name="adj" fmla="val 9929"/>
            </a:avLst>
          </a:prstGeom>
          <a:noFill/>
          <a:ln>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334" tIns="11168" rIns="22334" bIns="11168" numCol="1" spcCol="0" rtlCol="0" fromWordArt="0" anchor="ctr" anchorCtr="0" forceAA="0" compatLnSpc="1">
            <a:prstTxWarp prst="textNoShape">
              <a:avLst/>
            </a:prstTxWarp>
            <a:noAutofit/>
          </a:bodyP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973" fontAlgn="ctr"/>
            <a:endParaRPr lang="en-US" sz="9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sym typeface="Arial" pitchFamily="34" charset="0"/>
            </a:endParaRPr>
          </a:p>
        </p:txBody>
      </p:sp>
      <p:graphicFrame>
        <p:nvGraphicFramePr>
          <p:cNvPr id="112" name="Diagram 111">
            <a:extLst>
              <a:ext uri="{FF2B5EF4-FFF2-40B4-BE49-F238E27FC236}">
                <a16:creationId xmlns:a16="http://schemas.microsoft.com/office/drawing/2014/main" id="{87F37806-13AF-44FC-B8E9-8C8C6D6FC368}"/>
              </a:ext>
            </a:extLst>
          </p:cNvPr>
          <p:cNvGraphicFramePr/>
          <p:nvPr>
            <p:extLst>
              <p:ext uri="{D42A27DB-BD31-4B8C-83A1-F6EECF244321}">
                <p14:modId xmlns:p14="http://schemas.microsoft.com/office/powerpoint/2010/main" val="1631612332"/>
              </p:ext>
            </p:extLst>
          </p:nvPr>
        </p:nvGraphicFramePr>
        <p:xfrm>
          <a:off x="-18271" y="6185192"/>
          <a:ext cx="5818065" cy="37594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769142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4" cstate="print">
            <a:extLst>
              <a:ext uri="{28A0092B-C50C-407E-A947-70E740481C1C}">
                <a14:useLocalDpi xmlns:a14="http://schemas.microsoft.com/office/drawing/2010/main" val="0"/>
              </a:ext>
            </a:extLst>
          </a:blip>
          <a:srcRect l="3507" t="42106" r="3507" b="24131"/>
          <a:stretch/>
        </p:blipFill>
        <p:spPr>
          <a:xfrm>
            <a:off x="2762311" y="3378281"/>
            <a:ext cx="2192346" cy="489999"/>
          </a:xfrm>
          <a:prstGeom prst="rect">
            <a:avLst/>
          </a:prstGeom>
        </p:spPr>
      </p:pic>
      <p:sp>
        <p:nvSpPr>
          <p:cNvPr id="4" name="文本占位符 2"/>
          <p:cNvSpPr>
            <a:spLocks noGrp="1"/>
          </p:cNvSpPr>
          <p:nvPr>
            <p:ph type="body" sz="quarter" idx="4294967295"/>
          </p:nvPr>
        </p:nvSpPr>
        <p:spPr>
          <a:xfrm>
            <a:off x="0" y="534988"/>
            <a:ext cx="10747375" cy="669925"/>
          </a:xfrm>
        </p:spPr>
        <p:txBody>
          <a:bodyPr>
            <a:noAutofit/>
          </a:bodyPr>
          <a:lstStyle/>
          <a:p>
            <a:pPr fontAlgn="ctr"/>
            <a:r>
              <a:rPr lang="en-US" altLang="zh-CN" sz="3600">
                <a:solidFill>
                  <a:srgbClr val="C00000"/>
                </a:solidFill>
                <a:latin typeface="Calibri" panose="020F0502020204030204" pitchFamily="34" charset="0"/>
                <a:ea typeface="微软雅黑" panose="020B0503020204020204" pitchFamily="34" charset="-122"/>
                <a:cs typeface="Calibri" panose="020F0502020204030204" pitchFamily="34" charset="0"/>
                <a:sym typeface="FZLanTingHeiS-B-GB"/>
              </a:rPr>
              <a:t>Device AI for Increasingly Fast Storage</a:t>
            </a:r>
            <a:endParaRPr lang="en-US" altLang="zh-CN" sz="3600">
              <a:solidFill>
                <a:srgbClr val="C00000"/>
              </a:solidFill>
              <a:latin typeface="Calibri" panose="020F0502020204030204" pitchFamily="34" charset="0"/>
              <a:ea typeface="微软雅黑" panose="020B0503020204020204" pitchFamily="34" charset="-122"/>
              <a:cs typeface="Calibri" panose="020F0502020204030204" pitchFamily="34" charset="0"/>
            </a:endParaRPr>
          </a:p>
        </p:txBody>
      </p:sp>
      <p:grpSp>
        <p:nvGrpSpPr>
          <p:cNvPr id="5" name="成组"/>
          <p:cNvGrpSpPr>
            <a:grpSpLocks noChangeAspect="1"/>
          </p:cNvGrpSpPr>
          <p:nvPr/>
        </p:nvGrpSpPr>
        <p:grpSpPr>
          <a:xfrm>
            <a:off x="2320516" y="2926076"/>
            <a:ext cx="938774" cy="780624"/>
            <a:chOff x="214845" y="51990"/>
            <a:chExt cx="4537127" cy="3772781"/>
          </a:xfrm>
        </p:grpSpPr>
        <p:grpSp>
          <p:nvGrpSpPr>
            <p:cNvPr id="6" name="成组"/>
            <p:cNvGrpSpPr/>
            <p:nvPr/>
          </p:nvGrpSpPr>
          <p:grpSpPr>
            <a:xfrm>
              <a:off x="214845" y="51990"/>
              <a:ext cx="4537127" cy="3772781"/>
              <a:chOff x="178777" y="51990"/>
              <a:chExt cx="4537125" cy="3772779"/>
            </a:xfrm>
          </p:grpSpPr>
          <p:pic>
            <p:nvPicPr>
              <p:cNvPr id="11" name="图片 21" descr="图片 21"/>
              <p:cNvPicPr>
                <a:picLocks noChangeAspect="1"/>
              </p:cNvPicPr>
              <p:nvPr/>
            </p:nvPicPr>
            <p:blipFill>
              <a:blip r:embed="rId5"/>
              <a:srcRect l="25744" t="20102" r="29763" b="14024"/>
              <a:stretch>
                <a:fillRect/>
              </a:stretch>
            </p:blipFill>
            <p:spPr>
              <a:xfrm>
                <a:off x="217323"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12" name="图片 21" descr="图片 21"/>
              <p:cNvPicPr>
                <a:picLocks noChangeAspect="1"/>
              </p:cNvPicPr>
              <p:nvPr/>
            </p:nvPicPr>
            <p:blipFill>
              <a:blip r:embed="rId5"/>
              <a:srcRect l="25744" t="20102" r="29763" b="14024"/>
              <a:stretch>
                <a:fillRect/>
              </a:stretch>
            </p:blipFill>
            <p:spPr>
              <a:xfrm>
                <a:off x="206771" y="51990"/>
                <a:ext cx="4498579"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pic>
            <p:nvPicPr>
              <p:cNvPr id="13" name="图片 21" descr="图片 21"/>
              <p:cNvPicPr>
                <a:picLocks noChangeAspect="1"/>
              </p:cNvPicPr>
              <p:nvPr/>
            </p:nvPicPr>
            <p:blipFill>
              <a:blip r:embed="rId5"/>
              <a:srcRect l="25744" t="20102" r="29763" b="14024"/>
              <a:stretch>
                <a:fillRect/>
              </a:stretch>
            </p:blipFill>
            <p:spPr>
              <a:xfrm>
                <a:off x="178777" y="82237"/>
                <a:ext cx="4498580" cy="3742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395" y="23"/>
                    </a:lnTo>
                    <a:lnTo>
                      <a:pt x="7188" y="44"/>
                    </a:lnTo>
                    <a:lnTo>
                      <a:pt x="7152" y="1606"/>
                    </a:lnTo>
                    <a:lnTo>
                      <a:pt x="7116" y="3168"/>
                    </a:lnTo>
                    <a:lnTo>
                      <a:pt x="3558" y="3191"/>
                    </a:lnTo>
                    <a:lnTo>
                      <a:pt x="0" y="3211"/>
                    </a:lnTo>
                    <a:lnTo>
                      <a:pt x="0" y="12406"/>
                    </a:lnTo>
                    <a:lnTo>
                      <a:pt x="0" y="21600"/>
                    </a:lnTo>
                    <a:lnTo>
                      <a:pt x="7693" y="21600"/>
                    </a:lnTo>
                    <a:lnTo>
                      <a:pt x="15386" y="21600"/>
                    </a:lnTo>
                    <a:lnTo>
                      <a:pt x="15405" y="19541"/>
                    </a:lnTo>
                    <a:lnTo>
                      <a:pt x="15424" y="17482"/>
                    </a:lnTo>
                    <a:lnTo>
                      <a:pt x="18513" y="17459"/>
                    </a:lnTo>
                    <a:lnTo>
                      <a:pt x="21600" y="17436"/>
                    </a:lnTo>
                    <a:lnTo>
                      <a:pt x="21600" y="8718"/>
                    </a:lnTo>
                    <a:lnTo>
                      <a:pt x="21600" y="0"/>
                    </a:lnTo>
                    <a:close/>
                  </a:path>
                </a:pathLst>
              </a:custGeom>
              <a:ln w="3175" cap="flat">
                <a:noFill/>
                <a:miter lim="400000"/>
              </a:ln>
              <a:effectLst>
                <a:outerShdw blurRad="787400" dist="381000" dir="8130790" rotWithShape="0">
                  <a:srgbClr val="FF3242">
                    <a:alpha val="29323"/>
                  </a:srgbClr>
                </a:outerShdw>
              </a:effectLst>
            </p:spPr>
          </p:pic>
        </p:grpSp>
        <p:grpSp>
          <p:nvGrpSpPr>
            <p:cNvPr id="7" name="成组"/>
            <p:cNvGrpSpPr/>
            <p:nvPr/>
          </p:nvGrpSpPr>
          <p:grpSpPr>
            <a:xfrm>
              <a:off x="251790" y="597930"/>
              <a:ext cx="3198128" cy="3226840"/>
              <a:chOff x="0" y="0"/>
              <a:chExt cx="3198126" cy="3226838"/>
            </a:xfrm>
          </p:grpSpPr>
          <p:sp>
            <p:nvSpPr>
              <p:cNvPr id="8" name="矩形"/>
              <p:cNvSpPr/>
              <p:nvPr/>
            </p:nvSpPr>
            <p:spPr>
              <a:xfrm>
                <a:off x="0"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37614" tIns="37614" rIns="37614" bIns="37614" numCol="1" anchor="ctr">
                <a:noAutofit/>
              </a:bodyPr>
              <a:lstStyle/>
              <a:p>
                <a:pPr defTabSz="913973" fontAlgn="ctr">
                  <a:defRPr sz="2200" b="0">
                    <a:latin typeface="+mn-lt"/>
                    <a:ea typeface="+mn-ea"/>
                    <a:cs typeface="+mn-cs"/>
                    <a:sym typeface="Helvetica Neue Medium"/>
                  </a:defRPr>
                </a:pPr>
                <a:endParaRPr lang="en-US" sz="2199">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sym typeface="Helvetica Neue Medium"/>
                </a:endParaRPr>
              </a:p>
            </p:txBody>
          </p:sp>
          <p:sp>
            <p:nvSpPr>
              <p:cNvPr id="9" name="矩形"/>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37614" tIns="37614" rIns="37614" bIns="37614" numCol="1" anchor="ctr">
                <a:noAutofit/>
              </a:bodyPr>
              <a:lstStyle/>
              <a:p>
                <a:pPr defTabSz="913973" fontAlgn="ctr">
                  <a:defRPr sz="2200" b="0">
                    <a:latin typeface="+mn-lt"/>
                    <a:ea typeface="+mn-ea"/>
                    <a:cs typeface="+mn-cs"/>
                    <a:sym typeface="Helvetica Neue Medium"/>
                  </a:defRPr>
                </a:pPr>
                <a:endParaRPr lang="en-US" sz="2199">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sym typeface="Helvetica Neue Medium"/>
                </a:endParaRPr>
              </a:p>
            </p:txBody>
          </p:sp>
          <p:pic>
            <p:nvPicPr>
              <p:cNvPr id="10" name="image12.png" descr="image12.png"/>
              <p:cNvPicPr>
                <a:picLocks noChangeAspect="1"/>
              </p:cNvPicPr>
              <p:nvPr/>
            </p:nvPicPr>
            <p:blipFill>
              <a:blip r:embed="rId6"/>
              <a:srcRect l="6085" r="6085"/>
              <a:stretch>
                <a:fillRect/>
              </a:stretch>
            </p:blipFill>
            <p:spPr>
              <a:xfrm>
                <a:off x="747527" y="881258"/>
                <a:ext cx="1929322" cy="1464464"/>
              </a:xfrm>
              <a:prstGeom prst="rect">
                <a:avLst/>
              </a:prstGeom>
              <a:ln w="3175" cap="flat">
                <a:noFill/>
                <a:miter lim="400000"/>
              </a:ln>
              <a:effectLst/>
            </p:spPr>
          </p:pic>
        </p:grpSp>
      </p:grpSp>
      <p:sp>
        <p:nvSpPr>
          <p:cNvPr id="32" name="Shape 1285" descr="矩形 15"/>
          <p:cNvSpPr/>
          <p:nvPr/>
        </p:nvSpPr>
        <p:spPr>
          <a:xfrm>
            <a:off x="9662678" y="1990619"/>
            <a:ext cx="2301867" cy="846056"/>
          </a:xfrm>
          <a:prstGeom prst="rect">
            <a:avLst/>
          </a:prstGeom>
          <a:ln w="3175">
            <a:miter lim="400000"/>
          </a:ln>
          <a:extLst>
            <a:ext uri="{C572A759-6A51-4108-AA02-DFA0A04FC94B}">
              <ma14:wrappingTextBoxFlag xmlns:ma14="http://schemas.microsoft.com/office/mac/drawingml/2011/main" xmlns="" val="1"/>
            </a:ext>
          </a:extLst>
        </p:spPr>
        <p:txBody>
          <a:bodyPr wrap="square" lIns="38085" tIns="38085" rIns="38085" bIns="38085" anchor="ctr">
            <a:noAutofit/>
          </a:bodyPr>
          <a:lstStyle>
            <a:lvl1pPr algn="ctr">
              <a:defRPr sz="1000">
                <a:solidFill>
                  <a:srgbClr val="FFFFFF"/>
                </a:solidFill>
                <a:latin typeface="Arial"/>
                <a:ea typeface="Arial"/>
                <a:cs typeface="Arial"/>
                <a:sym typeface="Arial"/>
              </a:defRPr>
            </a:lvl1pPr>
          </a:lstStyle>
          <a:p>
            <a:pPr algn="l" defTabSz="913973" fontAlgn="ctr"/>
            <a:r>
              <a:rPr lang="en-US" altLang="zh-CN" sz="1399" b="1">
                <a:solidFill>
                  <a:schemeClr val="tx1">
                    <a:lumMod val="50000"/>
                  </a:schemeClr>
                </a:solidFill>
                <a:latin typeface="Arial" panose="020B0604020202020204" pitchFamily="34" charset="0"/>
              </a:rPr>
              <a:t>Blazing-fast performance</a:t>
            </a:r>
          </a:p>
          <a:p>
            <a:pPr algn="l" defTabSz="913973" fontAlgn="ctr">
              <a:lnSpc>
                <a:spcPct val="150000"/>
              </a:lnSpc>
            </a:pPr>
            <a:r>
              <a:rPr lang="en-US" altLang="zh-CN" sz="12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Smart cache for </a:t>
            </a:r>
            <a:r>
              <a:rPr lang="en-US" altLang="zh-CN" sz="1200" b="1">
                <a:solidFill>
                  <a:srgbClr val="C00000"/>
                </a:solidFill>
                <a:latin typeface="Arial" panose="020B0604020202020204" pitchFamily="34" charset="0"/>
                <a:ea typeface="微软雅黑" panose="020B0503020204020204" pitchFamily="34" charset="-122"/>
                <a:cs typeface="Arial" panose="020B0604020202020204" pitchFamily="34" charset="0"/>
              </a:rPr>
              <a:t>20%</a:t>
            </a:r>
            <a:r>
              <a:rPr lang="en-US" altLang="zh-CN" sz="1200" b="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2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higher performance</a:t>
            </a:r>
          </a:p>
        </p:txBody>
      </p:sp>
      <p:sp>
        <p:nvSpPr>
          <p:cNvPr id="33" name="Shape 1287" descr="PA-矩形 649"/>
          <p:cNvSpPr/>
          <p:nvPr/>
        </p:nvSpPr>
        <p:spPr>
          <a:xfrm>
            <a:off x="9681956" y="3072036"/>
            <a:ext cx="2263313" cy="953734"/>
          </a:xfrm>
          <a:prstGeom prst="rect">
            <a:avLst/>
          </a:prstGeom>
          <a:ln w="3175">
            <a:miter lim="400000"/>
          </a:ln>
          <a:extLst>
            <a:ext uri="{C572A759-6A51-4108-AA02-DFA0A04FC94B}">
              <ma14:wrappingTextBoxFlag xmlns:ma14="http://schemas.microsoft.com/office/mac/drawingml/2011/main" xmlns="" val="1"/>
            </a:ext>
          </a:extLst>
        </p:spPr>
        <p:txBody>
          <a:bodyPr wrap="square" lIns="38085" tIns="38085" rIns="38085" bIns="38085" anchor="ctr">
            <a:noAutofit/>
          </a:bodyPr>
          <a:lstStyle>
            <a:lvl1pPr algn="ctr">
              <a:defRPr sz="1000">
                <a:solidFill>
                  <a:srgbClr val="FFFFFF"/>
                </a:solidFill>
                <a:latin typeface="Arial"/>
                <a:ea typeface="Arial"/>
                <a:cs typeface="Arial"/>
                <a:sym typeface="Arial"/>
              </a:defRPr>
            </a:lvl1pPr>
          </a:lstStyle>
          <a:p>
            <a:pPr algn="l" defTabSz="913973" fontAlgn="ctr">
              <a:lnSpc>
                <a:spcPct val="150000"/>
              </a:lnSpc>
            </a:pPr>
            <a:r>
              <a:rPr lang="en-US" altLang="zh-CN" sz="1399" b="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Optimal reduction ratio</a:t>
            </a:r>
          </a:p>
          <a:p>
            <a:pPr algn="l" defTabSz="913973" fontAlgn="ctr">
              <a:lnSpc>
                <a:spcPct val="150000"/>
              </a:lnSpc>
            </a:pPr>
            <a:r>
              <a:rPr lang="en-US" altLang="zh-CN" sz="12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Intelligent deduplication for </a:t>
            </a:r>
            <a:r>
              <a:rPr lang="en-US" altLang="zh-CN" sz="1200" b="1">
                <a:solidFill>
                  <a:srgbClr val="C00000"/>
                </a:solidFill>
                <a:latin typeface="Arial" panose="020B0604020202020204" pitchFamily="34" charset="0"/>
                <a:ea typeface="微软雅黑" panose="020B0503020204020204" pitchFamily="34" charset="-122"/>
                <a:cs typeface="Arial" panose="020B0604020202020204" pitchFamily="34" charset="0"/>
              </a:rPr>
              <a:t>50%</a:t>
            </a:r>
            <a:r>
              <a:rPr lang="en-US" altLang="zh-CN" sz="1200" b="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2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deduplication ratio</a:t>
            </a:r>
          </a:p>
        </p:txBody>
      </p:sp>
      <p:sp>
        <p:nvSpPr>
          <p:cNvPr id="34" name="Shape 1301" descr="PA-文本框 39"/>
          <p:cNvSpPr/>
          <p:nvPr/>
        </p:nvSpPr>
        <p:spPr>
          <a:xfrm>
            <a:off x="9681956" y="4354100"/>
            <a:ext cx="2263313" cy="953734"/>
          </a:xfrm>
          <a:prstGeom prst="rect">
            <a:avLst/>
          </a:prstGeom>
          <a:ln w="3175">
            <a:miter lim="400000"/>
          </a:ln>
          <a:extLst>
            <a:ext uri="{C572A759-6A51-4108-AA02-DFA0A04FC94B}">
              <ma14:wrappingTextBoxFlag xmlns:ma14="http://schemas.microsoft.com/office/mac/drawingml/2011/main" xmlns="" val="1"/>
            </a:ext>
          </a:extLst>
        </p:spPr>
        <p:txBody>
          <a:bodyPr wrap="square" lIns="38085" tIns="38085" rIns="38085" bIns="38085" anchor="ctr">
            <a:noAutofit/>
          </a:bodyPr>
          <a:lstStyle>
            <a:lvl1pPr algn="ctr">
              <a:defRPr sz="1000">
                <a:solidFill>
                  <a:srgbClr val="FFFFFF"/>
                </a:solidFill>
                <a:latin typeface="Arial"/>
                <a:ea typeface="Arial"/>
                <a:cs typeface="Arial"/>
                <a:sym typeface="Arial"/>
              </a:defRPr>
            </a:lvl1pPr>
          </a:lstStyle>
          <a:p>
            <a:pPr algn="l" defTabSz="913973" fontAlgn="ctr">
              <a:lnSpc>
                <a:spcPct val="150000"/>
              </a:lnSpc>
            </a:pPr>
            <a:r>
              <a:rPr lang="en-US" altLang="zh-CN" sz="1399" b="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Simplified deployment</a:t>
            </a:r>
          </a:p>
          <a:p>
            <a:pPr algn="l" defTabSz="913973" fontAlgn="ctr">
              <a:lnSpc>
                <a:spcPct val="150000"/>
              </a:lnSpc>
            </a:pPr>
            <a:r>
              <a:rPr lang="en-US" altLang="zh-CN" sz="1200">
                <a:solidFill>
                  <a:schemeClr val="tx1">
                    <a:lumMod val="50000"/>
                  </a:schemeClr>
                </a:solidFill>
                <a:ea typeface="微软雅黑" panose="020B0503020204020204" pitchFamily="34" charset="-122"/>
                <a:cs typeface="Arial" panose="020B0604020202020204" pitchFamily="34" charset="0"/>
              </a:rPr>
              <a:t>Deployment steps slashed from 15 to 3 operations completed in </a:t>
            </a:r>
            <a:r>
              <a:rPr lang="en-US" altLang="zh-CN" sz="1200" b="1">
                <a:solidFill>
                  <a:srgbClr val="C00000"/>
                </a:solidFill>
                <a:ea typeface="微软雅黑" panose="020B0503020204020204" pitchFamily="34" charset="-122"/>
                <a:cs typeface="Arial" panose="020B0604020202020204" pitchFamily="34" charset="0"/>
              </a:rPr>
              <a:t>90% </a:t>
            </a:r>
            <a:r>
              <a:rPr lang="en-US" altLang="zh-CN" sz="1200">
                <a:solidFill>
                  <a:schemeClr val="tx1">
                    <a:lumMod val="50000"/>
                  </a:schemeClr>
                </a:solidFill>
                <a:ea typeface="微软雅黑" panose="020B0503020204020204" pitchFamily="34" charset="-122"/>
                <a:cs typeface="Arial" panose="020B0604020202020204" pitchFamily="34" charset="0"/>
              </a:rPr>
              <a:t>less time</a:t>
            </a:r>
          </a:p>
        </p:txBody>
      </p:sp>
      <p:sp>
        <p:nvSpPr>
          <p:cNvPr id="37" name="video-player_326733"/>
          <p:cNvSpPr>
            <a:spLocks noChangeAspect="1"/>
          </p:cNvSpPr>
          <p:nvPr/>
        </p:nvSpPr>
        <p:spPr bwMode="auto">
          <a:xfrm>
            <a:off x="9072701" y="4582274"/>
            <a:ext cx="293814" cy="299845"/>
          </a:xfrm>
          <a:custGeom>
            <a:avLst/>
            <a:gdLst>
              <a:gd name="connsiteX0" fmla="*/ 467571 w 600983"/>
              <a:gd name="connsiteY0" fmla="*/ 459070 h 544265"/>
              <a:gd name="connsiteX1" fmla="*/ 441187 w 600983"/>
              <a:gd name="connsiteY1" fmla="*/ 485974 h 544265"/>
              <a:gd name="connsiteX2" fmla="*/ 467571 w 600983"/>
              <a:gd name="connsiteY2" fmla="*/ 512317 h 544265"/>
              <a:gd name="connsiteX3" fmla="*/ 494516 w 600983"/>
              <a:gd name="connsiteY3" fmla="*/ 485974 h 544265"/>
              <a:gd name="connsiteX4" fmla="*/ 467571 w 600983"/>
              <a:gd name="connsiteY4" fmla="*/ 459070 h 544265"/>
              <a:gd name="connsiteX5" fmla="*/ 225625 w 600983"/>
              <a:gd name="connsiteY5" fmla="*/ 459070 h 544265"/>
              <a:gd name="connsiteX6" fmla="*/ 199241 w 600983"/>
              <a:gd name="connsiteY6" fmla="*/ 485974 h 544265"/>
              <a:gd name="connsiteX7" fmla="*/ 225625 w 600983"/>
              <a:gd name="connsiteY7" fmla="*/ 512317 h 544265"/>
              <a:gd name="connsiteX8" fmla="*/ 252570 w 600983"/>
              <a:gd name="connsiteY8" fmla="*/ 485974 h 544265"/>
              <a:gd name="connsiteX9" fmla="*/ 225625 w 600983"/>
              <a:gd name="connsiteY9" fmla="*/ 459070 h 544265"/>
              <a:gd name="connsiteX10" fmla="*/ 467571 w 600983"/>
              <a:gd name="connsiteY10" fmla="*/ 427122 h 544265"/>
              <a:gd name="connsiteX11" fmla="*/ 526513 w 600983"/>
              <a:gd name="connsiteY11" fmla="*/ 485974 h 544265"/>
              <a:gd name="connsiteX12" fmla="*/ 467571 w 600983"/>
              <a:gd name="connsiteY12" fmla="*/ 544265 h 544265"/>
              <a:gd name="connsiteX13" fmla="*/ 409190 w 600983"/>
              <a:gd name="connsiteY13" fmla="*/ 485974 h 544265"/>
              <a:gd name="connsiteX14" fmla="*/ 467571 w 600983"/>
              <a:gd name="connsiteY14" fmla="*/ 427122 h 544265"/>
              <a:gd name="connsiteX15" fmla="*/ 225625 w 600983"/>
              <a:gd name="connsiteY15" fmla="*/ 427122 h 544265"/>
              <a:gd name="connsiteX16" fmla="*/ 284567 w 600983"/>
              <a:gd name="connsiteY16" fmla="*/ 485974 h 544265"/>
              <a:gd name="connsiteX17" fmla="*/ 225625 w 600983"/>
              <a:gd name="connsiteY17" fmla="*/ 544265 h 544265"/>
              <a:gd name="connsiteX18" fmla="*/ 167244 w 600983"/>
              <a:gd name="connsiteY18" fmla="*/ 485974 h 544265"/>
              <a:gd name="connsiteX19" fmla="*/ 225625 w 600983"/>
              <a:gd name="connsiteY19" fmla="*/ 427122 h 544265"/>
              <a:gd name="connsiteX20" fmla="*/ 355331 w 600983"/>
              <a:gd name="connsiteY20" fmla="*/ 263471 h 544265"/>
              <a:gd name="connsiteX21" fmla="*/ 372730 w 600983"/>
              <a:gd name="connsiteY21" fmla="*/ 287574 h 544265"/>
              <a:gd name="connsiteX22" fmla="*/ 390690 w 600983"/>
              <a:gd name="connsiteY22" fmla="*/ 263471 h 544265"/>
              <a:gd name="connsiteX23" fmla="*/ 372730 w 600983"/>
              <a:gd name="connsiteY23" fmla="*/ 264592 h 544265"/>
              <a:gd name="connsiteX24" fmla="*/ 355331 w 600983"/>
              <a:gd name="connsiteY24" fmla="*/ 263471 h 544265"/>
              <a:gd name="connsiteX25" fmla="*/ 421560 w 600983"/>
              <a:gd name="connsiteY25" fmla="*/ 255624 h 544265"/>
              <a:gd name="connsiteX26" fmla="*/ 398548 w 600983"/>
              <a:gd name="connsiteY26" fmla="*/ 262350 h 544265"/>
              <a:gd name="connsiteX27" fmla="*/ 387884 w 600983"/>
              <a:gd name="connsiteY27" fmla="*/ 284771 h 544265"/>
              <a:gd name="connsiteX28" fmla="*/ 421560 w 600983"/>
              <a:gd name="connsiteY28" fmla="*/ 255624 h 544265"/>
              <a:gd name="connsiteX29" fmla="*/ 324461 w 600983"/>
              <a:gd name="connsiteY29" fmla="*/ 255624 h 544265"/>
              <a:gd name="connsiteX30" fmla="*/ 358137 w 600983"/>
              <a:gd name="connsiteY30" fmla="*/ 284771 h 544265"/>
              <a:gd name="connsiteX31" fmla="*/ 347473 w 600983"/>
              <a:gd name="connsiteY31" fmla="*/ 262350 h 544265"/>
              <a:gd name="connsiteX32" fmla="*/ 324461 w 600983"/>
              <a:gd name="connsiteY32" fmla="*/ 255624 h 544265"/>
              <a:gd name="connsiteX33" fmla="*/ 460848 w 600983"/>
              <a:gd name="connsiteY33" fmla="*/ 229280 h 544265"/>
              <a:gd name="connsiteX34" fmla="*/ 432224 w 600983"/>
              <a:gd name="connsiteY34" fmla="*/ 251140 h 544265"/>
              <a:gd name="connsiteX35" fmla="*/ 409773 w 600983"/>
              <a:gd name="connsiteY35" fmla="*/ 279727 h 544265"/>
              <a:gd name="connsiteX36" fmla="*/ 460848 w 600983"/>
              <a:gd name="connsiteY36" fmla="*/ 229280 h 544265"/>
              <a:gd name="connsiteX37" fmla="*/ 285173 w 600983"/>
              <a:gd name="connsiteY37" fmla="*/ 229280 h 544265"/>
              <a:gd name="connsiteX38" fmla="*/ 336248 w 600983"/>
              <a:gd name="connsiteY38" fmla="*/ 279727 h 544265"/>
              <a:gd name="connsiteX39" fmla="*/ 313797 w 600983"/>
              <a:gd name="connsiteY39" fmla="*/ 251140 h 544265"/>
              <a:gd name="connsiteX40" fmla="*/ 285173 w 600983"/>
              <a:gd name="connsiteY40" fmla="*/ 229280 h 544265"/>
              <a:gd name="connsiteX41" fmla="*/ 347473 w 600983"/>
              <a:gd name="connsiteY41" fmla="*/ 225356 h 544265"/>
              <a:gd name="connsiteX42" fmla="*/ 353086 w 600983"/>
              <a:gd name="connsiteY42" fmla="*/ 256185 h 544265"/>
              <a:gd name="connsiteX43" fmla="*/ 372730 w 600983"/>
              <a:gd name="connsiteY43" fmla="*/ 257866 h 544265"/>
              <a:gd name="connsiteX44" fmla="*/ 392935 w 600983"/>
              <a:gd name="connsiteY44" fmla="*/ 256185 h 544265"/>
              <a:gd name="connsiteX45" fmla="*/ 398548 w 600983"/>
              <a:gd name="connsiteY45" fmla="*/ 225356 h 544265"/>
              <a:gd name="connsiteX46" fmla="*/ 372730 w 600983"/>
              <a:gd name="connsiteY46" fmla="*/ 226477 h 544265"/>
              <a:gd name="connsiteX47" fmla="*/ 347473 w 600983"/>
              <a:gd name="connsiteY47" fmla="*/ 225356 h 544265"/>
              <a:gd name="connsiteX48" fmla="*/ 435591 w 600983"/>
              <a:gd name="connsiteY48" fmla="*/ 219751 h 544265"/>
              <a:gd name="connsiteX49" fmla="*/ 405283 w 600983"/>
              <a:gd name="connsiteY49" fmla="*/ 224796 h 544265"/>
              <a:gd name="connsiteX50" fmla="*/ 400232 w 600983"/>
              <a:gd name="connsiteY50" fmla="*/ 255064 h 544265"/>
              <a:gd name="connsiteX51" fmla="*/ 427173 w 600983"/>
              <a:gd name="connsiteY51" fmla="*/ 246095 h 544265"/>
              <a:gd name="connsiteX52" fmla="*/ 435591 w 600983"/>
              <a:gd name="connsiteY52" fmla="*/ 219751 h 544265"/>
              <a:gd name="connsiteX53" fmla="*/ 310430 w 600983"/>
              <a:gd name="connsiteY53" fmla="*/ 219751 h 544265"/>
              <a:gd name="connsiteX54" fmla="*/ 318848 w 600983"/>
              <a:gd name="connsiteY54" fmla="*/ 246095 h 544265"/>
              <a:gd name="connsiteX55" fmla="*/ 345789 w 600983"/>
              <a:gd name="connsiteY55" fmla="*/ 255064 h 544265"/>
              <a:gd name="connsiteX56" fmla="*/ 340177 w 600983"/>
              <a:gd name="connsiteY56" fmla="*/ 224796 h 544265"/>
              <a:gd name="connsiteX57" fmla="*/ 310430 w 600983"/>
              <a:gd name="connsiteY57" fmla="*/ 219751 h 544265"/>
              <a:gd name="connsiteX58" fmla="*/ 465339 w 600983"/>
              <a:gd name="connsiteY58" fmla="*/ 207419 h 544265"/>
              <a:gd name="connsiteX59" fmla="*/ 442888 w 600983"/>
              <a:gd name="connsiteY59" fmla="*/ 217509 h 544265"/>
              <a:gd name="connsiteX60" fmla="*/ 436714 w 600983"/>
              <a:gd name="connsiteY60" fmla="*/ 241051 h 544265"/>
              <a:gd name="connsiteX61" fmla="*/ 465339 w 600983"/>
              <a:gd name="connsiteY61" fmla="*/ 207419 h 544265"/>
              <a:gd name="connsiteX62" fmla="*/ 280682 w 600983"/>
              <a:gd name="connsiteY62" fmla="*/ 207419 h 544265"/>
              <a:gd name="connsiteX63" fmla="*/ 309307 w 600983"/>
              <a:gd name="connsiteY63" fmla="*/ 241051 h 544265"/>
              <a:gd name="connsiteX64" fmla="*/ 303133 w 600983"/>
              <a:gd name="connsiteY64" fmla="*/ 217509 h 544265"/>
              <a:gd name="connsiteX65" fmla="*/ 280682 w 600983"/>
              <a:gd name="connsiteY65" fmla="*/ 207419 h 544265"/>
              <a:gd name="connsiteX66" fmla="*/ 444010 w 600983"/>
              <a:gd name="connsiteY66" fmla="*/ 174909 h 544265"/>
              <a:gd name="connsiteX67" fmla="*/ 445133 w 600983"/>
              <a:gd name="connsiteY67" fmla="*/ 192285 h 544265"/>
              <a:gd name="connsiteX68" fmla="*/ 444010 w 600983"/>
              <a:gd name="connsiteY68" fmla="*/ 210222 h 544265"/>
              <a:gd name="connsiteX69" fmla="*/ 468145 w 600983"/>
              <a:gd name="connsiteY69" fmla="*/ 192285 h 544265"/>
              <a:gd name="connsiteX70" fmla="*/ 444010 w 600983"/>
              <a:gd name="connsiteY70" fmla="*/ 174909 h 544265"/>
              <a:gd name="connsiteX71" fmla="*/ 301449 w 600983"/>
              <a:gd name="connsiteY71" fmla="*/ 174909 h 544265"/>
              <a:gd name="connsiteX72" fmla="*/ 277876 w 600983"/>
              <a:gd name="connsiteY72" fmla="*/ 192285 h 544265"/>
              <a:gd name="connsiteX73" fmla="*/ 301449 w 600983"/>
              <a:gd name="connsiteY73" fmla="*/ 210222 h 544265"/>
              <a:gd name="connsiteX74" fmla="*/ 300327 w 600983"/>
              <a:gd name="connsiteY74" fmla="*/ 192285 h 544265"/>
              <a:gd name="connsiteX75" fmla="*/ 301449 w 600983"/>
              <a:gd name="connsiteY75" fmla="*/ 174909 h 544265"/>
              <a:gd name="connsiteX76" fmla="*/ 406406 w 600983"/>
              <a:gd name="connsiteY76" fmla="*/ 166501 h 544265"/>
              <a:gd name="connsiteX77" fmla="*/ 407528 w 600983"/>
              <a:gd name="connsiteY77" fmla="*/ 192285 h 544265"/>
              <a:gd name="connsiteX78" fmla="*/ 406406 w 600983"/>
              <a:gd name="connsiteY78" fmla="*/ 218069 h 544265"/>
              <a:gd name="connsiteX79" fmla="*/ 437275 w 600983"/>
              <a:gd name="connsiteY79" fmla="*/ 212464 h 544265"/>
              <a:gd name="connsiteX80" fmla="*/ 438398 w 600983"/>
              <a:gd name="connsiteY80" fmla="*/ 192285 h 544265"/>
              <a:gd name="connsiteX81" fmla="*/ 437275 w 600983"/>
              <a:gd name="connsiteY81" fmla="*/ 172667 h 544265"/>
              <a:gd name="connsiteX82" fmla="*/ 406406 w 600983"/>
              <a:gd name="connsiteY82" fmla="*/ 166501 h 544265"/>
              <a:gd name="connsiteX83" fmla="*/ 339615 w 600983"/>
              <a:gd name="connsiteY83" fmla="*/ 166501 h 544265"/>
              <a:gd name="connsiteX84" fmla="*/ 308746 w 600983"/>
              <a:gd name="connsiteY84" fmla="*/ 172667 h 544265"/>
              <a:gd name="connsiteX85" fmla="*/ 307623 w 600983"/>
              <a:gd name="connsiteY85" fmla="*/ 192285 h 544265"/>
              <a:gd name="connsiteX86" fmla="*/ 308746 w 600983"/>
              <a:gd name="connsiteY86" fmla="*/ 212464 h 544265"/>
              <a:gd name="connsiteX87" fmla="*/ 339615 w 600983"/>
              <a:gd name="connsiteY87" fmla="*/ 218069 h 544265"/>
              <a:gd name="connsiteX88" fmla="*/ 338493 w 600983"/>
              <a:gd name="connsiteY88" fmla="*/ 192285 h 544265"/>
              <a:gd name="connsiteX89" fmla="*/ 339615 w 600983"/>
              <a:gd name="connsiteY89" fmla="*/ 166501 h 544265"/>
              <a:gd name="connsiteX90" fmla="*/ 372730 w 600983"/>
              <a:gd name="connsiteY90" fmla="*/ 164820 h 544265"/>
              <a:gd name="connsiteX91" fmla="*/ 346912 w 600983"/>
              <a:gd name="connsiteY91" fmla="*/ 165941 h 544265"/>
              <a:gd name="connsiteX92" fmla="*/ 345789 w 600983"/>
              <a:gd name="connsiteY92" fmla="*/ 192285 h 544265"/>
              <a:gd name="connsiteX93" fmla="*/ 346912 w 600983"/>
              <a:gd name="connsiteY93" fmla="*/ 218630 h 544265"/>
              <a:gd name="connsiteX94" fmla="*/ 372730 w 600983"/>
              <a:gd name="connsiteY94" fmla="*/ 219751 h 544265"/>
              <a:gd name="connsiteX95" fmla="*/ 399109 w 600983"/>
              <a:gd name="connsiteY95" fmla="*/ 218630 h 544265"/>
              <a:gd name="connsiteX96" fmla="*/ 400232 w 600983"/>
              <a:gd name="connsiteY96" fmla="*/ 192285 h 544265"/>
              <a:gd name="connsiteX97" fmla="*/ 399109 w 600983"/>
              <a:gd name="connsiteY97" fmla="*/ 165941 h 544265"/>
              <a:gd name="connsiteX98" fmla="*/ 372730 w 600983"/>
              <a:gd name="connsiteY98" fmla="*/ 164820 h 544265"/>
              <a:gd name="connsiteX99" fmla="*/ 436714 w 600983"/>
              <a:gd name="connsiteY99" fmla="*/ 143520 h 544265"/>
              <a:gd name="connsiteX100" fmla="*/ 442888 w 600983"/>
              <a:gd name="connsiteY100" fmla="*/ 167062 h 544265"/>
              <a:gd name="connsiteX101" fmla="*/ 465339 w 600983"/>
              <a:gd name="connsiteY101" fmla="*/ 177151 h 544265"/>
              <a:gd name="connsiteX102" fmla="*/ 436714 w 600983"/>
              <a:gd name="connsiteY102" fmla="*/ 143520 h 544265"/>
              <a:gd name="connsiteX103" fmla="*/ 309307 w 600983"/>
              <a:gd name="connsiteY103" fmla="*/ 143520 h 544265"/>
              <a:gd name="connsiteX104" fmla="*/ 280682 w 600983"/>
              <a:gd name="connsiteY104" fmla="*/ 177151 h 544265"/>
              <a:gd name="connsiteX105" fmla="*/ 302572 w 600983"/>
              <a:gd name="connsiteY105" fmla="*/ 167062 h 544265"/>
              <a:gd name="connsiteX106" fmla="*/ 309307 w 600983"/>
              <a:gd name="connsiteY106" fmla="*/ 143520 h 544265"/>
              <a:gd name="connsiteX107" fmla="*/ 400232 w 600983"/>
              <a:gd name="connsiteY107" fmla="*/ 129507 h 544265"/>
              <a:gd name="connsiteX108" fmla="*/ 405283 w 600983"/>
              <a:gd name="connsiteY108" fmla="*/ 159775 h 544265"/>
              <a:gd name="connsiteX109" fmla="*/ 435591 w 600983"/>
              <a:gd name="connsiteY109" fmla="*/ 164820 h 544265"/>
              <a:gd name="connsiteX110" fmla="*/ 427173 w 600983"/>
              <a:gd name="connsiteY110" fmla="*/ 138475 h 544265"/>
              <a:gd name="connsiteX111" fmla="*/ 400232 w 600983"/>
              <a:gd name="connsiteY111" fmla="*/ 129507 h 544265"/>
              <a:gd name="connsiteX112" fmla="*/ 345789 w 600983"/>
              <a:gd name="connsiteY112" fmla="*/ 129507 h 544265"/>
              <a:gd name="connsiteX113" fmla="*/ 318848 w 600983"/>
              <a:gd name="connsiteY113" fmla="*/ 138475 h 544265"/>
              <a:gd name="connsiteX114" fmla="*/ 310430 w 600983"/>
              <a:gd name="connsiteY114" fmla="*/ 164820 h 544265"/>
              <a:gd name="connsiteX115" fmla="*/ 340177 w 600983"/>
              <a:gd name="connsiteY115" fmla="*/ 159775 h 544265"/>
              <a:gd name="connsiteX116" fmla="*/ 345789 w 600983"/>
              <a:gd name="connsiteY116" fmla="*/ 129507 h 544265"/>
              <a:gd name="connsiteX117" fmla="*/ 372730 w 600983"/>
              <a:gd name="connsiteY117" fmla="*/ 126704 h 544265"/>
              <a:gd name="connsiteX118" fmla="*/ 353086 w 600983"/>
              <a:gd name="connsiteY118" fmla="*/ 128386 h 544265"/>
              <a:gd name="connsiteX119" fmla="*/ 347473 w 600983"/>
              <a:gd name="connsiteY119" fmla="*/ 159215 h 544265"/>
              <a:gd name="connsiteX120" fmla="*/ 372730 w 600983"/>
              <a:gd name="connsiteY120" fmla="*/ 158094 h 544265"/>
              <a:gd name="connsiteX121" fmla="*/ 398548 w 600983"/>
              <a:gd name="connsiteY121" fmla="*/ 159215 h 544265"/>
              <a:gd name="connsiteX122" fmla="*/ 392935 w 600983"/>
              <a:gd name="connsiteY122" fmla="*/ 128386 h 544265"/>
              <a:gd name="connsiteX123" fmla="*/ 372730 w 600983"/>
              <a:gd name="connsiteY123" fmla="*/ 126704 h 544265"/>
              <a:gd name="connsiteX124" fmla="*/ 409773 w 600983"/>
              <a:gd name="connsiteY124" fmla="*/ 104844 h 544265"/>
              <a:gd name="connsiteX125" fmla="*/ 432224 w 600983"/>
              <a:gd name="connsiteY125" fmla="*/ 133431 h 544265"/>
              <a:gd name="connsiteX126" fmla="*/ 460848 w 600983"/>
              <a:gd name="connsiteY126" fmla="*/ 155291 h 544265"/>
              <a:gd name="connsiteX127" fmla="*/ 409773 w 600983"/>
              <a:gd name="connsiteY127" fmla="*/ 104844 h 544265"/>
              <a:gd name="connsiteX128" fmla="*/ 336248 w 600983"/>
              <a:gd name="connsiteY128" fmla="*/ 104844 h 544265"/>
              <a:gd name="connsiteX129" fmla="*/ 285173 w 600983"/>
              <a:gd name="connsiteY129" fmla="*/ 155291 h 544265"/>
              <a:gd name="connsiteX130" fmla="*/ 313797 w 600983"/>
              <a:gd name="connsiteY130" fmla="*/ 133431 h 544265"/>
              <a:gd name="connsiteX131" fmla="*/ 336248 w 600983"/>
              <a:gd name="connsiteY131" fmla="*/ 104844 h 544265"/>
              <a:gd name="connsiteX132" fmla="*/ 387884 w 600983"/>
              <a:gd name="connsiteY132" fmla="*/ 99799 h 544265"/>
              <a:gd name="connsiteX133" fmla="*/ 398548 w 600983"/>
              <a:gd name="connsiteY133" fmla="*/ 122220 h 544265"/>
              <a:gd name="connsiteX134" fmla="*/ 421560 w 600983"/>
              <a:gd name="connsiteY134" fmla="*/ 128946 h 544265"/>
              <a:gd name="connsiteX135" fmla="*/ 387884 w 600983"/>
              <a:gd name="connsiteY135" fmla="*/ 99799 h 544265"/>
              <a:gd name="connsiteX136" fmla="*/ 358137 w 600983"/>
              <a:gd name="connsiteY136" fmla="*/ 99799 h 544265"/>
              <a:gd name="connsiteX137" fmla="*/ 324461 w 600983"/>
              <a:gd name="connsiteY137" fmla="*/ 128946 h 544265"/>
              <a:gd name="connsiteX138" fmla="*/ 347473 w 600983"/>
              <a:gd name="connsiteY138" fmla="*/ 122220 h 544265"/>
              <a:gd name="connsiteX139" fmla="*/ 358137 w 600983"/>
              <a:gd name="connsiteY139" fmla="*/ 99799 h 544265"/>
              <a:gd name="connsiteX140" fmla="*/ 372730 w 600983"/>
              <a:gd name="connsiteY140" fmla="*/ 97557 h 544265"/>
              <a:gd name="connsiteX141" fmla="*/ 355331 w 600983"/>
              <a:gd name="connsiteY141" fmla="*/ 121099 h 544265"/>
              <a:gd name="connsiteX142" fmla="*/ 372730 w 600983"/>
              <a:gd name="connsiteY142" fmla="*/ 119978 h 544265"/>
              <a:gd name="connsiteX143" fmla="*/ 390690 w 600983"/>
              <a:gd name="connsiteY143" fmla="*/ 121099 h 544265"/>
              <a:gd name="connsiteX144" fmla="*/ 372730 w 600983"/>
              <a:gd name="connsiteY144" fmla="*/ 97557 h 544265"/>
              <a:gd name="connsiteX145" fmla="*/ 372730 w 600983"/>
              <a:gd name="connsiteY145" fmla="*/ 90831 h 544265"/>
              <a:gd name="connsiteX146" fmla="*/ 474880 w 600983"/>
              <a:gd name="connsiteY146" fmla="*/ 192285 h 544265"/>
              <a:gd name="connsiteX147" fmla="*/ 372730 w 600983"/>
              <a:gd name="connsiteY147" fmla="*/ 294300 h 544265"/>
              <a:gd name="connsiteX148" fmla="*/ 271141 w 600983"/>
              <a:gd name="connsiteY148" fmla="*/ 192285 h 544265"/>
              <a:gd name="connsiteX149" fmla="*/ 372730 w 600983"/>
              <a:gd name="connsiteY149" fmla="*/ 90831 h 544265"/>
              <a:gd name="connsiteX150" fmla="*/ 207653 w 600983"/>
              <a:gd name="connsiteY150" fmla="*/ 72899 h 544265"/>
              <a:gd name="connsiteX151" fmla="*/ 584913 w 600983"/>
              <a:gd name="connsiteY151" fmla="*/ 72899 h 544265"/>
              <a:gd name="connsiteX152" fmla="*/ 597264 w 600983"/>
              <a:gd name="connsiteY152" fmla="*/ 79065 h 544265"/>
              <a:gd name="connsiteX153" fmla="*/ 600632 w 600983"/>
              <a:gd name="connsiteY153" fmla="*/ 91957 h 544265"/>
              <a:gd name="connsiteX154" fmla="*/ 572001 w 600983"/>
              <a:gd name="connsiteY154" fmla="*/ 244983 h 544265"/>
              <a:gd name="connsiteX155" fmla="*/ 556282 w 600983"/>
              <a:gd name="connsiteY155" fmla="*/ 258436 h 544265"/>
              <a:gd name="connsiteX156" fmla="*/ 472072 w 600983"/>
              <a:gd name="connsiteY156" fmla="*/ 258436 h 544265"/>
              <a:gd name="connsiteX157" fmla="*/ 481616 w 600983"/>
              <a:gd name="connsiteY157" fmla="*/ 226486 h 544265"/>
              <a:gd name="connsiteX158" fmla="*/ 542808 w 600983"/>
              <a:gd name="connsiteY158" fmla="*/ 226486 h 544265"/>
              <a:gd name="connsiteX159" fmla="*/ 565825 w 600983"/>
              <a:gd name="connsiteY159" fmla="*/ 104850 h 544265"/>
              <a:gd name="connsiteX160" fmla="*/ 458037 w 600983"/>
              <a:gd name="connsiteY160" fmla="*/ 104850 h 544265"/>
              <a:gd name="connsiteX161" fmla="*/ 373827 w 600983"/>
              <a:gd name="connsiteY161" fmla="*/ 74581 h 544265"/>
              <a:gd name="connsiteX162" fmla="*/ 289056 w 600983"/>
              <a:gd name="connsiteY162" fmla="*/ 104850 h 544265"/>
              <a:gd name="connsiteX163" fmla="*/ 207653 w 600983"/>
              <a:gd name="connsiteY163" fmla="*/ 104850 h 544265"/>
              <a:gd name="connsiteX164" fmla="*/ 191934 w 600983"/>
              <a:gd name="connsiteY164" fmla="*/ 89154 h 544265"/>
              <a:gd name="connsiteX165" fmla="*/ 207653 w 600983"/>
              <a:gd name="connsiteY165" fmla="*/ 72899 h 544265"/>
              <a:gd name="connsiteX166" fmla="*/ 15718 w 600983"/>
              <a:gd name="connsiteY166" fmla="*/ 0 h 544265"/>
              <a:gd name="connsiteX167" fmla="*/ 83081 w 600983"/>
              <a:gd name="connsiteY167" fmla="*/ 0 h 544265"/>
              <a:gd name="connsiteX168" fmla="*/ 98238 w 600983"/>
              <a:gd name="connsiteY168" fmla="*/ 11210 h 544265"/>
              <a:gd name="connsiteX169" fmla="*/ 206580 w 600983"/>
              <a:gd name="connsiteY169" fmla="*/ 360391 h 544265"/>
              <a:gd name="connsiteX170" fmla="*/ 511397 w 600983"/>
              <a:gd name="connsiteY170" fmla="*/ 360391 h 544265"/>
              <a:gd name="connsiteX171" fmla="*/ 526554 w 600983"/>
              <a:gd name="connsiteY171" fmla="*/ 290891 h 544265"/>
              <a:gd name="connsiteX172" fmla="*/ 545640 w 600983"/>
              <a:gd name="connsiteY172" fmla="*/ 278561 h 544265"/>
              <a:gd name="connsiteX173" fmla="*/ 557990 w 600983"/>
              <a:gd name="connsiteY173" fmla="*/ 297617 h 544265"/>
              <a:gd name="connsiteX174" fmla="*/ 540026 w 600983"/>
              <a:gd name="connsiteY174" fmla="*/ 379448 h 544265"/>
              <a:gd name="connsiteX175" fmla="*/ 524308 w 600983"/>
              <a:gd name="connsiteY175" fmla="*/ 392339 h 544265"/>
              <a:gd name="connsiteX176" fmla="*/ 194791 w 600983"/>
              <a:gd name="connsiteY176" fmla="*/ 392339 h 544265"/>
              <a:gd name="connsiteX177" fmla="*/ 179635 w 600983"/>
              <a:gd name="connsiteY177" fmla="*/ 381129 h 544265"/>
              <a:gd name="connsiteX178" fmla="*/ 71292 w 600983"/>
              <a:gd name="connsiteY178" fmla="*/ 31387 h 544265"/>
              <a:gd name="connsiteX179" fmla="*/ 15718 w 600983"/>
              <a:gd name="connsiteY179" fmla="*/ 31387 h 544265"/>
              <a:gd name="connsiteX180" fmla="*/ 0 w 600983"/>
              <a:gd name="connsiteY180" fmla="*/ 15693 h 544265"/>
              <a:gd name="connsiteX181" fmla="*/ 15718 w 600983"/>
              <a:gd name="connsiteY181" fmla="*/ 0 h 54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00983" h="544265">
                <a:moveTo>
                  <a:pt x="467571" y="459070"/>
                </a:moveTo>
                <a:cubicBezTo>
                  <a:pt x="452976" y="459070"/>
                  <a:pt x="441187" y="471401"/>
                  <a:pt x="441187" y="485974"/>
                </a:cubicBezTo>
                <a:cubicBezTo>
                  <a:pt x="441187" y="500547"/>
                  <a:pt x="452976" y="512317"/>
                  <a:pt x="467571" y="512317"/>
                </a:cubicBezTo>
                <a:cubicBezTo>
                  <a:pt x="482727" y="512317"/>
                  <a:pt x="494516" y="500547"/>
                  <a:pt x="494516" y="485974"/>
                </a:cubicBezTo>
                <a:cubicBezTo>
                  <a:pt x="494516" y="471401"/>
                  <a:pt x="482727" y="459070"/>
                  <a:pt x="467571" y="459070"/>
                </a:cubicBezTo>
                <a:close/>
                <a:moveTo>
                  <a:pt x="225625" y="459070"/>
                </a:moveTo>
                <a:cubicBezTo>
                  <a:pt x="211030" y="459070"/>
                  <a:pt x="199241" y="471401"/>
                  <a:pt x="199241" y="485974"/>
                </a:cubicBezTo>
                <a:cubicBezTo>
                  <a:pt x="199241" y="500547"/>
                  <a:pt x="211030" y="512317"/>
                  <a:pt x="225625" y="512317"/>
                </a:cubicBezTo>
                <a:cubicBezTo>
                  <a:pt x="240220" y="512317"/>
                  <a:pt x="252570" y="500547"/>
                  <a:pt x="252570" y="485974"/>
                </a:cubicBezTo>
                <a:cubicBezTo>
                  <a:pt x="252570" y="471401"/>
                  <a:pt x="240220" y="459070"/>
                  <a:pt x="225625" y="459070"/>
                </a:cubicBezTo>
                <a:close/>
                <a:moveTo>
                  <a:pt x="467571" y="427122"/>
                </a:moveTo>
                <a:cubicBezTo>
                  <a:pt x="500129" y="427122"/>
                  <a:pt x="526513" y="453465"/>
                  <a:pt x="526513" y="485974"/>
                </a:cubicBezTo>
                <a:cubicBezTo>
                  <a:pt x="526513" y="517922"/>
                  <a:pt x="500129" y="544265"/>
                  <a:pt x="467571" y="544265"/>
                </a:cubicBezTo>
                <a:cubicBezTo>
                  <a:pt x="435574" y="544265"/>
                  <a:pt x="409190" y="517922"/>
                  <a:pt x="409190" y="485974"/>
                </a:cubicBezTo>
                <a:cubicBezTo>
                  <a:pt x="409190" y="453465"/>
                  <a:pt x="435574" y="427122"/>
                  <a:pt x="467571" y="427122"/>
                </a:cubicBezTo>
                <a:close/>
                <a:moveTo>
                  <a:pt x="225625" y="427122"/>
                </a:moveTo>
                <a:cubicBezTo>
                  <a:pt x="258183" y="427122"/>
                  <a:pt x="284567" y="453465"/>
                  <a:pt x="284567" y="485974"/>
                </a:cubicBezTo>
                <a:cubicBezTo>
                  <a:pt x="284567" y="517922"/>
                  <a:pt x="258183" y="544265"/>
                  <a:pt x="225625" y="544265"/>
                </a:cubicBezTo>
                <a:cubicBezTo>
                  <a:pt x="193628" y="544265"/>
                  <a:pt x="167244" y="517922"/>
                  <a:pt x="167244" y="485974"/>
                </a:cubicBezTo>
                <a:cubicBezTo>
                  <a:pt x="167244" y="453465"/>
                  <a:pt x="193628" y="427122"/>
                  <a:pt x="225625" y="427122"/>
                </a:cubicBezTo>
                <a:close/>
                <a:moveTo>
                  <a:pt x="355331" y="263471"/>
                </a:moveTo>
                <a:cubicBezTo>
                  <a:pt x="360382" y="278605"/>
                  <a:pt x="367117" y="287574"/>
                  <a:pt x="372730" y="287574"/>
                </a:cubicBezTo>
                <a:cubicBezTo>
                  <a:pt x="378904" y="287574"/>
                  <a:pt x="385639" y="278605"/>
                  <a:pt x="390690" y="263471"/>
                </a:cubicBezTo>
                <a:cubicBezTo>
                  <a:pt x="385078" y="264032"/>
                  <a:pt x="378904" y="264592"/>
                  <a:pt x="372730" y="264592"/>
                </a:cubicBezTo>
                <a:cubicBezTo>
                  <a:pt x="367117" y="264592"/>
                  <a:pt x="360943" y="264032"/>
                  <a:pt x="355331" y="263471"/>
                </a:cubicBezTo>
                <a:close/>
                <a:moveTo>
                  <a:pt x="421560" y="255624"/>
                </a:moveTo>
                <a:cubicBezTo>
                  <a:pt x="414263" y="258427"/>
                  <a:pt x="406406" y="260669"/>
                  <a:pt x="398548" y="262350"/>
                </a:cubicBezTo>
                <a:cubicBezTo>
                  <a:pt x="395742" y="271319"/>
                  <a:pt x="391813" y="279166"/>
                  <a:pt x="387884" y="284771"/>
                </a:cubicBezTo>
                <a:cubicBezTo>
                  <a:pt x="401354" y="280287"/>
                  <a:pt x="413141" y="270198"/>
                  <a:pt x="421560" y="255624"/>
                </a:cubicBezTo>
                <a:close/>
                <a:moveTo>
                  <a:pt x="324461" y="255624"/>
                </a:moveTo>
                <a:cubicBezTo>
                  <a:pt x="332880" y="270198"/>
                  <a:pt x="344667" y="280287"/>
                  <a:pt x="358137" y="284771"/>
                </a:cubicBezTo>
                <a:cubicBezTo>
                  <a:pt x="353647" y="279166"/>
                  <a:pt x="350279" y="271319"/>
                  <a:pt x="347473" y="262350"/>
                </a:cubicBezTo>
                <a:cubicBezTo>
                  <a:pt x="339615" y="260669"/>
                  <a:pt x="331758" y="258427"/>
                  <a:pt x="324461" y="255624"/>
                </a:cubicBezTo>
                <a:close/>
                <a:moveTo>
                  <a:pt x="460848" y="229280"/>
                </a:moveTo>
                <a:cubicBezTo>
                  <a:pt x="453552" y="237687"/>
                  <a:pt x="443449" y="245535"/>
                  <a:pt x="432224" y="251140"/>
                </a:cubicBezTo>
                <a:cubicBezTo>
                  <a:pt x="426050" y="262911"/>
                  <a:pt x="418754" y="272440"/>
                  <a:pt x="409773" y="279727"/>
                </a:cubicBezTo>
                <a:cubicBezTo>
                  <a:pt x="432785" y="270198"/>
                  <a:pt x="450746" y="252261"/>
                  <a:pt x="460848" y="229280"/>
                </a:cubicBezTo>
                <a:close/>
                <a:moveTo>
                  <a:pt x="285173" y="229280"/>
                </a:moveTo>
                <a:cubicBezTo>
                  <a:pt x="294714" y="252261"/>
                  <a:pt x="313236" y="270198"/>
                  <a:pt x="336248" y="279727"/>
                </a:cubicBezTo>
                <a:cubicBezTo>
                  <a:pt x="327267" y="272440"/>
                  <a:pt x="319971" y="262911"/>
                  <a:pt x="313797" y="251140"/>
                </a:cubicBezTo>
                <a:cubicBezTo>
                  <a:pt x="302572" y="245535"/>
                  <a:pt x="292469" y="237687"/>
                  <a:pt x="285173" y="229280"/>
                </a:cubicBezTo>
                <a:close/>
                <a:moveTo>
                  <a:pt x="347473" y="225356"/>
                </a:moveTo>
                <a:cubicBezTo>
                  <a:pt x="348595" y="237127"/>
                  <a:pt x="350841" y="247777"/>
                  <a:pt x="353086" y="256185"/>
                </a:cubicBezTo>
                <a:cubicBezTo>
                  <a:pt x="359260" y="257306"/>
                  <a:pt x="365995" y="257866"/>
                  <a:pt x="372730" y="257866"/>
                </a:cubicBezTo>
                <a:cubicBezTo>
                  <a:pt x="380026" y="257866"/>
                  <a:pt x="386200" y="257306"/>
                  <a:pt x="392935" y="256185"/>
                </a:cubicBezTo>
                <a:cubicBezTo>
                  <a:pt x="395180" y="247777"/>
                  <a:pt x="397426" y="237127"/>
                  <a:pt x="398548" y="225356"/>
                </a:cubicBezTo>
                <a:cubicBezTo>
                  <a:pt x="390129" y="226477"/>
                  <a:pt x="381710" y="226477"/>
                  <a:pt x="372730" y="226477"/>
                </a:cubicBezTo>
                <a:cubicBezTo>
                  <a:pt x="364311" y="226477"/>
                  <a:pt x="355892" y="226477"/>
                  <a:pt x="347473" y="225356"/>
                </a:cubicBezTo>
                <a:close/>
                <a:moveTo>
                  <a:pt x="435591" y="219751"/>
                </a:moveTo>
                <a:cubicBezTo>
                  <a:pt x="426611" y="221993"/>
                  <a:pt x="416509" y="223674"/>
                  <a:pt x="405283" y="224796"/>
                </a:cubicBezTo>
                <a:cubicBezTo>
                  <a:pt x="404161" y="235445"/>
                  <a:pt x="402477" y="246095"/>
                  <a:pt x="400232" y="255064"/>
                </a:cubicBezTo>
                <a:cubicBezTo>
                  <a:pt x="409773" y="252822"/>
                  <a:pt x="418754" y="250019"/>
                  <a:pt x="427173" y="246095"/>
                </a:cubicBezTo>
                <a:cubicBezTo>
                  <a:pt x="430540" y="238248"/>
                  <a:pt x="433908" y="229280"/>
                  <a:pt x="435591" y="219751"/>
                </a:cubicBezTo>
                <a:close/>
                <a:moveTo>
                  <a:pt x="310430" y="219751"/>
                </a:moveTo>
                <a:cubicBezTo>
                  <a:pt x="312113" y="229280"/>
                  <a:pt x="314920" y="238248"/>
                  <a:pt x="318848" y="246095"/>
                </a:cubicBezTo>
                <a:cubicBezTo>
                  <a:pt x="327267" y="250019"/>
                  <a:pt x="336248" y="252822"/>
                  <a:pt x="345789" y="255064"/>
                </a:cubicBezTo>
                <a:cubicBezTo>
                  <a:pt x="343544" y="246095"/>
                  <a:pt x="341860" y="235445"/>
                  <a:pt x="340177" y="224796"/>
                </a:cubicBezTo>
                <a:cubicBezTo>
                  <a:pt x="329513" y="223674"/>
                  <a:pt x="319410" y="221993"/>
                  <a:pt x="310430" y="219751"/>
                </a:cubicBezTo>
                <a:close/>
                <a:moveTo>
                  <a:pt x="465339" y="207419"/>
                </a:moveTo>
                <a:cubicBezTo>
                  <a:pt x="459726" y="211343"/>
                  <a:pt x="452429" y="214706"/>
                  <a:pt x="442888" y="217509"/>
                </a:cubicBezTo>
                <a:cubicBezTo>
                  <a:pt x="441765" y="225917"/>
                  <a:pt x="439520" y="233764"/>
                  <a:pt x="436714" y="241051"/>
                </a:cubicBezTo>
                <a:cubicBezTo>
                  <a:pt x="450746" y="232082"/>
                  <a:pt x="460848" y="220311"/>
                  <a:pt x="465339" y="207419"/>
                </a:cubicBezTo>
                <a:close/>
                <a:moveTo>
                  <a:pt x="280682" y="207419"/>
                </a:moveTo>
                <a:cubicBezTo>
                  <a:pt x="285173" y="220311"/>
                  <a:pt x="295275" y="232082"/>
                  <a:pt x="309307" y="241051"/>
                </a:cubicBezTo>
                <a:cubicBezTo>
                  <a:pt x="306501" y="233764"/>
                  <a:pt x="304256" y="225917"/>
                  <a:pt x="303133" y="217509"/>
                </a:cubicBezTo>
                <a:cubicBezTo>
                  <a:pt x="293592" y="214706"/>
                  <a:pt x="285734" y="211343"/>
                  <a:pt x="280682" y="207419"/>
                </a:cubicBezTo>
                <a:close/>
                <a:moveTo>
                  <a:pt x="444010" y="174909"/>
                </a:moveTo>
                <a:cubicBezTo>
                  <a:pt x="445133" y="180514"/>
                  <a:pt x="445133" y="186120"/>
                  <a:pt x="445133" y="192285"/>
                </a:cubicBezTo>
                <a:cubicBezTo>
                  <a:pt x="445133" y="198451"/>
                  <a:pt x="445133" y="204056"/>
                  <a:pt x="444010" y="210222"/>
                </a:cubicBezTo>
                <a:cubicBezTo>
                  <a:pt x="459165" y="205177"/>
                  <a:pt x="468145" y="198451"/>
                  <a:pt x="468145" y="192285"/>
                </a:cubicBezTo>
                <a:cubicBezTo>
                  <a:pt x="468145" y="186120"/>
                  <a:pt x="459165" y="179954"/>
                  <a:pt x="444010" y="174909"/>
                </a:cubicBezTo>
                <a:close/>
                <a:moveTo>
                  <a:pt x="301449" y="174909"/>
                </a:moveTo>
                <a:cubicBezTo>
                  <a:pt x="286856" y="179954"/>
                  <a:pt x="277876" y="186120"/>
                  <a:pt x="277876" y="192285"/>
                </a:cubicBezTo>
                <a:cubicBezTo>
                  <a:pt x="277876" y="198451"/>
                  <a:pt x="286856" y="205177"/>
                  <a:pt x="301449" y="210222"/>
                </a:cubicBezTo>
                <a:cubicBezTo>
                  <a:pt x="300888" y="204056"/>
                  <a:pt x="300327" y="198451"/>
                  <a:pt x="300327" y="192285"/>
                </a:cubicBezTo>
                <a:cubicBezTo>
                  <a:pt x="300327" y="186120"/>
                  <a:pt x="300888" y="180514"/>
                  <a:pt x="301449" y="174909"/>
                </a:cubicBezTo>
                <a:close/>
                <a:moveTo>
                  <a:pt x="406406" y="166501"/>
                </a:moveTo>
                <a:cubicBezTo>
                  <a:pt x="406967" y="175470"/>
                  <a:pt x="407528" y="183877"/>
                  <a:pt x="407528" y="192285"/>
                </a:cubicBezTo>
                <a:cubicBezTo>
                  <a:pt x="407528" y="200693"/>
                  <a:pt x="406967" y="209661"/>
                  <a:pt x="406406" y="218069"/>
                </a:cubicBezTo>
                <a:cubicBezTo>
                  <a:pt x="417631" y="216388"/>
                  <a:pt x="428295" y="214706"/>
                  <a:pt x="437275" y="212464"/>
                </a:cubicBezTo>
                <a:cubicBezTo>
                  <a:pt x="437837" y="205738"/>
                  <a:pt x="438398" y="199012"/>
                  <a:pt x="438398" y="192285"/>
                </a:cubicBezTo>
                <a:cubicBezTo>
                  <a:pt x="438398" y="185559"/>
                  <a:pt x="437837" y="178833"/>
                  <a:pt x="437275" y="172667"/>
                </a:cubicBezTo>
                <a:cubicBezTo>
                  <a:pt x="428295" y="169864"/>
                  <a:pt x="417631" y="168183"/>
                  <a:pt x="406406" y="166501"/>
                </a:cubicBezTo>
                <a:close/>
                <a:moveTo>
                  <a:pt x="339615" y="166501"/>
                </a:moveTo>
                <a:cubicBezTo>
                  <a:pt x="327829" y="168183"/>
                  <a:pt x="317726" y="169864"/>
                  <a:pt x="308746" y="172667"/>
                </a:cubicBezTo>
                <a:cubicBezTo>
                  <a:pt x="308184" y="178833"/>
                  <a:pt x="307623" y="185559"/>
                  <a:pt x="307623" y="192285"/>
                </a:cubicBezTo>
                <a:cubicBezTo>
                  <a:pt x="307623" y="199012"/>
                  <a:pt x="308184" y="205738"/>
                  <a:pt x="308746" y="212464"/>
                </a:cubicBezTo>
                <a:cubicBezTo>
                  <a:pt x="317726" y="214706"/>
                  <a:pt x="327829" y="216388"/>
                  <a:pt x="339615" y="218069"/>
                </a:cubicBezTo>
                <a:cubicBezTo>
                  <a:pt x="339054" y="209661"/>
                  <a:pt x="338493" y="200693"/>
                  <a:pt x="338493" y="192285"/>
                </a:cubicBezTo>
                <a:cubicBezTo>
                  <a:pt x="338493" y="183877"/>
                  <a:pt x="339054" y="175470"/>
                  <a:pt x="339615" y="166501"/>
                </a:cubicBezTo>
                <a:close/>
                <a:moveTo>
                  <a:pt x="372730" y="164820"/>
                </a:moveTo>
                <a:cubicBezTo>
                  <a:pt x="363750" y="164820"/>
                  <a:pt x="354769" y="165380"/>
                  <a:pt x="346912" y="165941"/>
                </a:cubicBezTo>
                <a:cubicBezTo>
                  <a:pt x="345789" y="174349"/>
                  <a:pt x="345789" y="183317"/>
                  <a:pt x="345789" y="192285"/>
                </a:cubicBezTo>
                <a:cubicBezTo>
                  <a:pt x="345789" y="201814"/>
                  <a:pt x="345789" y="210222"/>
                  <a:pt x="346912" y="218630"/>
                </a:cubicBezTo>
                <a:cubicBezTo>
                  <a:pt x="354769" y="219190"/>
                  <a:pt x="363750" y="219751"/>
                  <a:pt x="372730" y="219751"/>
                </a:cubicBezTo>
                <a:cubicBezTo>
                  <a:pt x="382271" y="219751"/>
                  <a:pt x="391252" y="219190"/>
                  <a:pt x="399109" y="218630"/>
                </a:cubicBezTo>
                <a:cubicBezTo>
                  <a:pt x="400232" y="210222"/>
                  <a:pt x="400232" y="201814"/>
                  <a:pt x="400232" y="192285"/>
                </a:cubicBezTo>
                <a:cubicBezTo>
                  <a:pt x="400232" y="183317"/>
                  <a:pt x="400232" y="174349"/>
                  <a:pt x="399109" y="165941"/>
                </a:cubicBezTo>
                <a:cubicBezTo>
                  <a:pt x="391252" y="165380"/>
                  <a:pt x="382271" y="164820"/>
                  <a:pt x="372730" y="164820"/>
                </a:cubicBezTo>
                <a:close/>
                <a:moveTo>
                  <a:pt x="436714" y="143520"/>
                </a:moveTo>
                <a:cubicBezTo>
                  <a:pt x="439520" y="150807"/>
                  <a:pt x="441765" y="158654"/>
                  <a:pt x="442888" y="167062"/>
                </a:cubicBezTo>
                <a:cubicBezTo>
                  <a:pt x="452429" y="169864"/>
                  <a:pt x="459726" y="173228"/>
                  <a:pt x="465339" y="177151"/>
                </a:cubicBezTo>
                <a:cubicBezTo>
                  <a:pt x="460848" y="164259"/>
                  <a:pt x="450746" y="152488"/>
                  <a:pt x="436714" y="143520"/>
                </a:cubicBezTo>
                <a:close/>
                <a:moveTo>
                  <a:pt x="309307" y="143520"/>
                </a:moveTo>
                <a:cubicBezTo>
                  <a:pt x="295275" y="152488"/>
                  <a:pt x="285173" y="164259"/>
                  <a:pt x="280682" y="177151"/>
                </a:cubicBezTo>
                <a:cubicBezTo>
                  <a:pt x="285734" y="173228"/>
                  <a:pt x="293592" y="169864"/>
                  <a:pt x="302572" y="167062"/>
                </a:cubicBezTo>
                <a:cubicBezTo>
                  <a:pt x="304256" y="158654"/>
                  <a:pt x="306501" y="150807"/>
                  <a:pt x="309307" y="143520"/>
                </a:cubicBezTo>
                <a:close/>
                <a:moveTo>
                  <a:pt x="400232" y="129507"/>
                </a:moveTo>
                <a:cubicBezTo>
                  <a:pt x="402477" y="139036"/>
                  <a:pt x="404161" y="149125"/>
                  <a:pt x="405283" y="159775"/>
                </a:cubicBezTo>
                <a:cubicBezTo>
                  <a:pt x="416509" y="160896"/>
                  <a:pt x="426611" y="162578"/>
                  <a:pt x="435591" y="164820"/>
                </a:cubicBezTo>
                <a:cubicBezTo>
                  <a:pt x="433908" y="155291"/>
                  <a:pt x="430540" y="146323"/>
                  <a:pt x="427173" y="138475"/>
                </a:cubicBezTo>
                <a:cubicBezTo>
                  <a:pt x="418754" y="134552"/>
                  <a:pt x="409773" y="131749"/>
                  <a:pt x="400232" y="129507"/>
                </a:cubicBezTo>
                <a:close/>
                <a:moveTo>
                  <a:pt x="345789" y="129507"/>
                </a:moveTo>
                <a:cubicBezTo>
                  <a:pt x="336248" y="131749"/>
                  <a:pt x="327267" y="134552"/>
                  <a:pt x="318848" y="138475"/>
                </a:cubicBezTo>
                <a:cubicBezTo>
                  <a:pt x="314920" y="146323"/>
                  <a:pt x="312113" y="155291"/>
                  <a:pt x="310430" y="164820"/>
                </a:cubicBezTo>
                <a:cubicBezTo>
                  <a:pt x="319410" y="162578"/>
                  <a:pt x="329513" y="160896"/>
                  <a:pt x="340177" y="159775"/>
                </a:cubicBezTo>
                <a:cubicBezTo>
                  <a:pt x="341860" y="149125"/>
                  <a:pt x="343544" y="139036"/>
                  <a:pt x="345789" y="129507"/>
                </a:cubicBezTo>
                <a:close/>
                <a:moveTo>
                  <a:pt x="372730" y="126704"/>
                </a:moveTo>
                <a:cubicBezTo>
                  <a:pt x="365995" y="126704"/>
                  <a:pt x="359260" y="127265"/>
                  <a:pt x="353086" y="128386"/>
                </a:cubicBezTo>
                <a:cubicBezTo>
                  <a:pt x="350841" y="137354"/>
                  <a:pt x="348595" y="147444"/>
                  <a:pt x="347473" y="159215"/>
                </a:cubicBezTo>
                <a:cubicBezTo>
                  <a:pt x="355892" y="158654"/>
                  <a:pt x="364311" y="158094"/>
                  <a:pt x="372730" y="158094"/>
                </a:cubicBezTo>
                <a:cubicBezTo>
                  <a:pt x="381710" y="158094"/>
                  <a:pt x="390129" y="158654"/>
                  <a:pt x="398548" y="159215"/>
                </a:cubicBezTo>
                <a:cubicBezTo>
                  <a:pt x="397426" y="147444"/>
                  <a:pt x="395180" y="137354"/>
                  <a:pt x="392935" y="128386"/>
                </a:cubicBezTo>
                <a:cubicBezTo>
                  <a:pt x="386200" y="127265"/>
                  <a:pt x="380026" y="126704"/>
                  <a:pt x="372730" y="126704"/>
                </a:cubicBezTo>
                <a:close/>
                <a:moveTo>
                  <a:pt x="409773" y="104844"/>
                </a:moveTo>
                <a:cubicBezTo>
                  <a:pt x="418754" y="112131"/>
                  <a:pt x="426050" y="121660"/>
                  <a:pt x="432224" y="133431"/>
                </a:cubicBezTo>
                <a:cubicBezTo>
                  <a:pt x="443449" y="139036"/>
                  <a:pt x="453552" y="146883"/>
                  <a:pt x="460848" y="155291"/>
                </a:cubicBezTo>
                <a:cubicBezTo>
                  <a:pt x="450746" y="132870"/>
                  <a:pt x="432785" y="114373"/>
                  <a:pt x="409773" y="104844"/>
                </a:cubicBezTo>
                <a:close/>
                <a:moveTo>
                  <a:pt x="336248" y="104844"/>
                </a:moveTo>
                <a:cubicBezTo>
                  <a:pt x="313236" y="114373"/>
                  <a:pt x="294714" y="132870"/>
                  <a:pt x="285173" y="155291"/>
                </a:cubicBezTo>
                <a:cubicBezTo>
                  <a:pt x="292469" y="146883"/>
                  <a:pt x="302572" y="139036"/>
                  <a:pt x="313797" y="133431"/>
                </a:cubicBezTo>
                <a:cubicBezTo>
                  <a:pt x="319971" y="121660"/>
                  <a:pt x="327267" y="112131"/>
                  <a:pt x="336248" y="104844"/>
                </a:cubicBezTo>
                <a:close/>
                <a:moveTo>
                  <a:pt x="387884" y="99799"/>
                </a:moveTo>
                <a:cubicBezTo>
                  <a:pt x="391813" y="105405"/>
                  <a:pt x="395742" y="113252"/>
                  <a:pt x="398548" y="122220"/>
                </a:cubicBezTo>
                <a:cubicBezTo>
                  <a:pt x="406406" y="123902"/>
                  <a:pt x="414263" y="126144"/>
                  <a:pt x="421560" y="128946"/>
                </a:cubicBezTo>
                <a:cubicBezTo>
                  <a:pt x="413141" y="114933"/>
                  <a:pt x="401354" y="104284"/>
                  <a:pt x="387884" y="99799"/>
                </a:cubicBezTo>
                <a:close/>
                <a:moveTo>
                  <a:pt x="358137" y="99799"/>
                </a:moveTo>
                <a:cubicBezTo>
                  <a:pt x="344667" y="104284"/>
                  <a:pt x="332880" y="114933"/>
                  <a:pt x="324461" y="128946"/>
                </a:cubicBezTo>
                <a:cubicBezTo>
                  <a:pt x="331758" y="126144"/>
                  <a:pt x="339615" y="123902"/>
                  <a:pt x="347473" y="122220"/>
                </a:cubicBezTo>
                <a:cubicBezTo>
                  <a:pt x="350279" y="113252"/>
                  <a:pt x="353647" y="105405"/>
                  <a:pt x="358137" y="99799"/>
                </a:cubicBezTo>
                <a:close/>
                <a:moveTo>
                  <a:pt x="372730" y="97557"/>
                </a:moveTo>
                <a:cubicBezTo>
                  <a:pt x="367117" y="97557"/>
                  <a:pt x="360382" y="105965"/>
                  <a:pt x="355331" y="121099"/>
                </a:cubicBezTo>
                <a:cubicBezTo>
                  <a:pt x="360943" y="120539"/>
                  <a:pt x="367117" y="119978"/>
                  <a:pt x="372730" y="119978"/>
                </a:cubicBezTo>
                <a:cubicBezTo>
                  <a:pt x="378904" y="119978"/>
                  <a:pt x="385078" y="120539"/>
                  <a:pt x="390690" y="121099"/>
                </a:cubicBezTo>
                <a:cubicBezTo>
                  <a:pt x="385639" y="105965"/>
                  <a:pt x="378904" y="97557"/>
                  <a:pt x="372730" y="97557"/>
                </a:cubicBezTo>
                <a:close/>
                <a:moveTo>
                  <a:pt x="372730" y="90831"/>
                </a:moveTo>
                <a:cubicBezTo>
                  <a:pt x="429418" y="90831"/>
                  <a:pt x="474880" y="136233"/>
                  <a:pt x="474880" y="192285"/>
                </a:cubicBezTo>
                <a:cubicBezTo>
                  <a:pt x="474880" y="248337"/>
                  <a:pt x="429418" y="294300"/>
                  <a:pt x="372730" y="294300"/>
                </a:cubicBezTo>
                <a:cubicBezTo>
                  <a:pt x="316603" y="294300"/>
                  <a:pt x="271141" y="248337"/>
                  <a:pt x="271141" y="192285"/>
                </a:cubicBezTo>
                <a:cubicBezTo>
                  <a:pt x="271141" y="136233"/>
                  <a:pt x="316603" y="90831"/>
                  <a:pt x="372730" y="90831"/>
                </a:cubicBezTo>
                <a:close/>
                <a:moveTo>
                  <a:pt x="207653" y="72899"/>
                </a:moveTo>
                <a:lnTo>
                  <a:pt x="584913" y="72899"/>
                </a:lnTo>
                <a:cubicBezTo>
                  <a:pt x="589966" y="72899"/>
                  <a:pt x="594457" y="75141"/>
                  <a:pt x="597264" y="79065"/>
                </a:cubicBezTo>
                <a:cubicBezTo>
                  <a:pt x="600071" y="82428"/>
                  <a:pt x="601755" y="87473"/>
                  <a:pt x="600632" y="91957"/>
                </a:cubicBezTo>
                <a:lnTo>
                  <a:pt x="572001" y="244983"/>
                </a:lnTo>
                <a:cubicBezTo>
                  <a:pt x="570317" y="252831"/>
                  <a:pt x="564141" y="258436"/>
                  <a:pt x="556282" y="258436"/>
                </a:cubicBezTo>
                <a:lnTo>
                  <a:pt x="472072" y="258436"/>
                </a:lnTo>
                <a:cubicBezTo>
                  <a:pt x="476563" y="248346"/>
                  <a:pt x="479931" y="237696"/>
                  <a:pt x="481616" y="226486"/>
                </a:cubicBezTo>
                <a:lnTo>
                  <a:pt x="542808" y="226486"/>
                </a:lnTo>
                <a:lnTo>
                  <a:pt x="565825" y="104850"/>
                </a:lnTo>
                <a:lnTo>
                  <a:pt x="458037" y="104850"/>
                </a:lnTo>
                <a:cubicBezTo>
                  <a:pt x="435020" y="85791"/>
                  <a:pt x="405827" y="74581"/>
                  <a:pt x="373827" y="74581"/>
                </a:cubicBezTo>
                <a:cubicBezTo>
                  <a:pt x="341827" y="74581"/>
                  <a:pt x="312073" y="85791"/>
                  <a:pt x="289056" y="104850"/>
                </a:cubicBezTo>
                <a:lnTo>
                  <a:pt x="207653" y="104850"/>
                </a:lnTo>
                <a:cubicBezTo>
                  <a:pt x="198671" y="104850"/>
                  <a:pt x="191934" y="98123"/>
                  <a:pt x="191934" y="89154"/>
                </a:cubicBezTo>
                <a:cubicBezTo>
                  <a:pt x="191934" y="80186"/>
                  <a:pt x="198671" y="72899"/>
                  <a:pt x="207653" y="72899"/>
                </a:cubicBezTo>
                <a:close/>
                <a:moveTo>
                  <a:pt x="15718" y="0"/>
                </a:moveTo>
                <a:lnTo>
                  <a:pt x="83081" y="0"/>
                </a:lnTo>
                <a:cubicBezTo>
                  <a:pt x="90379" y="0"/>
                  <a:pt x="96554" y="4484"/>
                  <a:pt x="98238" y="11210"/>
                </a:cubicBezTo>
                <a:lnTo>
                  <a:pt x="206580" y="360391"/>
                </a:lnTo>
                <a:lnTo>
                  <a:pt x="511397" y="360391"/>
                </a:lnTo>
                <a:lnTo>
                  <a:pt x="526554" y="290891"/>
                </a:lnTo>
                <a:cubicBezTo>
                  <a:pt x="528238" y="282484"/>
                  <a:pt x="537220" y="276879"/>
                  <a:pt x="545640" y="278561"/>
                </a:cubicBezTo>
                <a:cubicBezTo>
                  <a:pt x="554060" y="280803"/>
                  <a:pt x="559674" y="289210"/>
                  <a:pt x="557990" y="297617"/>
                </a:cubicBezTo>
                <a:lnTo>
                  <a:pt x="540026" y="379448"/>
                </a:lnTo>
                <a:cubicBezTo>
                  <a:pt x="538342" y="386734"/>
                  <a:pt x="531606" y="392339"/>
                  <a:pt x="524308" y="392339"/>
                </a:cubicBezTo>
                <a:lnTo>
                  <a:pt x="194791" y="392339"/>
                </a:lnTo>
                <a:cubicBezTo>
                  <a:pt x="188055" y="392339"/>
                  <a:pt x="181880" y="387855"/>
                  <a:pt x="179635" y="381129"/>
                </a:cubicBezTo>
                <a:lnTo>
                  <a:pt x="71292" y="31387"/>
                </a:lnTo>
                <a:lnTo>
                  <a:pt x="15718" y="31387"/>
                </a:lnTo>
                <a:cubicBezTo>
                  <a:pt x="7298" y="31387"/>
                  <a:pt x="0" y="24661"/>
                  <a:pt x="0" y="15693"/>
                </a:cubicBezTo>
                <a:cubicBezTo>
                  <a:pt x="0" y="6726"/>
                  <a:pt x="7298" y="0"/>
                  <a:pt x="15718" y="0"/>
                </a:cubicBezTo>
                <a:close/>
              </a:path>
            </a:pathLst>
          </a:custGeom>
          <a:solidFill>
            <a:srgbClr val="0070C0"/>
          </a:solidFill>
          <a:ln>
            <a:noFill/>
          </a:ln>
        </p:spPr>
        <p:txBody>
          <a:bodyP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526" fontAlgn="ctr"/>
            <a:endParaRPr lang="en-US" altLang="zh-CN" sz="10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圆角 72">
            <a:extLst>
              <a:ext uri="{FF2B5EF4-FFF2-40B4-BE49-F238E27FC236}">
                <a16:creationId xmlns:a16="http://schemas.microsoft.com/office/drawing/2014/main" id="{E66BDD9A-9D9E-4A69-B653-63F5EFEE89A8}"/>
              </a:ext>
            </a:extLst>
          </p:cNvPr>
          <p:cNvSpPr/>
          <p:nvPr/>
        </p:nvSpPr>
        <p:spPr>
          <a:xfrm>
            <a:off x="741567" y="2761420"/>
            <a:ext cx="7477824" cy="2390887"/>
          </a:xfrm>
          <a:prstGeom prst="roundRect">
            <a:avLst>
              <a:gd name="adj" fmla="val 26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133">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2">
            <a:extLst>
              <a:ext uri="{FF2B5EF4-FFF2-40B4-BE49-F238E27FC236}">
                <a16:creationId xmlns:a16="http://schemas.microsoft.com/office/drawing/2014/main" id="{E46C3A75-25A4-40B1-BF15-368545D76E7E}"/>
              </a:ext>
            </a:extLst>
          </p:cNvPr>
          <p:cNvSpPr txBox="1">
            <a:spLocks noChangeArrowheads="1"/>
          </p:cNvSpPr>
          <p:nvPr/>
        </p:nvSpPr>
        <p:spPr bwMode="auto">
          <a:xfrm>
            <a:off x="4726502" y="2792215"/>
            <a:ext cx="1448652" cy="369188"/>
          </a:xfrm>
          <a:prstGeom prst="rect">
            <a:avLst/>
          </a:prstGeom>
          <a:noFill/>
          <a:ln w="9525">
            <a:noFill/>
            <a:miter lim="800000"/>
            <a:headEnd/>
            <a:tailEnd/>
          </a:ln>
        </p:spPr>
        <p:txBody>
          <a:bodyPr wrap="square">
            <a:noAutofit/>
          </a:bodyPr>
          <a:lstStyle/>
          <a:p>
            <a:pPr algn="ctr" defTabSz="913973" fontAlgn="ctr">
              <a:buSzPct val="100000"/>
            </a:pPr>
            <a:r>
              <a:rPr lang="en-US" altLang="zh-CN" sz="1799" b="1">
                <a:solidFill>
                  <a:srgbClr val="C0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sym typeface="Arial" pitchFamily="34" charset="0"/>
              </a:rPr>
              <a:t>Device AI</a:t>
            </a:r>
          </a:p>
        </p:txBody>
      </p:sp>
      <p:sp>
        <p:nvSpPr>
          <p:cNvPr id="25" name="矩形 24">
            <a:extLst>
              <a:ext uri="{FF2B5EF4-FFF2-40B4-BE49-F238E27FC236}">
                <a16:creationId xmlns:a16="http://schemas.microsoft.com/office/drawing/2014/main" id="{3CB19898-01D4-4B4D-855E-97D35EB57238}"/>
              </a:ext>
            </a:extLst>
          </p:cNvPr>
          <p:cNvSpPr/>
          <p:nvPr/>
        </p:nvSpPr>
        <p:spPr>
          <a:xfrm>
            <a:off x="3912462" y="3744728"/>
            <a:ext cx="4306929" cy="261508"/>
          </a:xfrm>
          <a:prstGeom prst="rect">
            <a:avLst/>
          </a:prstGeom>
        </p:spPr>
        <p:txBody>
          <a:bodyPr wrap="square">
            <a:noAutofit/>
          </a:bodyPr>
          <a:lstStyle/>
          <a:p>
            <a:pPr algn="ctr" defTabSz="913973" fontAlgn="ctr"/>
            <a:r>
              <a:rPr lang="en-US" altLang="zh-CN" sz="11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Online learning</a:t>
            </a:r>
          </a:p>
        </p:txBody>
      </p:sp>
      <p:sp>
        <p:nvSpPr>
          <p:cNvPr id="20" name="文本框 19">
            <a:extLst>
              <a:ext uri="{FF2B5EF4-FFF2-40B4-BE49-F238E27FC236}">
                <a16:creationId xmlns:a16="http://schemas.microsoft.com/office/drawing/2014/main" id="{2C4D372F-01B6-485B-A98A-A2A2634468E5}"/>
              </a:ext>
            </a:extLst>
          </p:cNvPr>
          <p:cNvSpPr txBox="1"/>
          <p:nvPr/>
        </p:nvSpPr>
        <p:spPr>
          <a:xfrm>
            <a:off x="2830703" y="4833519"/>
            <a:ext cx="4995790" cy="208792"/>
          </a:xfrm>
          <a:prstGeom prst="rect">
            <a:avLst/>
          </a:prstGeom>
          <a:solidFill>
            <a:schemeClr val="accent5">
              <a:lumMod val="40000"/>
              <a:lumOff val="60000"/>
              <a:alpha val="67059"/>
            </a:schemeClr>
          </a:solidFill>
          <a:ln w="3175" cap="flat" cmpd="sng" algn="ctr">
            <a:solidFill>
              <a:srgbClr val="0DF9CC">
                <a:alpha val="10196"/>
              </a:srgbClr>
            </a:solidFill>
            <a:prstDash val="solid"/>
          </a:ln>
          <a:effectLst/>
        </p:spPr>
        <p:txBody>
          <a:bodyPr rtlCol="0" anchor="ctr" anchorCtr="0">
            <a:noAutofit/>
          </a:bodyPr>
          <a:lstStyle>
            <a:defPPr>
              <a:defRPr lang="en-US"/>
            </a:defPPr>
            <a:lvl1pPr algn="ctr" defTabSz="914156" eaLnBrk="0" fontAlgn="auto" hangingPunct="0">
              <a:spcBef>
                <a:spcPts val="0"/>
              </a:spcBef>
              <a:spcAft>
                <a:spcPts val="0"/>
              </a:spcAft>
              <a:defRPr sz="1600" kern="0">
                <a:solidFill>
                  <a:schemeClr val="bg1"/>
                </a:solidFill>
                <a:latin typeface="Akkurat Pro" panose="020B0504020101020102" pitchFamily="34" charset="0"/>
                <a:ea typeface="微软雅黑" panose="020B0503020204020204" pitchFamily="34" charset="-122"/>
                <a:cs typeface="Arial" panose="020B0604020202020204" pitchFamily="34" charset="0"/>
              </a:defRPr>
            </a:lvl1pPr>
          </a:lstStyle>
          <a:p>
            <a:pPr defTabSz="913790" fontAlgn="ctr"/>
            <a:r>
              <a:rPr lang="en-US" altLang="zh-CN" sz="1100">
                <a:solidFill>
                  <a:schemeClr val="tx1">
                    <a:lumMod val="50000"/>
                  </a:schemeClr>
                </a:solidFill>
                <a:latin typeface="Arial" panose="020B0604020202020204" pitchFamily="34" charset="0"/>
              </a:rPr>
              <a:t>ML/DL architecture and algorithm platform</a:t>
            </a:r>
          </a:p>
        </p:txBody>
      </p:sp>
      <p:cxnSp>
        <p:nvCxnSpPr>
          <p:cNvPr id="47" name="直接箭头连接符 46">
            <a:extLst>
              <a:ext uri="{FF2B5EF4-FFF2-40B4-BE49-F238E27FC236}">
                <a16:creationId xmlns:a16="http://schemas.microsoft.com/office/drawing/2014/main" id="{E8B28660-EAE2-4A78-9C29-5E558E6DFB1A}"/>
              </a:ext>
            </a:extLst>
          </p:cNvPr>
          <p:cNvCxnSpPr>
            <a:cxnSpLocks/>
          </p:cNvCxnSpPr>
          <p:nvPr/>
        </p:nvCxnSpPr>
        <p:spPr>
          <a:xfrm flipV="1">
            <a:off x="5884914" y="2142605"/>
            <a:ext cx="0" cy="61176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90E7CC2-ECF6-4712-9A6D-A117BE1B42FE}"/>
              </a:ext>
            </a:extLst>
          </p:cNvPr>
          <p:cNvCxnSpPr>
            <a:cxnSpLocks/>
          </p:cNvCxnSpPr>
          <p:nvPr/>
        </p:nvCxnSpPr>
        <p:spPr>
          <a:xfrm>
            <a:off x="5161023" y="2135447"/>
            <a:ext cx="0" cy="61176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F781854-1DCA-455B-96DA-39EAA20711BC}"/>
              </a:ext>
            </a:extLst>
          </p:cNvPr>
          <p:cNvSpPr/>
          <p:nvPr/>
        </p:nvSpPr>
        <p:spPr>
          <a:xfrm>
            <a:off x="3969838" y="1868348"/>
            <a:ext cx="3093107" cy="276891"/>
          </a:xfrm>
          <a:prstGeom prst="rect">
            <a:avLst/>
          </a:prstGeom>
          <a:solidFill>
            <a:srgbClr val="95FDDF"/>
          </a:solidFill>
          <a:ln w="9525">
            <a:solidFill>
              <a:schemeClr val="bg1">
                <a:lumMod val="65000"/>
              </a:schemeClr>
            </a:solidFill>
            <a:miter lim="800000"/>
            <a:headEnd/>
            <a:tailEnd/>
          </a:ln>
        </p:spPr>
        <p:txBody>
          <a:bodyPr wrap="square">
            <a:noAutofit/>
          </a:bodyPr>
          <a:lstStyle/>
          <a:p>
            <a:pPr algn="ctr" defTabSz="913973" fontAlgn="ctr">
              <a:buSzPct val="100000"/>
            </a:pPr>
            <a:r>
              <a:rPr lang="en-US" altLang="zh-CN" sz="1200" b="1">
                <a:solidFill>
                  <a:srgbClr val="7030A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Cloud AI</a:t>
            </a:r>
          </a:p>
        </p:txBody>
      </p:sp>
      <p:sp>
        <p:nvSpPr>
          <p:cNvPr id="17" name="矩形 16">
            <a:extLst>
              <a:ext uri="{FF2B5EF4-FFF2-40B4-BE49-F238E27FC236}">
                <a16:creationId xmlns:a16="http://schemas.microsoft.com/office/drawing/2014/main" id="{92E07E3D-2DC0-461B-B8E6-D32C0447BFE9}"/>
              </a:ext>
            </a:extLst>
          </p:cNvPr>
          <p:cNvSpPr/>
          <p:nvPr/>
        </p:nvSpPr>
        <p:spPr>
          <a:xfrm>
            <a:off x="3969838" y="2309451"/>
            <a:ext cx="3093107" cy="276891"/>
          </a:xfrm>
          <a:prstGeom prst="rect">
            <a:avLst/>
          </a:prstGeom>
          <a:solidFill>
            <a:srgbClr val="95FDDF"/>
          </a:solidFill>
          <a:ln w="9525">
            <a:solidFill>
              <a:schemeClr val="bg1">
                <a:lumMod val="65000"/>
              </a:schemeClr>
            </a:solidFill>
            <a:miter lim="800000"/>
            <a:headEnd/>
            <a:tailEnd/>
          </a:ln>
        </p:spPr>
        <p:txBody>
          <a:bodyPr wrap="square">
            <a:noAutofit/>
          </a:bodyPr>
          <a:lstStyle/>
          <a:p>
            <a:pPr algn="ctr" defTabSz="913973" fontAlgn="ctr">
              <a:buSzPct val="100000"/>
            </a:pPr>
            <a:r>
              <a:rPr lang="en-US" altLang="zh-CN" sz="1200" b="1">
                <a:solidFill>
                  <a:srgbClr val="7030A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Center AI</a:t>
            </a:r>
          </a:p>
        </p:txBody>
      </p:sp>
      <p:cxnSp>
        <p:nvCxnSpPr>
          <p:cNvPr id="49" name="直接箭头连接符 48">
            <a:extLst>
              <a:ext uri="{FF2B5EF4-FFF2-40B4-BE49-F238E27FC236}">
                <a16:creationId xmlns:a16="http://schemas.microsoft.com/office/drawing/2014/main" id="{E8B28660-EAE2-4A78-9C29-5E558E6DFB1A}"/>
              </a:ext>
            </a:extLst>
          </p:cNvPr>
          <p:cNvCxnSpPr>
            <a:cxnSpLocks/>
          </p:cNvCxnSpPr>
          <p:nvPr/>
        </p:nvCxnSpPr>
        <p:spPr>
          <a:xfrm flipV="1">
            <a:off x="5738576" y="2586341"/>
            <a:ext cx="0" cy="17993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190E7CC2-ECF6-4712-9A6D-A117BE1B42FE}"/>
              </a:ext>
            </a:extLst>
          </p:cNvPr>
          <p:cNvCxnSpPr>
            <a:cxnSpLocks/>
          </p:cNvCxnSpPr>
          <p:nvPr/>
        </p:nvCxnSpPr>
        <p:spPr>
          <a:xfrm>
            <a:off x="5351900" y="2579184"/>
            <a:ext cx="0" cy="17993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770420" y="3538600"/>
            <a:ext cx="2000250" cy="276891"/>
          </a:xfrm>
          <a:prstGeom prst="rect">
            <a:avLst/>
          </a:prstGeom>
          <a:noFill/>
        </p:spPr>
        <p:txBody>
          <a:bodyPr wrap="square" rtlCol="0">
            <a:noAutofit/>
          </a:bodyPr>
          <a:lstStyle/>
          <a:p>
            <a:pPr defTabSz="913973" fontAlgn="ctr"/>
            <a:r>
              <a:rPr lang="en-US" altLang="zh-CN" sz="1200" b="1">
                <a:solidFill>
                  <a:srgbClr val="C00000"/>
                </a:solidFill>
                <a:latin typeface="Arial" panose="020B0604020202020204" pitchFamily="34" charset="0"/>
                <a:ea typeface="微软雅黑" panose="020B0503020204020204" pitchFamily="34" charset="-122"/>
                <a:cs typeface="Arial" panose="020B0604020202020204" pitchFamily="34" charset="0"/>
              </a:rPr>
              <a:t>Ascend 310 AI chip</a:t>
            </a:r>
          </a:p>
        </p:txBody>
      </p:sp>
      <p:sp>
        <p:nvSpPr>
          <p:cNvPr id="53" name="矩形 52"/>
          <p:cNvSpPr/>
          <p:nvPr/>
        </p:nvSpPr>
        <p:spPr>
          <a:xfrm>
            <a:off x="761211" y="3774854"/>
            <a:ext cx="1732630" cy="1076221"/>
          </a:xfrm>
          <a:prstGeom prst="rect">
            <a:avLst/>
          </a:prstGeom>
        </p:spPr>
        <p:txBody>
          <a:bodyPr wrap="square">
            <a:noAutofit/>
          </a:bodyPr>
          <a:lstStyle/>
          <a:p>
            <a:pPr defTabSz="913973" fontAlgn="ctr">
              <a:lnSpc>
                <a:spcPct val="150000"/>
              </a:lnSpc>
            </a:pPr>
            <a:r>
              <a:rPr lang="en-US" altLang="zh-CN" sz="11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Da Vinci architecture</a:t>
            </a:r>
          </a:p>
          <a:p>
            <a:pPr defTabSz="913973" fontAlgn="ctr">
              <a:lnSpc>
                <a:spcPct val="150000"/>
              </a:lnSpc>
            </a:pPr>
            <a:r>
              <a:rPr lang="en-US" altLang="zh-CN" sz="11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FP16: </a:t>
            </a:r>
            <a:r>
              <a:rPr lang="en-US" altLang="zh-CN" sz="1100" u="sng">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8 </a:t>
            </a:r>
            <a:r>
              <a:rPr lang="en-US" altLang="zh-CN" sz="1100" u="sng" err="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teraFLOPS</a:t>
            </a:r>
            <a:endParaRPr lang="en-US" altLang="zh-CN" sz="1100" u="sng">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defTabSz="913973" fontAlgn="ctr">
              <a:lnSpc>
                <a:spcPct val="150000"/>
              </a:lnSpc>
            </a:pPr>
            <a:r>
              <a:rPr lang="en-US" altLang="zh-CN" sz="11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INT8: 16 </a:t>
            </a:r>
            <a:r>
              <a:rPr lang="en-US" altLang="zh-CN" sz="1100" err="1">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teraFLOPS</a:t>
            </a:r>
            <a:endParaRPr lang="en-US" altLang="zh-CN" sz="11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defTabSz="913973" fontAlgn="ctr">
              <a:lnSpc>
                <a:spcPct val="150000"/>
              </a:lnSpc>
            </a:pPr>
            <a:r>
              <a:rPr lang="en-US" altLang="zh-CN" sz="11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Max power: 8 W</a:t>
            </a:r>
          </a:p>
        </p:txBody>
      </p:sp>
      <p:sp>
        <p:nvSpPr>
          <p:cNvPr id="43" name="PA-等腰三角形 874">
            <a:extLst>
              <a:ext uri="{FF2B5EF4-FFF2-40B4-BE49-F238E27FC236}">
                <a16:creationId xmlns:a16="http://schemas.microsoft.com/office/drawing/2014/main" id="{13529DFF-C856-4DE0-B594-34F5813CD7AD}"/>
              </a:ext>
            </a:extLst>
          </p:cNvPr>
          <p:cNvSpPr/>
          <p:nvPr>
            <p:custDataLst>
              <p:tags r:id="rId1"/>
            </p:custDataLst>
          </p:nvPr>
        </p:nvSpPr>
        <p:spPr>
          <a:xfrm rot="5400000">
            <a:off x="8324706" y="3551968"/>
            <a:ext cx="479326" cy="253074"/>
          </a:xfrm>
          <a:prstGeom prst="triangle">
            <a:avLst/>
          </a:prstGeom>
          <a:gradFill flip="none" rotWithShape="1">
            <a:gsLst>
              <a:gs pos="0">
                <a:srgbClr val="00FFFF"/>
              </a:gs>
              <a:gs pos="87000">
                <a:srgbClr val="2426FA">
                  <a:alpha val="0"/>
                </a:srgbClr>
              </a:gs>
            </a:gsLst>
            <a:lin ang="5400000" scaled="1"/>
            <a:tileRect/>
          </a:gradFill>
          <a:ln w="60325">
            <a:gradFill flip="none" rotWithShape="1">
              <a:gsLst>
                <a:gs pos="3000">
                  <a:srgbClr val="2426FA">
                    <a:alpha val="0"/>
                  </a:srgbClr>
                </a:gs>
                <a:gs pos="94000">
                  <a:srgbClr val="0FDFFF"/>
                </a:gs>
              </a:gsLst>
              <a:lin ang="16200000" scaled="1"/>
              <a:tileRect/>
            </a:gradFill>
          </a:ln>
          <a:effectLst>
            <a:outerShdw blurRad="1270000" algn="ctr" rotWithShape="0">
              <a:srgbClr val="3397FF">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910" tIns="5955" rIns="11910" bIns="5955" numCol="1" spcCol="0" rtlCol="0" fromWordArt="0" anchor="ctr" anchorCtr="0" forceAA="0" compatLnSpc="1">
            <a:prstTxWarp prst="textNoShape">
              <a:avLst/>
            </a:prstTxWarp>
            <a:noAutofit/>
          </a:bodyPr>
          <a:lstStyle/>
          <a:p>
            <a:pPr algn="ctr" defTabSz="913973" fontAlgn="ctr"/>
            <a:endParaRPr lang="en-US" altLang="zh-CN" sz="235">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椭圆 55"/>
          <p:cNvSpPr/>
          <p:nvPr/>
        </p:nvSpPr>
        <p:spPr>
          <a:xfrm>
            <a:off x="5833739" y="3272240"/>
            <a:ext cx="431831" cy="431831"/>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2132">
              <a:solidFill>
                <a:schemeClr val="tx1">
                  <a:lumMod val="50000"/>
                </a:schemeClr>
              </a:solidFill>
              <a:latin typeface="Arial" panose="020B0604020202020204" pitchFamily="34" charset="0"/>
              <a:ea typeface="微软雅黑" panose="020B0503020204020204" pitchFamily="34" charset="-122"/>
              <a:sym typeface="Huawei Sans" panose="020C0503030203020204" pitchFamily="34" charset="0"/>
            </a:endParaRPr>
          </a:p>
        </p:txBody>
      </p:sp>
      <p:grpSp>
        <p:nvGrpSpPr>
          <p:cNvPr id="42" name="组合 41"/>
          <p:cNvGrpSpPr/>
          <p:nvPr/>
        </p:nvGrpSpPr>
        <p:grpSpPr>
          <a:xfrm>
            <a:off x="2881914" y="4114238"/>
            <a:ext cx="431831" cy="431831"/>
            <a:chOff x="2915555" y="3781006"/>
            <a:chExt cx="477279" cy="477279"/>
          </a:xfrm>
        </p:grpSpPr>
        <p:sp>
          <p:nvSpPr>
            <p:cNvPr id="52" name="椭圆 51"/>
            <p:cNvSpPr/>
            <p:nvPr/>
          </p:nvSpPr>
          <p:spPr>
            <a:xfrm>
              <a:off x="2915555" y="3781006"/>
              <a:ext cx="477279" cy="477279"/>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2132">
                <a:solidFill>
                  <a:schemeClr val="tx1">
                    <a:lumMod val="50000"/>
                  </a:schemeClr>
                </a:solidFill>
                <a:latin typeface="Arial" panose="020B0604020202020204" pitchFamily="34" charset="0"/>
                <a:ea typeface="微软雅黑" panose="020B0503020204020204" pitchFamily="34" charset="-122"/>
                <a:sym typeface="Huawei Sans" panose="020C0503030203020204" pitchFamily="34" charset="0"/>
              </a:endParaRPr>
            </a:p>
          </p:txBody>
        </p:sp>
        <p:sp>
          <p:nvSpPr>
            <p:cNvPr id="58" name="lightning_157432"/>
            <p:cNvSpPr>
              <a:spLocks noChangeAspect="1"/>
            </p:cNvSpPr>
            <p:nvPr/>
          </p:nvSpPr>
          <p:spPr bwMode="auto">
            <a:xfrm>
              <a:off x="3052230" y="3884513"/>
              <a:ext cx="185644" cy="270263"/>
            </a:xfrm>
            <a:custGeom>
              <a:avLst/>
              <a:gdLst>
                <a:gd name="connsiteX0" fmla="*/ 0 w 415983"/>
                <a:gd name="connsiteY0" fmla="*/ 587033 h 605592"/>
                <a:gd name="connsiteX1" fmla="*/ 415983 w 415983"/>
                <a:gd name="connsiteY1" fmla="*/ 587033 h 605592"/>
                <a:gd name="connsiteX2" fmla="*/ 415983 w 415983"/>
                <a:gd name="connsiteY2" fmla="*/ 605592 h 605592"/>
                <a:gd name="connsiteX3" fmla="*/ 0 w 415983"/>
                <a:gd name="connsiteY3" fmla="*/ 605592 h 605592"/>
                <a:gd name="connsiteX4" fmla="*/ 272312 w 415983"/>
                <a:gd name="connsiteY4" fmla="*/ 538837 h 605592"/>
                <a:gd name="connsiteX5" fmla="*/ 300820 w 415983"/>
                <a:gd name="connsiteY5" fmla="*/ 538837 h 605592"/>
                <a:gd name="connsiteX6" fmla="*/ 300820 w 415983"/>
                <a:gd name="connsiteY6" fmla="*/ 557396 h 605592"/>
                <a:gd name="connsiteX7" fmla="*/ 272312 w 415983"/>
                <a:gd name="connsiteY7" fmla="*/ 557396 h 605592"/>
                <a:gd name="connsiteX8" fmla="*/ 74305 w 415983"/>
                <a:gd name="connsiteY8" fmla="*/ 538837 h 605592"/>
                <a:gd name="connsiteX9" fmla="*/ 253753 w 415983"/>
                <a:gd name="connsiteY9" fmla="*/ 538837 h 605592"/>
                <a:gd name="connsiteX10" fmla="*/ 253753 w 415983"/>
                <a:gd name="connsiteY10" fmla="*/ 557396 h 605592"/>
                <a:gd name="connsiteX11" fmla="*/ 74305 w 415983"/>
                <a:gd name="connsiteY11" fmla="*/ 557396 h 605592"/>
                <a:gd name="connsiteX12" fmla="*/ 27238 w 415983"/>
                <a:gd name="connsiteY12" fmla="*/ 37047 h 605592"/>
                <a:gd name="connsiteX13" fmla="*/ 45807 w 415983"/>
                <a:gd name="connsiteY13" fmla="*/ 37047 h 605592"/>
                <a:gd name="connsiteX14" fmla="*/ 45807 w 415983"/>
                <a:gd name="connsiteY14" fmla="*/ 149318 h 605592"/>
                <a:gd name="connsiteX15" fmla="*/ 101977 w 415983"/>
                <a:gd name="connsiteY15" fmla="*/ 239988 h 605592"/>
                <a:gd name="connsiteX16" fmla="*/ 206984 w 415983"/>
                <a:gd name="connsiteY16" fmla="*/ 292462 h 605592"/>
                <a:gd name="connsiteX17" fmla="*/ 311806 w 415983"/>
                <a:gd name="connsiteY17" fmla="*/ 239988 h 605592"/>
                <a:gd name="connsiteX18" fmla="*/ 367698 w 415983"/>
                <a:gd name="connsiteY18" fmla="*/ 149318 h 605592"/>
                <a:gd name="connsiteX19" fmla="*/ 367698 w 415983"/>
                <a:gd name="connsiteY19" fmla="*/ 37047 h 605592"/>
                <a:gd name="connsiteX20" fmla="*/ 387474 w 415983"/>
                <a:gd name="connsiteY20" fmla="*/ 37047 h 605592"/>
                <a:gd name="connsiteX21" fmla="*/ 387474 w 415983"/>
                <a:gd name="connsiteY21" fmla="*/ 149318 h 605592"/>
                <a:gd name="connsiteX22" fmla="*/ 320719 w 415983"/>
                <a:gd name="connsiteY22" fmla="*/ 256954 h 605592"/>
                <a:gd name="connsiteX23" fmla="*/ 228339 w 415983"/>
                <a:gd name="connsiteY23" fmla="*/ 303031 h 605592"/>
                <a:gd name="connsiteX24" fmla="*/ 324804 w 415983"/>
                <a:gd name="connsiteY24" fmla="*/ 351147 h 605592"/>
                <a:gd name="connsiteX25" fmla="*/ 387474 w 415983"/>
                <a:gd name="connsiteY25" fmla="*/ 452201 h 605592"/>
                <a:gd name="connsiteX26" fmla="*/ 387474 w 415983"/>
                <a:gd name="connsiteY26" fmla="*/ 567346 h 605592"/>
                <a:gd name="connsiteX27" fmla="*/ 367698 w 415983"/>
                <a:gd name="connsiteY27" fmla="*/ 567346 h 605592"/>
                <a:gd name="connsiteX28" fmla="*/ 367698 w 415983"/>
                <a:gd name="connsiteY28" fmla="*/ 452201 h 605592"/>
                <a:gd name="connsiteX29" fmla="*/ 315891 w 415983"/>
                <a:gd name="connsiteY29" fmla="*/ 368113 h 605592"/>
                <a:gd name="connsiteX30" fmla="*/ 207077 w 415983"/>
                <a:gd name="connsiteY30" fmla="*/ 313600 h 605592"/>
                <a:gd name="connsiteX31" fmla="*/ 97985 w 415983"/>
                <a:gd name="connsiteY31" fmla="*/ 368113 h 605592"/>
                <a:gd name="connsiteX32" fmla="*/ 45807 w 415983"/>
                <a:gd name="connsiteY32" fmla="*/ 452201 h 605592"/>
                <a:gd name="connsiteX33" fmla="*/ 45807 w 415983"/>
                <a:gd name="connsiteY33" fmla="*/ 567346 h 605592"/>
                <a:gd name="connsiteX34" fmla="*/ 27238 w 415983"/>
                <a:gd name="connsiteY34" fmla="*/ 567346 h 605592"/>
                <a:gd name="connsiteX35" fmla="*/ 27238 w 415983"/>
                <a:gd name="connsiteY35" fmla="*/ 452201 h 605592"/>
                <a:gd name="connsiteX36" fmla="*/ 89722 w 415983"/>
                <a:gd name="connsiteY36" fmla="*/ 351147 h 605592"/>
                <a:gd name="connsiteX37" fmla="*/ 186002 w 415983"/>
                <a:gd name="connsiteY37" fmla="*/ 303031 h 605592"/>
                <a:gd name="connsiteX38" fmla="*/ 93714 w 415983"/>
                <a:gd name="connsiteY38" fmla="*/ 256954 h 605592"/>
                <a:gd name="connsiteX39" fmla="*/ 27238 w 415983"/>
                <a:gd name="connsiteY39" fmla="*/ 149318 h 605592"/>
                <a:gd name="connsiteX40" fmla="*/ 0 w 415983"/>
                <a:gd name="connsiteY40" fmla="*/ 0 h 605592"/>
                <a:gd name="connsiteX41" fmla="*/ 415983 w 415983"/>
                <a:gd name="connsiteY41" fmla="*/ 0 h 605592"/>
                <a:gd name="connsiteX42" fmla="*/ 415983 w 415983"/>
                <a:gd name="connsiteY42" fmla="*/ 18559 h 605592"/>
                <a:gd name="connsiteX43" fmla="*/ 0 w 415983"/>
                <a:gd name="connsiteY43" fmla="*/ 18559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5983" h="605592">
                  <a:moveTo>
                    <a:pt x="0" y="587033"/>
                  </a:moveTo>
                  <a:lnTo>
                    <a:pt x="415983" y="587033"/>
                  </a:lnTo>
                  <a:lnTo>
                    <a:pt x="415983" y="605592"/>
                  </a:lnTo>
                  <a:lnTo>
                    <a:pt x="0" y="605592"/>
                  </a:lnTo>
                  <a:close/>
                  <a:moveTo>
                    <a:pt x="272312" y="538837"/>
                  </a:moveTo>
                  <a:lnTo>
                    <a:pt x="300820" y="538837"/>
                  </a:lnTo>
                  <a:lnTo>
                    <a:pt x="300820" y="557396"/>
                  </a:lnTo>
                  <a:lnTo>
                    <a:pt x="272312" y="557396"/>
                  </a:lnTo>
                  <a:close/>
                  <a:moveTo>
                    <a:pt x="74305" y="538837"/>
                  </a:moveTo>
                  <a:lnTo>
                    <a:pt x="253753" y="538837"/>
                  </a:lnTo>
                  <a:lnTo>
                    <a:pt x="253753" y="557396"/>
                  </a:lnTo>
                  <a:lnTo>
                    <a:pt x="74305" y="557396"/>
                  </a:lnTo>
                  <a:close/>
                  <a:moveTo>
                    <a:pt x="27238" y="37047"/>
                  </a:moveTo>
                  <a:lnTo>
                    <a:pt x="45807" y="37047"/>
                  </a:lnTo>
                  <a:lnTo>
                    <a:pt x="45807" y="149318"/>
                  </a:lnTo>
                  <a:cubicBezTo>
                    <a:pt x="45807" y="187978"/>
                    <a:pt x="67347" y="222744"/>
                    <a:pt x="101977" y="239988"/>
                  </a:cubicBezTo>
                  <a:lnTo>
                    <a:pt x="206984" y="292462"/>
                  </a:lnTo>
                  <a:lnTo>
                    <a:pt x="311806" y="239988"/>
                  </a:lnTo>
                  <a:cubicBezTo>
                    <a:pt x="346437" y="222744"/>
                    <a:pt x="367698" y="187978"/>
                    <a:pt x="367698" y="149318"/>
                  </a:cubicBezTo>
                  <a:lnTo>
                    <a:pt x="367698" y="37047"/>
                  </a:lnTo>
                  <a:lnTo>
                    <a:pt x="387474" y="37047"/>
                  </a:lnTo>
                  <a:lnTo>
                    <a:pt x="387474" y="149318"/>
                  </a:lnTo>
                  <a:cubicBezTo>
                    <a:pt x="387474" y="195210"/>
                    <a:pt x="361849" y="236465"/>
                    <a:pt x="320719" y="256954"/>
                  </a:cubicBezTo>
                  <a:lnTo>
                    <a:pt x="228339" y="303031"/>
                  </a:lnTo>
                  <a:lnTo>
                    <a:pt x="324804" y="351147"/>
                  </a:lnTo>
                  <a:cubicBezTo>
                    <a:pt x="363335" y="370431"/>
                    <a:pt x="387474" y="409091"/>
                    <a:pt x="387474" y="452201"/>
                  </a:cubicBezTo>
                  <a:lnTo>
                    <a:pt x="387474" y="567346"/>
                  </a:lnTo>
                  <a:lnTo>
                    <a:pt x="367698" y="567346"/>
                  </a:lnTo>
                  <a:lnTo>
                    <a:pt x="367698" y="452201"/>
                  </a:lnTo>
                  <a:cubicBezTo>
                    <a:pt x="367698" y="416322"/>
                    <a:pt x="348015" y="384152"/>
                    <a:pt x="315891" y="368113"/>
                  </a:cubicBezTo>
                  <a:lnTo>
                    <a:pt x="207077" y="313600"/>
                  </a:lnTo>
                  <a:lnTo>
                    <a:pt x="97985" y="368113"/>
                  </a:lnTo>
                  <a:cubicBezTo>
                    <a:pt x="65861" y="384152"/>
                    <a:pt x="45807" y="416322"/>
                    <a:pt x="45807" y="452201"/>
                  </a:cubicBezTo>
                  <a:lnTo>
                    <a:pt x="45807" y="567346"/>
                  </a:lnTo>
                  <a:lnTo>
                    <a:pt x="27238" y="567346"/>
                  </a:lnTo>
                  <a:lnTo>
                    <a:pt x="27238" y="452201"/>
                  </a:lnTo>
                  <a:cubicBezTo>
                    <a:pt x="27238" y="409091"/>
                    <a:pt x="51099" y="370431"/>
                    <a:pt x="89722" y="351147"/>
                  </a:cubicBezTo>
                  <a:lnTo>
                    <a:pt x="186002" y="303031"/>
                  </a:lnTo>
                  <a:lnTo>
                    <a:pt x="93714" y="256954"/>
                  </a:lnTo>
                  <a:cubicBezTo>
                    <a:pt x="52677" y="236465"/>
                    <a:pt x="27238" y="195210"/>
                    <a:pt x="27238" y="149318"/>
                  </a:cubicBezTo>
                  <a:close/>
                  <a:moveTo>
                    <a:pt x="0" y="0"/>
                  </a:moveTo>
                  <a:lnTo>
                    <a:pt x="415983" y="0"/>
                  </a:lnTo>
                  <a:lnTo>
                    <a:pt x="415983" y="18559"/>
                  </a:lnTo>
                  <a:lnTo>
                    <a:pt x="0" y="18559"/>
                  </a:lnTo>
                  <a:close/>
                </a:path>
              </a:pathLst>
            </a:custGeom>
            <a:solidFill>
              <a:srgbClr val="FFC000"/>
            </a:solidFill>
            <a:ln>
              <a:solidFill>
                <a:schemeClr val="tx2"/>
              </a:solidFill>
            </a:ln>
          </p:spPr>
          <p:txBody>
            <a:bodyPr>
              <a:noAutofit/>
            </a:bodyPr>
            <a:lstStyle>
              <a:defPPr>
                <a:defRPr lang="en-US"/>
              </a:defPPr>
              <a:lvl1pPr marL="0" algn="l" defTabSz="914219" rtl="0" eaLnBrk="1" latinLnBrk="0" hangingPunct="1">
                <a:defRPr sz="3600" kern="1200">
                  <a:solidFill>
                    <a:schemeClr val="tx1"/>
                  </a:solidFill>
                  <a:latin typeface="+mn-lt"/>
                  <a:ea typeface="+mn-ea"/>
                  <a:cs typeface="+mn-cs"/>
                </a:defRPr>
              </a:lvl1pPr>
              <a:lvl2pPr marL="914219" algn="l" defTabSz="914219" rtl="0" eaLnBrk="1" latinLnBrk="0" hangingPunct="1">
                <a:defRPr sz="3600" kern="1200">
                  <a:solidFill>
                    <a:schemeClr val="tx1"/>
                  </a:solidFill>
                  <a:latin typeface="+mn-lt"/>
                  <a:ea typeface="+mn-ea"/>
                  <a:cs typeface="+mn-cs"/>
                </a:defRPr>
              </a:lvl2pPr>
              <a:lvl3pPr marL="1828435" algn="l" defTabSz="914219" rtl="0" eaLnBrk="1" latinLnBrk="0" hangingPunct="1">
                <a:defRPr sz="3600" kern="1200">
                  <a:solidFill>
                    <a:schemeClr val="tx1"/>
                  </a:solidFill>
                  <a:latin typeface="+mn-lt"/>
                  <a:ea typeface="+mn-ea"/>
                  <a:cs typeface="+mn-cs"/>
                </a:defRPr>
              </a:lvl3pPr>
              <a:lvl4pPr marL="2742652" algn="l" defTabSz="914219" rtl="0" eaLnBrk="1" latinLnBrk="0" hangingPunct="1">
                <a:defRPr sz="3600" kern="1200">
                  <a:solidFill>
                    <a:schemeClr val="tx1"/>
                  </a:solidFill>
                  <a:latin typeface="+mn-lt"/>
                  <a:ea typeface="+mn-ea"/>
                  <a:cs typeface="+mn-cs"/>
                </a:defRPr>
              </a:lvl4pPr>
              <a:lvl5pPr marL="3656868" algn="l" defTabSz="914219" rtl="0" eaLnBrk="1" latinLnBrk="0" hangingPunct="1">
                <a:defRPr sz="3600" kern="1200">
                  <a:solidFill>
                    <a:schemeClr val="tx1"/>
                  </a:solidFill>
                  <a:latin typeface="+mn-lt"/>
                  <a:ea typeface="+mn-ea"/>
                  <a:cs typeface="+mn-cs"/>
                </a:defRPr>
              </a:lvl5pPr>
              <a:lvl6pPr marL="4571087" algn="l" defTabSz="914219" rtl="0" eaLnBrk="1" latinLnBrk="0" hangingPunct="1">
                <a:defRPr sz="3600" kern="1200">
                  <a:solidFill>
                    <a:schemeClr val="tx1"/>
                  </a:solidFill>
                  <a:latin typeface="+mn-lt"/>
                  <a:ea typeface="+mn-ea"/>
                  <a:cs typeface="+mn-cs"/>
                </a:defRPr>
              </a:lvl6pPr>
              <a:lvl7pPr marL="5485303" algn="l" defTabSz="914219" rtl="0" eaLnBrk="1" latinLnBrk="0" hangingPunct="1">
                <a:defRPr sz="3600" kern="1200">
                  <a:solidFill>
                    <a:schemeClr val="tx1"/>
                  </a:solidFill>
                  <a:latin typeface="+mn-lt"/>
                  <a:ea typeface="+mn-ea"/>
                  <a:cs typeface="+mn-cs"/>
                </a:defRPr>
              </a:lvl7pPr>
              <a:lvl8pPr marL="6399520" algn="l" defTabSz="914219" rtl="0" eaLnBrk="1" latinLnBrk="0" hangingPunct="1">
                <a:defRPr sz="3600" kern="1200">
                  <a:solidFill>
                    <a:schemeClr val="tx1"/>
                  </a:solidFill>
                  <a:latin typeface="+mn-lt"/>
                  <a:ea typeface="+mn-ea"/>
                  <a:cs typeface="+mn-cs"/>
                </a:defRPr>
              </a:lvl8pPr>
              <a:lvl9pPr marL="7313737" algn="l" defTabSz="914219" rtl="0" eaLnBrk="1" latinLnBrk="0" hangingPunct="1">
                <a:defRPr sz="3600" kern="1200">
                  <a:solidFill>
                    <a:schemeClr val="tx1"/>
                  </a:solidFill>
                  <a:latin typeface="+mn-lt"/>
                  <a:ea typeface="+mn-ea"/>
                  <a:cs typeface="+mn-cs"/>
                </a:defRPr>
              </a:lvl9pPr>
            </a:lstStyle>
            <a:p>
              <a:pPr defTabSz="913853" fontAlgn="ctr"/>
              <a:endParaRPr lang="en-US" altLang="zh-CN" sz="2132">
                <a:solidFill>
                  <a:schemeClr val="tx1">
                    <a:lumMod val="50000"/>
                  </a:schemeClr>
                </a:solidFill>
                <a:latin typeface="Arial" panose="020B0604020202020204" pitchFamily="34" charset="0"/>
                <a:ea typeface="微软雅黑" panose="020B0503020204020204" pitchFamily="34" charset="-122"/>
                <a:sym typeface="Huawei Sans" panose="020C0503030203020204" pitchFamily="34" charset="0"/>
              </a:endParaRPr>
            </a:p>
          </p:txBody>
        </p:sp>
      </p:grpSp>
      <p:grpSp>
        <p:nvGrpSpPr>
          <p:cNvPr id="41" name="组合 40"/>
          <p:cNvGrpSpPr/>
          <p:nvPr/>
        </p:nvGrpSpPr>
        <p:grpSpPr>
          <a:xfrm>
            <a:off x="4567143" y="4101164"/>
            <a:ext cx="431831" cy="431831"/>
            <a:chOff x="4345644" y="4021682"/>
            <a:chExt cx="477279" cy="477279"/>
          </a:xfrm>
        </p:grpSpPr>
        <p:sp>
          <p:nvSpPr>
            <p:cNvPr id="75" name="椭圆 74"/>
            <p:cNvSpPr/>
            <p:nvPr/>
          </p:nvSpPr>
          <p:spPr>
            <a:xfrm>
              <a:off x="4345644" y="4021682"/>
              <a:ext cx="477279" cy="477279"/>
            </a:xfrm>
            <a:prstGeom prst="ellipse">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3973" fontAlgn="ctr"/>
              <a:endParaRPr lang="en-US" altLang="zh-CN" sz="2132">
                <a:solidFill>
                  <a:schemeClr val="tx1">
                    <a:lumMod val="50000"/>
                  </a:schemeClr>
                </a:solidFill>
                <a:latin typeface="Arial" panose="020B0604020202020204" pitchFamily="34" charset="0"/>
                <a:ea typeface="微软雅黑" panose="020B0503020204020204" pitchFamily="34" charset="-122"/>
                <a:sym typeface="Huawei Sans" panose="020C0503030203020204" pitchFamily="34" charset="0"/>
              </a:endParaRPr>
            </a:p>
          </p:txBody>
        </p:sp>
        <p:sp>
          <p:nvSpPr>
            <p:cNvPr id="81" name="lightning_157432"/>
            <p:cNvSpPr>
              <a:spLocks noChangeAspect="1"/>
            </p:cNvSpPr>
            <p:nvPr/>
          </p:nvSpPr>
          <p:spPr bwMode="auto">
            <a:xfrm>
              <a:off x="4440617" y="4111720"/>
              <a:ext cx="297289" cy="29685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79060" h="578213">
                  <a:moveTo>
                    <a:pt x="517469" y="479741"/>
                  </a:moveTo>
                  <a:cubicBezTo>
                    <a:pt x="496553" y="479741"/>
                    <a:pt x="480533" y="495738"/>
                    <a:pt x="480533" y="516535"/>
                  </a:cubicBezTo>
                  <a:cubicBezTo>
                    <a:pt x="480533" y="537420"/>
                    <a:pt x="496553" y="553417"/>
                    <a:pt x="517469" y="553417"/>
                  </a:cubicBezTo>
                  <a:cubicBezTo>
                    <a:pt x="538296" y="553417"/>
                    <a:pt x="554317" y="537420"/>
                    <a:pt x="554317" y="516535"/>
                  </a:cubicBezTo>
                  <a:cubicBezTo>
                    <a:pt x="554317" y="495738"/>
                    <a:pt x="538296" y="479741"/>
                    <a:pt x="517469" y="479741"/>
                  </a:cubicBezTo>
                  <a:close/>
                  <a:moveTo>
                    <a:pt x="61591" y="479741"/>
                  </a:moveTo>
                  <a:cubicBezTo>
                    <a:pt x="40764" y="479741"/>
                    <a:pt x="24743" y="495738"/>
                    <a:pt x="24743" y="516535"/>
                  </a:cubicBezTo>
                  <a:cubicBezTo>
                    <a:pt x="24743" y="537420"/>
                    <a:pt x="40764" y="553417"/>
                    <a:pt x="61591" y="553417"/>
                  </a:cubicBezTo>
                  <a:cubicBezTo>
                    <a:pt x="82507" y="553417"/>
                    <a:pt x="98527" y="537420"/>
                    <a:pt x="98527" y="516535"/>
                  </a:cubicBezTo>
                  <a:cubicBezTo>
                    <a:pt x="98527" y="495738"/>
                    <a:pt x="82507" y="479741"/>
                    <a:pt x="61591" y="479741"/>
                  </a:cubicBezTo>
                  <a:close/>
                  <a:moveTo>
                    <a:pt x="254907" y="351852"/>
                  </a:moveTo>
                  <a:cubicBezTo>
                    <a:pt x="224201" y="351852"/>
                    <a:pt x="198301" y="376381"/>
                    <a:pt x="198301" y="408375"/>
                  </a:cubicBezTo>
                  <a:lnTo>
                    <a:pt x="198301" y="431927"/>
                  </a:lnTo>
                  <a:cubicBezTo>
                    <a:pt x="224646" y="448813"/>
                    <a:pt x="255886" y="458500"/>
                    <a:pt x="289441" y="458500"/>
                  </a:cubicBezTo>
                  <a:cubicBezTo>
                    <a:pt x="324153" y="458500"/>
                    <a:pt x="356283" y="448191"/>
                    <a:pt x="383073" y="430416"/>
                  </a:cubicBezTo>
                  <a:lnTo>
                    <a:pt x="382984" y="430416"/>
                  </a:lnTo>
                  <a:lnTo>
                    <a:pt x="382984" y="408375"/>
                  </a:lnTo>
                  <a:cubicBezTo>
                    <a:pt x="382984" y="377714"/>
                    <a:pt x="358419" y="351852"/>
                    <a:pt x="326378" y="351852"/>
                  </a:cubicBezTo>
                  <a:close/>
                  <a:moveTo>
                    <a:pt x="289460" y="195506"/>
                  </a:moveTo>
                  <a:cubicBezTo>
                    <a:pt x="267301" y="195506"/>
                    <a:pt x="250125" y="213996"/>
                    <a:pt x="250125" y="234886"/>
                  </a:cubicBezTo>
                  <a:cubicBezTo>
                    <a:pt x="250125" y="255776"/>
                    <a:pt x="268636" y="274265"/>
                    <a:pt x="289460" y="274265"/>
                  </a:cubicBezTo>
                  <a:cubicBezTo>
                    <a:pt x="310372" y="274265"/>
                    <a:pt x="328882" y="255776"/>
                    <a:pt x="328882" y="234886"/>
                  </a:cubicBezTo>
                  <a:cubicBezTo>
                    <a:pt x="328882" y="213996"/>
                    <a:pt x="311707" y="195506"/>
                    <a:pt x="289460" y="195506"/>
                  </a:cubicBezTo>
                  <a:close/>
                  <a:moveTo>
                    <a:pt x="289460" y="172038"/>
                  </a:moveTo>
                  <a:cubicBezTo>
                    <a:pt x="325234" y="172038"/>
                    <a:pt x="353533" y="200395"/>
                    <a:pt x="353533" y="236041"/>
                  </a:cubicBezTo>
                  <a:cubicBezTo>
                    <a:pt x="353533" y="271776"/>
                    <a:pt x="325234" y="300044"/>
                    <a:pt x="289460" y="300044"/>
                  </a:cubicBezTo>
                  <a:cubicBezTo>
                    <a:pt x="253774" y="300044"/>
                    <a:pt x="225386" y="271865"/>
                    <a:pt x="225386" y="236041"/>
                  </a:cubicBezTo>
                  <a:cubicBezTo>
                    <a:pt x="225386" y="200395"/>
                    <a:pt x="253774" y="172038"/>
                    <a:pt x="289460" y="172038"/>
                  </a:cubicBezTo>
                  <a:close/>
                  <a:moveTo>
                    <a:pt x="289619" y="119624"/>
                  </a:moveTo>
                  <a:cubicBezTo>
                    <a:pt x="195809" y="119624"/>
                    <a:pt x="119888" y="195434"/>
                    <a:pt x="119888" y="289018"/>
                  </a:cubicBezTo>
                  <a:cubicBezTo>
                    <a:pt x="119888" y="337276"/>
                    <a:pt x="140181" y="380913"/>
                    <a:pt x="172579" y="411664"/>
                  </a:cubicBezTo>
                  <a:lnTo>
                    <a:pt x="172579" y="408287"/>
                  </a:lnTo>
                  <a:cubicBezTo>
                    <a:pt x="172579" y="363938"/>
                    <a:pt x="208269" y="327056"/>
                    <a:pt x="253839" y="327056"/>
                  </a:cubicBezTo>
                  <a:lnTo>
                    <a:pt x="325310" y="327056"/>
                  </a:lnTo>
                  <a:cubicBezTo>
                    <a:pt x="369723" y="327056"/>
                    <a:pt x="406570" y="362783"/>
                    <a:pt x="406570" y="408287"/>
                  </a:cubicBezTo>
                  <a:lnTo>
                    <a:pt x="406570" y="411664"/>
                  </a:lnTo>
                  <a:cubicBezTo>
                    <a:pt x="439146" y="380913"/>
                    <a:pt x="459261" y="337276"/>
                    <a:pt x="459261" y="289018"/>
                  </a:cubicBezTo>
                  <a:cubicBezTo>
                    <a:pt x="459261" y="195434"/>
                    <a:pt x="383340" y="119624"/>
                    <a:pt x="289619" y="119624"/>
                  </a:cubicBezTo>
                  <a:close/>
                  <a:moveTo>
                    <a:pt x="517291" y="24707"/>
                  </a:moveTo>
                  <a:cubicBezTo>
                    <a:pt x="496464" y="24707"/>
                    <a:pt x="480444" y="40704"/>
                    <a:pt x="480444" y="61501"/>
                  </a:cubicBezTo>
                  <a:cubicBezTo>
                    <a:pt x="480444" y="82386"/>
                    <a:pt x="496464" y="98384"/>
                    <a:pt x="517291" y="98384"/>
                  </a:cubicBezTo>
                  <a:cubicBezTo>
                    <a:pt x="538207" y="98384"/>
                    <a:pt x="554228" y="82386"/>
                    <a:pt x="554228" y="61501"/>
                  </a:cubicBezTo>
                  <a:cubicBezTo>
                    <a:pt x="554228" y="40704"/>
                    <a:pt x="538207" y="24707"/>
                    <a:pt x="517291" y="24707"/>
                  </a:cubicBezTo>
                  <a:close/>
                  <a:moveTo>
                    <a:pt x="61591" y="24707"/>
                  </a:moveTo>
                  <a:cubicBezTo>
                    <a:pt x="40764" y="24707"/>
                    <a:pt x="24743" y="40704"/>
                    <a:pt x="24743" y="61501"/>
                  </a:cubicBezTo>
                  <a:cubicBezTo>
                    <a:pt x="24743" y="82386"/>
                    <a:pt x="40764" y="98384"/>
                    <a:pt x="61591" y="98384"/>
                  </a:cubicBezTo>
                  <a:cubicBezTo>
                    <a:pt x="82507" y="98384"/>
                    <a:pt x="98527" y="82386"/>
                    <a:pt x="98527" y="61501"/>
                  </a:cubicBezTo>
                  <a:cubicBezTo>
                    <a:pt x="98527" y="40704"/>
                    <a:pt x="82507" y="24707"/>
                    <a:pt x="61591" y="24707"/>
                  </a:cubicBezTo>
                  <a:close/>
                  <a:moveTo>
                    <a:pt x="61591" y="0"/>
                  </a:moveTo>
                  <a:cubicBezTo>
                    <a:pt x="91852" y="0"/>
                    <a:pt x="116417" y="20886"/>
                    <a:pt x="122024" y="49236"/>
                  </a:cubicBezTo>
                  <a:lnTo>
                    <a:pt x="289352" y="49236"/>
                  </a:lnTo>
                  <a:cubicBezTo>
                    <a:pt x="296739" y="49236"/>
                    <a:pt x="301724" y="54213"/>
                    <a:pt x="301724" y="61501"/>
                  </a:cubicBezTo>
                  <a:lnTo>
                    <a:pt x="301724" y="96339"/>
                  </a:lnTo>
                  <a:cubicBezTo>
                    <a:pt x="398293" y="102383"/>
                    <a:pt x="475637" y="179348"/>
                    <a:pt x="482313" y="275509"/>
                  </a:cubicBezTo>
                  <a:lnTo>
                    <a:pt x="505009" y="275509"/>
                  </a:lnTo>
                  <a:lnTo>
                    <a:pt x="505009" y="121846"/>
                  </a:lnTo>
                  <a:cubicBezTo>
                    <a:pt x="476616" y="116247"/>
                    <a:pt x="455700" y="91718"/>
                    <a:pt x="455700" y="61501"/>
                  </a:cubicBezTo>
                  <a:cubicBezTo>
                    <a:pt x="455700" y="27018"/>
                    <a:pt x="482758" y="0"/>
                    <a:pt x="517291" y="0"/>
                  </a:cubicBezTo>
                  <a:cubicBezTo>
                    <a:pt x="551825" y="0"/>
                    <a:pt x="578882" y="27018"/>
                    <a:pt x="578882" y="61501"/>
                  </a:cubicBezTo>
                  <a:cubicBezTo>
                    <a:pt x="578882" y="91718"/>
                    <a:pt x="558055" y="116247"/>
                    <a:pt x="529663" y="121846"/>
                  </a:cubicBezTo>
                  <a:lnTo>
                    <a:pt x="529663" y="287774"/>
                  </a:lnTo>
                  <a:cubicBezTo>
                    <a:pt x="529663" y="295061"/>
                    <a:pt x="524679" y="300038"/>
                    <a:pt x="517291" y="300038"/>
                  </a:cubicBezTo>
                  <a:lnTo>
                    <a:pt x="482580" y="300038"/>
                  </a:lnTo>
                  <a:cubicBezTo>
                    <a:pt x="476972" y="397444"/>
                    <a:pt x="399272" y="475564"/>
                    <a:pt x="301813" y="481696"/>
                  </a:cubicBezTo>
                  <a:lnTo>
                    <a:pt x="301813" y="504270"/>
                  </a:lnTo>
                  <a:lnTo>
                    <a:pt x="456947" y="504270"/>
                  </a:lnTo>
                  <a:cubicBezTo>
                    <a:pt x="462465" y="475919"/>
                    <a:pt x="487030" y="455034"/>
                    <a:pt x="517291" y="455034"/>
                  </a:cubicBezTo>
                  <a:cubicBezTo>
                    <a:pt x="551825" y="455034"/>
                    <a:pt x="579060" y="482052"/>
                    <a:pt x="579060" y="516535"/>
                  </a:cubicBezTo>
                  <a:cubicBezTo>
                    <a:pt x="579060" y="551018"/>
                    <a:pt x="552003" y="578035"/>
                    <a:pt x="517469" y="578035"/>
                  </a:cubicBezTo>
                  <a:cubicBezTo>
                    <a:pt x="487208" y="578035"/>
                    <a:pt x="462643" y="557239"/>
                    <a:pt x="457036" y="528888"/>
                  </a:cubicBezTo>
                  <a:lnTo>
                    <a:pt x="289619" y="528888"/>
                  </a:lnTo>
                  <a:cubicBezTo>
                    <a:pt x="282232" y="528888"/>
                    <a:pt x="277247" y="523911"/>
                    <a:pt x="277247" y="516535"/>
                  </a:cubicBezTo>
                  <a:lnTo>
                    <a:pt x="277247" y="481696"/>
                  </a:lnTo>
                  <a:cubicBezTo>
                    <a:pt x="179788" y="475564"/>
                    <a:pt x="101999" y="397444"/>
                    <a:pt x="96480" y="300038"/>
                  </a:cubicBezTo>
                  <a:lnTo>
                    <a:pt x="73962" y="300038"/>
                  </a:lnTo>
                  <a:lnTo>
                    <a:pt x="73962" y="456367"/>
                  </a:lnTo>
                  <a:cubicBezTo>
                    <a:pt x="102355" y="461966"/>
                    <a:pt x="123182" y="486495"/>
                    <a:pt x="123182" y="516713"/>
                  </a:cubicBezTo>
                  <a:cubicBezTo>
                    <a:pt x="123182" y="551196"/>
                    <a:pt x="96124" y="578213"/>
                    <a:pt x="61591" y="578213"/>
                  </a:cubicBezTo>
                  <a:cubicBezTo>
                    <a:pt x="27057" y="578213"/>
                    <a:pt x="0" y="551196"/>
                    <a:pt x="0" y="516713"/>
                  </a:cubicBezTo>
                  <a:cubicBezTo>
                    <a:pt x="0" y="486495"/>
                    <a:pt x="20916" y="461966"/>
                    <a:pt x="49308" y="456367"/>
                  </a:cubicBezTo>
                  <a:lnTo>
                    <a:pt x="49308" y="287863"/>
                  </a:lnTo>
                  <a:cubicBezTo>
                    <a:pt x="49308" y="280486"/>
                    <a:pt x="54292" y="275509"/>
                    <a:pt x="61591" y="275509"/>
                  </a:cubicBezTo>
                  <a:lnTo>
                    <a:pt x="96480" y="275509"/>
                  </a:lnTo>
                  <a:cubicBezTo>
                    <a:pt x="103245" y="179348"/>
                    <a:pt x="180500" y="102383"/>
                    <a:pt x="277158" y="96339"/>
                  </a:cubicBezTo>
                  <a:lnTo>
                    <a:pt x="277158" y="73854"/>
                  </a:lnTo>
                  <a:lnTo>
                    <a:pt x="122024" y="73854"/>
                  </a:lnTo>
                  <a:cubicBezTo>
                    <a:pt x="116417" y="102205"/>
                    <a:pt x="91852" y="123002"/>
                    <a:pt x="61591" y="123002"/>
                  </a:cubicBezTo>
                  <a:cubicBezTo>
                    <a:pt x="27057" y="123002"/>
                    <a:pt x="0" y="95984"/>
                    <a:pt x="0" y="61501"/>
                  </a:cubicBezTo>
                  <a:cubicBezTo>
                    <a:pt x="0" y="27018"/>
                    <a:pt x="27057" y="0"/>
                    <a:pt x="61591" y="0"/>
                  </a:cubicBezTo>
                  <a:close/>
                </a:path>
              </a:pathLst>
            </a:custGeom>
            <a:solidFill>
              <a:srgbClr val="FF0000"/>
            </a:solidFill>
            <a:ln>
              <a:solidFill>
                <a:schemeClr val="tx2"/>
              </a:solidFill>
            </a:ln>
          </p:spPr>
          <p:txBody>
            <a:bodyPr>
              <a:noAutofit/>
            </a:bodyPr>
            <a:lstStyle/>
            <a:p>
              <a:pPr defTabSz="913973" fontAlgn="ctr"/>
              <a:endParaRPr lang="en-US" altLang="zh-CN" sz="2132">
                <a:solidFill>
                  <a:schemeClr val="tx1">
                    <a:lumMod val="50000"/>
                  </a:schemeClr>
                </a:solidFill>
                <a:latin typeface="Arial" panose="020B0604020202020204" pitchFamily="34" charset="0"/>
                <a:ea typeface="微软雅黑" panose="020B0503020204020204" pitchFamily="34" charset="-122"/>
                <a:sym typeface="Huawei Sans" panose="020C0503030203020204" pitchFamily="34" charset="0"/>
              </a:endParaRPr>
            </a:p>
          </p:txBody>
        </p:sp>
      </p:grpSp>
      <p:grpSp>
        <p:nvGrpSpPr>
          <p:cNvPr id="2" name="Group 1">
            <a:extLst>
              <a:ext uri="{FF2B5EF4-FFF2-40B4-BE49-F238E27FC236}">
                <a16:creationId xmlns:a16="http://schemas.microsoft.com/office/drawing/2014/main" id="{98C2AC65-E54B-41D2-B998-04F44F29B8F0}"/>
              </a:ext>
            </a:extLst>
          </p:cNvPr>
          <p:cNvGrpSpPr/>
          <p:nvPr/>
        </p:nvGrpSpPr>
        <p:grpSpPr>
          <a:xfrm>
            <a:off x="7073631" y="4092800"/>
            <a:ext cx="491274" cy="465785"/>
            <a:chOff x="7161789" y="4075959"/>
            <a:chExt cx="403116" cy="403116"/>
          </a:xfrm>
        </p:grpSpPr>
        <p:sp>
          <p:nvSpPr>
            <p:cNvPr id="93" name="圆形"/>
            <p:cNvSpPr/>
            <p:nvPr/>
          </p:nvSpPr>
          <p:spPr>
            <a:xfrm>
              <a:off x="7161789" y="4075959"/>
              <a:ext cx="403116" cy="403116"/>
            </a:xfrm>
            <a:prstGeom prst="ellipse">
              <a:avLst/>
            </a:prstGeom>
            <a:solidFill>
              <a:srgbClr val="FFFF00"/>
            </a:solidFill>
            <a:ln w="3175">
              <a:solidFill>
                <a:schemeClr val="tx2"/>
              </a:solidFill>
              <a:miter lim="400000"/>
            </a:ln>
          </p:spPr>
          <p:txBody>
            <a:bodyPr lIns="19404" tIns="19404" rIns="19404" bIns="19404" anchor="ctr">
              <a:noAutofit/>
            </a:bodyPr>
            <a:lstStyle/>
            <a:p>
              <a:pPr defTabSz="331032" fontAlgn="ctr">
                <a:lnSpc>
                  <a:spcPct val="110000"/>
                </a:lnSpc>
                <a:defRPr spc="219">
                  <a:solidFill>
                    <a:srgbClr val="C7010B"/>
                  </a:solidFill>
                  <a:latin typeface="Huawei Sans"/>
                  <a:ea typeface="Huawei Sans"/>
                  <a:cs typeface="Huawei Sans"/>
                  <a:sym typeface="Huawei Sans"/>
                </a:defRPr>
              </a:pPr>
              <a:endParaRPr lang="en-US" sz="203" spc="219">
                <a:solidFill>
                  <a:schemeClr val="tx1">
                    <a:lumMod val="50000"/>
                  </a:schemeClr>
                </a:solidFill>
                <a:latin typeface="Arial" panose="020B0604020202020204" pitchFamily="34" charset="0"/>
                <a:ea typeface="微软雅黑" panose="020B0503020204020204" pitchFamily="34" charset="-122"/>
                <a:sym typeface="Huawei Sans" panose="020C0503030203020204" pitchFamily="34" charset="0"/>
              </a:endParaRPr>
            </a:p>
          </p:txBody>
        </p:sp>
        <p:sp>
          <p:nvSpPr>
            <p:cNvPr id="91" name="repair-expert_87725"/>
            <p:cNvSpPr>
              <a:spLocks noChangeAspect="1"/>
            </p:cNvSpPr>
            <p:nvPr/>
          </p:nvSpPr>
          <p:spPr bwMode="auto">
            <a:xfrm>
              <a:off x="7287617" y="4166047"/>
              <a:ext cx="178383" cy="225172"/>
            </a:xfrm>
            <a:custGeom>
              <a:avLst/>
              <a:gdLst>
                <a:gd name="T0" fmla="*/ 1342 w 4058"/>
                <a:gd name="T1" fmla="*/ 5113 h 5130"/>
                <a:gd name="T2" fmla="*/ 1342 w 4058"/>
                <a:gd name="T3" fmla="*/ 3727 h 5130"/>
                <a:gd name="T4" fmla="*/ 2670 w 4058"/>
                <a:gd name="T5" fmla="*/ 3967 h 5130"/>
                <a:gd name="T6" fmla="*/ 2209 w 4058"/>
                <a:gd name="T7" fmla="*/ 4873 h 5130"/>
                <a:gd name="T8" fmla="*/ 1419 w 4058"/>
                <a:gd name="T9" fmla="*/ 1540 h 5130"/>
                <a:gd name="T10" fmla="*/ 1286 w 4058"/>
                <a:gd name="T11" fmla="*/ 1300 h 5130"/>
                <a:gd name="T12" fmla="*/ 1877 w 4058"/>
                <a:gd name="T13" fmla="*/ 1540 h 5130"/>
                <a:gd name="T14" fmla="*/ 2010 w 4058"/>
                <a:gd name="T15" fmla="*/ 1300 h 5130"/>
                <a:gd name="T16" fmla="*/ 1877 w 4058"/>
                <a:gd name="T17" fmla="*/ 1540 h 5130"/>
                <a:gd name="T18" fmla="*/ 1678 w 4058"/>
                <a:gd name="T19" fmla="*/ 2020 h 5130"/>
                <a:gd name="T20" fmla="*/ 1611 w 4058"/>
                <a:gd name="T21" fmla="*/ 1780 h 5130"/>
                <a:gd name="T22" fmla="*/ 1658 w 4058"/>
                <a:gd name="T23" fmla="*/ 3191 h 5130"/>
                <a:gd name="T24" fmla="*/ 2760 w 4058"/>
                <a:gd name="T25" fmla="*/ 3123 h 5130"/>
                <a:gd name="T26" fmla="*/ 2074 w 4058"/>
                <a:gd name="T27" fmla="*/ 2700 h 5130"/>
                <a:gd name="T28" fmla="*/ 1356 w 4058"/>
                <a:gd name="T29" fmla="*/ 2783 h 5130"/>
                <a:gd name="T30" fmla="*/ 358 w 4058"/>
                <a:gd name="T31" fmla="*/ 3281 h 5130"/>
                <a:gd name="T32" fmla="*/ 5 w 4058"/>
                <a:gd name="T33" fmla="*/ 4794 h 5130"/>
                <a:gd name="T34" fmla="*/ 99 w 4058"/>
                <a:gd name="T35" fmla="*/ 4884 h 5130"/>
                <a:gd name="T36" fmla="*/ 121 w 4058"/>
                <a:gd name="T37" fmla="*/ 4888 h 5130"/>
                <a:gd name="T38" fmla="*/ 965 w 4058"/>
                <a:gd name="T39" fmla="*/ 4767 h 5130"/>
                <a:gd name="T40" fmla="*/ 591 w 4058"/>
                <a:gd name="T41" fmla="*/ 3341 h 5130"/>
                <a:gd name="T42" fmla="*/ 1877 w 4058"/>
                <a:gd name="T43" fmla="*/ 3433 h 5130"/>
                <a:gd name="T44" fmla="*/ 2541 w 4058"/>
                <a:gd name="T45" fmla="*/ 3433 h 5130"/>
                <a:gd name="T46" fmla="*/ 462 w 4058"/>
                <a:gd name="T47" fmla="*/ 1340 h 5130"/>
                <a:gd name="T48" fmla="*/ 717 w 4058"/>
                <a:gd name="T49" fmla="*/ 975 h 5130"/>
                <a:gd name="T50" fmla="*/ 672 w 4058"/>
                <a:gd name="T51" fmla="*/ 888 h 5130"/>
                <a:gd name="T52" fmla="*/ 672 w 4058"/>
                <a:gd name="T53" fmla="*/ 879 h 5130"/>
                <a:gd name="T54" fmla="*/ 674 w 4058"/>
                <a:gd name="T55" fmla="*/ 869 h 5130"/>
                <a:gd name="T56" fmla="*/ 2920 w 4058"/>
                <a:gd name="T57" fmla="*/ 767 h 5130"/>
                <a:gd name="T58" fmla="*/ 2586 w 4058"/>
                <a:gd name="T59" fmla="*/ 1007 h 5130"/>
                <a:gd name="T60" fmla="*/ 2828 w 4058"/>
                <a:gd name="T61" fmla="*/ 1340 h 5130"/>
                <a:gd name="T62" fmla="*/ 2670 w 4058"/>
                <a:gd name="T63" fmla="*/ 1633 h 5130"/>
                <a:gd name="T64" fmla="*/ 607 w 4058"/>
                <a:gd name="T65" fmla="*/ 1635 h 5130"/>
                <a:gd name="T66" fmla="*/ 939 w 4058"/>
                <a:gd name="T67" fmla="*/ 767 h 5130"/>
                <a:gd name="T68" fmla="*/ 939 w 4058"/>
                <a:gd name="T69" fmla="*/ 767 h 5130"/>
                <a:gd name="T70" fmla="*/ 2446 w 4058"/>
                <a:gd name="T71" fmla="*/ 1451 h 5130"/>
                <a:gd name="T72" fmla="*/ 844 w 4058"/>
                <a:gd name="T73" fmla="*/ 1451 h 5130"/>
                <a:gd name="T74" fmla="*/ 4034 w 4058"/>
                <a:gd name="T75" fmla="*/ 3361 h 5130"/>
                <a:gd name="T76" fmla="*/ 3718 w 4058"/>
                <a:gd name="T77" fmla="*/ 3329 h 5130"/>
                <a:gd name="T78" fmla="*/ 3725 w 4058"/>
                <a:gd name="T79" fmla="*/ 3602 h 5130"/>
                <a:gd name="T80" fmla="*/ 3478 w 4058"/>
                <a:gd name="T81" fmla="*/ 3780 h 5130"/>
                <a:gd name="T82" fmla="*/ 3204 w 4058"/>
                <a:gd name="T83" fmla="*/ 3648 h 5130"/>
                <a:gd name="T84" fmla="*/ 3392 w 4058"/>
                <a:gd name="T85" fmla="*/ 3177 h 5130"/>
                <a:gd name="T86" fmla="*/ 3164 w 4058"/>
                <a:gd name="T87" fmla="*/ 2955 h 5130"/>
                <a:gd name="T88" fmla="*/ 3069 w 4058"/>
                <a:gd name="T89" fmla="*/ 3014 h 5130"/>
                <a:gd name="T90" fmla="*/ 2853 w 4058"/>
                <a:gd name="T91" fmla="*/ 3477 h 5130"/>
                <a:gd name="T92" fmla="*/ 2870 w 4058"/>
                <a:gd name="T93" fmla="*/ 3587 h 5130"/>
                <a:gd name="T94" fmla="*/ 3108 w 4058"/>
                <a:gd name="T95" fmla="*/ 3928 h 5130"/>
                <a:gd name="T96" fmla="*/ 2735 w 4058"/>
                <a:gd name="T97" fmla="*/ 5130 h 5130"/>
                <a:gd name="T98" fmla="*/ 3499 w 4058"/>
                <a:gd name="T99" fmla="*/ 4020 h 5130"/>
                <a:gd name="T100" fmla="*/ 3753 w 4058"/>
                <a:gd name="T101" fmla="*/ 3993 h 5130"/>
                <a:gd name="T102" fmla="*/ 3841 w 4058"/>
                <a:gd name="T103" fmla="*/ 3922 h 5130"/>
                <a:gd name="T104" fmla="*/ 4045 w 4058"/>
                <a:gd name="T105" fmla="*/ 3485 h 5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58" h="5130">
                  <a:moveTo>
                    <a:pt x="2329" y="4993"/>
                  </a:moveTo>
                  <a:cubicBezTo>
                    <a:pt x="2329" y="5060"/>
                    <a:pt x="2275" y="5113"/>
                    <a:pt x="2209" y="5113"/>
                  </a:cubicBezTo>
                  <a:lnTo>
                    <a:pt x="1342" y="5113"/>
                  </a:lnTo>
                  <a:cubicBezTo>
                    <a:pt x="1276" y="5113"/>
                    <a:pt x="1219" y="5066"/>
                    <a:pt x="1219" y="5000"/>
                  </a:cubicBezTo>
                  <a:lnTo>
                    <a:pt x="1219" y="3852"/>
                  </a:lnTo>
                  <a:cubicBezTo>
                    <a:pt x="1219" y="3785"/>
                    <a:pt x="1276" y="3727"/>
                    <a:pt x="1342" y="3727"/>
                  </a:cubicBezTo>
                  <a:lnTo>
                    <a:pt x="2670" y="3727"/>
                  </a:lnTo>
                  <a:cubicBezTo>
                    <a:pt x="2736" y="3727"/>
                    <a:pt x="2790" y="3781"/>
                    <a:pt x="2790" y="3847"/>
                  </a:cubicBezTo>
                  <a:cubicBezTo>
                    <a:pt x="2790" y="3913"/>
                    <a:pt x="2736" y="3967"/>
                    <a:pt x="2670" y="3967"/>
                  </a:cubicBezTo>
                  <a:lnTo>
                    <a:pt x="1459" y="3967"/>
                  </a:lnTo>
                  <a:lnTo>
                    <a:pt x="1459" y="4873"/>
                  </a:lnTo>
                  <a:lnTo>
                    <a:pt x="2209" y="4873"/>
                  </a:lnTo>
                  <a:cubicBezTo>
                    <a:pt x="2275" y="4873"/>
                    <a:pt x="2329" y="4927"/>
                    <a:pt x="2329" y="4993"/>
                  </a:cubicBezTo>
                  <a:close/>
                  <a:moveTo>
                    <a:pt x="1286" y="1540"/>
                  </a:moveTo>
                  <a:lnTo>
                    <a:pt x="1419" y="1540"/>
                  </a:lnTo>
                  <a:cubicBezTo>
                    <a:pt x="1486" y="1540"/>
                    <a:pt x="1539" y="1486"/>
                    <a:pt x="1539" y="1420"/>
                  </a:cubicBezTo>
                  <a:cubicBezTo>
                    <a:pt x="1539" y="1354"/>
                    <a:pt x="1486" y="1300"/>
                    <a:pt x="1419" y="1300"/>
                  </a:cubicBezTo>
                  <a:lnTo>
                    <a:pt x="1286" y="1300"/>
                  </a:lnTo>
                  <a:cubicBezTo>
                    <a:pt x="1220" y="1300"/>
                    <a:pt x="1166" y="1354"/>
                    <a:pt x="1166" y="1420"/>
                  </a:cubicBezTo>
                  <a:cubicBezTo>
                    <a:pt x="1166" y="1486"/>
                    <a:pt x="1220" y="1540"/>
                    <a:pt x="1286" y="1540"/>
                  </a:cubicBezTo>
                  <a:close/>
                  <a:moveTo>
                    <a:pt x="1877" y="1540"/>
                  </a:moveTo>
                  <a:lnTo>
                    <a:pt x="2010" y="1540"/>
                  </a:lnTo>
                  <a:cubicBezTo>
                    <a:pt x="2076" y="1540"/>
                    <a:pt x="2130" y="1486"/>
                    <a:pt x="2130" y="1420"/>
                  </a:cubicBezTo>
                  <a:cubicBezTo>
                    <a:pt x="2130" y="1354"/>
                    <a:pt x="2076" y="1300"/>
                    <a:pt x="2010" y="1300"/>
                  </a:cubicBezTo>
                  <a:lnTo>
                    <a:pt x="1877" y="1300"/>
                  </a:lnTo>
                  <a:cubicBezTo>
                    <a:pt x="1810" y="1300"/>
                    <a:pt x="1757" y="1354"/>
                    <a:pt x="1757" y="1420"/>
                  </a:cubicBezTo>
                  <a:cubicBezTo>
                    <a:pt x="1757" y="1486"/>
                    <a:pt x="1810" y="1540"/>
                    <a:pt x="1877" y="1540"/>
                  </a:cubicBezTo>
                  <a:close/>
                  <a:moveTo>
                    <a:pt x="1491" y="1900"/>
                  </a:moveTo>
                  <a:cubicBezTo>
                    <a:pt x="1491" y="1966"/>
                    <a:pt x="1545" y="2020"/>
                    <a:pt x="1611" y="2020"/>
                  </a:cubicBezTo>
                  <a:lnTo>
                    <a:pt x="1678" y="2020"/>
                  </a:lnTo>
                  <a:cubicBezTo>
                    <a:pt x="1744" y="2020"/>
                    <a:pt x="1798" y="1966"/>
                    <a:pt x="1798" y="1900"/>
                  </a:cubicBezTo>
                  <a:cubicBezTo>
                    <a:pt x="1798" y="1834"/>
                    <a:pt x="1744" y="1780"/>
                    <a:pt x="1678" y="1780"/>
                  </a:cubicBezTo>
                  <a:lnTo>
                    <a:pt x="1611" y="1780"/>
                  </a:lnTo>
                  <a:cubicBezTo>
                    <a:pt x="1545" y="1780"/>
                    <a:pt x="1491" y="1834"/>
                    <a:pt x="1491" y="1900"/>
                  </a:cubicBezTo>
                  <a:close/>
                  <a:moveTo>
                    <a:pt x="1169" y="2946"/>
                  </a:moveTo>
                  <a:cubicBezTo>
                    <a:pt x="1262" y="3094"/>
                    <a:pt x="1450" y="3191"/>
                    <a:pt x="1658" y="3191"/>
                  </a:cubicBezTo>
                  <a:cubicBezTo>
                    <a:pt x="1866" y="3191"/>
                    <a:pt x="2055" y="3094"/>
                    <a:pt x="2147" y="2946"/>
                  </a:cubicBezTo>
                  <a:cubicBezTo>
                    <a:pt x="2312" y="2959"/>
                    <a:pt x="2474" y="3027"/>
                    <a:pt x="2591" y="3132"/>
                  </a:cubicBezTo>
                  <a:cubicBezTo>
                    <a:pt x="2640" y="3176"/>
                    <a:pt x="2716" y="3172"/>
                    <a:pt x="2760" y="3123"/>
                  </a:cubicBezTo>
                  <a:cubicBezTo>
                    <a:pt x="2805" y="3074"/>
                    <a:pt x="2801" y="2996"/>
                    <a:pt x="2752" y="2952"/>
                  </a:cubicBezTo>
                  <a:cubicBezTo>
                    <a:pt x="2579" y="2795"/>
                    <a:pt x="2331" y="2700"/>
                    <a:pt x="2090" y="2700"/>
                  </a:cubicBezTo>
                  <a:lnTo>
                    <a:pt x="2074" y="2700"/>
                  </a:lnTo>
                  <a:cubicBezTo>
                    <a:pt x="2023" y="2700"/>
                    <a:pt x="1977" y="2735"/>
                    <a:pt x="1960" y="2783"/>
                  </a:cubicBezTo>
                  <a:cubicBezTo>
                    <a:pt x="1932" y="2866"/>
                    <a:pt x="1819" y="2950"/>
                    <a:pt x="1658" y="2950"/>
                  </a:cubicBezTo>
                  <a:cubicBezTo>
                    <a:pt x="1497" y="2950"/>
                    <a:pt x="1384" y="2865"/>
                    <a:pt x="1356" y="2783"/>
                  </a:cubicBezTo>
                  <a:cubicBezTo>
                    <a:pt x="1339" y="2734"/>
                    <a:pt x="1294" y="2700"/>
                    <a:pt x="1242" y="2700"/>
                  </a:cubicBezTo>
                  <a:lnTo>
                    <a:pt x="1226" y="2700"/>
                  </a:lnTo>
                  <a:cubicBezTo>
                    <a:pt x="818" y="2700"/>
                    <a:pt x="437" y="2956"/>
                    <a:pt x="358" y="3281"/>
                  </a:cubicBezTo>
                  <a:lnTo>
                    <a:pt x="5" y="4731"/>
                  </a:lnTo>
                  <a:cubicBezTo>
                    <a:pt x="4" y="4737"/>
                    <a:pt x="3" y="4744"/>
                    <a:pt x="2" y="4750"/>
                  </a:cubicBezTo>
                  <a:cubicBezTo>
                    <a:pt x="0" y="4765"/>
                    <a:pt x="1" y="4780"/>
                    <a:pt x="5" y="4794"/>
                  </a:cubicBezTo>
                  <a:cubicBezTo>
                    <a:pt x="8" y="4806"/>
                    <a:pt x="14" y="4818"/>
                    <a:pt x="20" y="4828"/>
                  </a:cubicBezTo>
                  <a:cubicBezTo>
                    <a:pt x="35" y="4850"/>
                    <a:pt x="57" y="4868"/>
                    <a:pt x="83" y="4877"/>
                  </a:cubicBezTo>
                  <a:cubicBezTo>
                    <a:pt x="88" y="4878"/>
                    <a:pt x="86" y="4883"/>
                    <a:pt x="99" y="4884"/>
                  </a:cubicBezTo>
                  <a:lnTo>
                    <a:pt x="99" y="4887"/>
                  </a:lnTo>
                  <a:lnTo>
                    <a:pt x="96" y="4887"/>
                  </a:lnTo>
                  <a:cubicBezTo>
                    <a:pt x="104" y="4887"/>
                    <a:pt x="113" y="4888"/>
                    <a:pt x="121" y="4888"/>
                  </a:cubicBezTo>
                  <a:cubicBezTo>
                    <a:pt x="123" y="4888"/>
                    <a:pt x="124" y="4887"/>
                    <a:pt x="125" y="4887"/>
                  </a:cubicBezTo>
                  <a:lnTo>
                    <a:pt x="845" y="4887"/>
                  </a:lnTo>
                  <a:cubicBezTo>
                    <a:pt x="911" y="4887"/>
                    <a:pt x="965" y="4833"/>
                    <a:pt x="965" y="4767"/>
                  </a:cubicBezTo>
                  <a:cubicBezTo>
                    <a:pt x="965" y="4700"/>
                    <a:pt x="911" y="4647"/>
                    <a:pt x="845" y="4647"/>
                  </a:cubicBezTo>
                  <a:lnTo>
                    <a:pt x="274" y="4647"/>
                  </a:lnTo>
                  <a:lnTo>
                    <a:pt x="591" y="3341"/>
                  </a:lnTo>
                  <a:cubicBezTo>
                    <a:pt x="640" y="3141"/>
                    <a:pt x="897" y="2968"/>
                    <a:pt x="1169" y="2946"/>
                  </a:cubicBezTo>
                  <a:close/>
                  <a:moveTo>
                    <a:pt x="1997" y="3313"/>
                  </a:moveTo>
                  <a:cubicBezTo>
                    <a:pt x="1931" y="3313"/>
                    <a:pt x="1877" y="3367"/>
                    <a:pt x="1877" y="3433"/>
                  </a:cubicBezTo>
                  <a:cubicBezTo>
                    <a:pt x="1877" y="3500"/>
                    <a:pt x="1931" y="3553"/>
                    <a:pt x="1997" y="3553"/>
                  </a:cubicBezTo>
                  <a:lnTo>
                    <a:pt x="2421" y="3553"/>
                  </a:lnTo>
                  <a:cubicBezTo>
                    <a:pt x="2487" y="3553"/>
                    <a:pt x="2541" y="3500"/>
                    <a:pt x="2541" y="3433"/>
                  </a:cubicBezTo>
                  <a:cubicBezTo>
                    <a:pt x="2541" y="3367"/>
                    <a:pt x="2487" y="3313"/>
                    <a:pt x="2421" y="3313"/>
                  </a:cubicBezTo>
                  <a:lnTo>
                    <a:pt x="1997" y="3313"/>
                  </a:lnTo>
                  <a:close/>
                  <a:moveTo>
                    <a:pt x="462" y="1340"/>
                  </a:moveTo>
                  <a:cubicBezTo>
                    <a:pt x="456" y="1274"/>
                    <a:pt x="505" y="1216"/>
                    <a:pt x="571" y="1210"/>
                  </a:cubicBezTo>
                  <a:cubicBezTo>
                    <a:pt x="592" y="1208"/>
                    <a:pt x="611" y="1212"/>
                    <a:pt x="629" y="1219"/>
                  </a:cubicBezTo>
                  <a:cubicBezTo>
                    <a:pt x="648" y="1134"/>
                    <a:pt x="677" y="1052"/>
                    <a:pt x="717" y="975"/>
                  </a:cubicBezTo>
                  <a:cubicBezTo>
                    <a:pt x="712" y="971"/>
                    <a:pt x="708" y="967"/>
                    <a:pt x="704" y="962"/>
                  </a:cubicBezTo>
                  <a:cubicBezTo>
                    <a:pt x="700" y="957"/>
                    <a:pt x="695" y="952"/>
                    <a:pt x="692" y="947"/>
                  </a:cubicBezTo>
                  <a:cubicBezTo>
                    <a:pt x="681" y="930"/>
                    <a:pt x="672" y="910"/>
                    <a:pt x="672" y="888"/>
                  </a:cubicBezTo>
                  <a:lnTo>
                    <a:pt x="672" y="888"/>
                  </a:lnTo>
                  <a:lnTo>
                    <a:pt x="672" y="888"/>
                  </a:lnTo>
                  <a:lnTo>
                    <a:pt x="672" y="879"/>
                  </a:lnTo>
                  <a:lnTo>
                    <a:pt x="672" y="879"/>
                  </a:lnTo>
                  <a:lnTo>
                    <a:pt x="672" y="879"/>
                  </a:lnTo>
                  <a:cubicBezTo>
                    <a:pt x="672" y="875"/>
                    <a:pt x="673" y="872"/>
                    <a:pt x="674" y="869"/>
                  </a:cubicBezTo>
                  <a:cubicBezTo>
                    <a:pt x="728" y="373"/>
                    <a:pt x="1145" y="0"/>
                    <a:pt x="1645" y="0"/>
                  </a:cubicBezTo>
                  <a:cubicBezTo>
                    <a:pt x="2108" y="0"/>
                    <a:pt x="2501" y="313"/>
                    <a:pt x="2598" y="767"/>
                  </a:cubicBezTo>
                  <a:lnTo>
                    <a:pt x="2920" y="767"/>
                  </a:lnTo>
                  <a:cubicBezTo>
                    <a:pt x="2986" y="767"/>
                    <a:pt x="3040" y="820"/>
                    <a:pt x="3040" y="887"/>
                  </a:cubicBezTo>
                  <a:cubicBezTo>
                    <a:pt x="3040" y="953"/>
                    <a:pt x="2986" y="1007"/>
                    <a:pt x="2920" y="1007"/>
                  </a:cubicBezTo>
                  <a:lnTo>
                    <a:pt x="2586" y="1007"/>
                  </a:lnTo>
                  <a:cubicBezTo>
                    <a:pt x="2619" y="1073"/>
                    <a:pt x="2644" y="1147"/>
                    <a:pt x="2661" y="1222"/>
                  </a:cubicBezTo>
                  <a:cubicBezTo>
                    <a:pt x="2678" y="1214"/>
                    <a:pt x="2698" y="1208"/>
                    <a:pt x="2718" y="1210"/>
                  </a:cubicBezTo>
                  <a:cubicBezTo>
                    <a:pt x="2784" y="1216"/>
                    <a:pt x="2833" y="1274"/>
                    <a:pt x="2828" y="1340"/>
                  </a:cubicBezTo>
                  <a:lnTo>
                    <a:pt x="2812" y="1525"/>
                  </a:lnTo>
                  <a:cubicBezTo>
                    <a:pt x="2806" y="1591"/>
                    <a:pt x="2748" y="1640"/>
                    <a:pt x="2682" y="1635"/>
                  </a:cubicBezTo>
                  <a:cubicBezTo>
                    <a:pt x="2678" y="1634"/>
                    <a:pt x="2674" y="1634"/>
                    <a:pt x="2670" y="1633"/>
                  </a:cubicBezTo>
                  <a:cubicBezTo>
                    <a:pt x="2582" y="2119"/>
                    <a:pt x="2156" y="2490"/>
                    <a:pt x="1645" y="2490"/>
                  </a:cubicBezTo>
                  <a:cubicBezTo>
                    <a:pt x="1134" y="2490"/>
                    <a:pt x="707" y="2119"/>
                    <a:pt x="620" y="1633"/>
                  </a:cubicBezTo>
                  <a:cubicBezTo>
                    <a:pt x="616" y="1634"/>
                    <a:pt x="611" y="1634"/>
                    <a:pt x="607" y="1635"/>
                  </a:cubicBezTo>
                  <a:cubicBezTo>
                    <a:pt x="541" y="1640"/>
                    <a:pt x="483" y="1591"/>
                    <a:pt x="478" y="1525"/>
                  </a:cubicBezTo>
                  <a:lnTo>
                    <a:pt x="462" y="1340"/>
                  </a:lnTo>
                  <a:close/>
                  <a:moveTo>
                    <a:pt x="939" y="767"/>
                  </a:moveTo>
                  <a:lnTo>
                    <a:pt x="2350" y="767"/>
                  </a:lnTo>
                  <a:cubicBezTo>
                    <a:pt x="2259" y="460"/>
                    <a:pt x="1976" y="242"/>
                    <a:pt x="1645" y="242"/>
                  </a:cubicBezTo>
                  <a:cubicBezTo>
                    <a:pt x="1313" y="242"/>
                    <a:pt x="1030" y="460"/>
                    <a:pt x="939" y="767"/>
                  </a:cubicBezTo>
                  <a:close/>
                  <a:moveTo>
                    <a:pt x="844" y="1451"/>
                  </a:moveTo>
                  <a:cubicBezTo>
                    <a:pt x="844" y="1893"/>
                    <a:pt x="1203" y="2251"/>
                    <a:pt x="1645" y="2251"/>
                  </a:cubicBezTo>
                  <a:cubicBezTo>
                    <a:pt x="2087" y="2251"/>
                    <a:pt x="2446" y="1893"/>
                    <a:pt x="2446" y="1451"/>
                  </a:cubicBezTo>
                  <a:cubicBezTo>
                    <a:pt x="2446" y="1290"/>
                    <a:pt x="2399" y="1140"/>
                    <a:pt x="2310" y="1007"/>
                  </a:cubicBezTo>
                  <a:lnTo>
                    <a:pt x="979" y="1007"/>
                  </a:lnTo>
                  <a:cubicBezTo>
                    <a:pt x="890" y="1140"/>
                    <a:pt x="844" y="1290"/>
                    <a:pt x="844" y="1451"/>
                  </a:cubicBezTo>
                  <a:close/>
                  <a:moveTo>
                    <a:pt x="4056" y="3421"/>
                  </a:moveTo>
                  <a:cubicBezTo>
                    <a:pt x="4055" y="3405"/>
                    <a:pt x="4050" y="3388"/>
                    <a:pt x="4042" y="3373"/>
                  </a:cubicBezTo>
                  <a:cubicBezTo>
                    <a:pt x="4039" y="3369"/>
                    <a:pt x="4037" y="3365"/>
                    <a:pt x="4034" y="3361"/>
                  </a:cubicBezTo>
                  <a:lnTo>
                    <a:pt x="3915" y="3191"/>
                  </a:lnTo>
                  <a:cubicBezTo>
                    <a:pt x="3877" y="3137"/>
                    <a:pt x="3802" y="3124"/>
                    <a:pt x="3748" y="3162"/>
                  </a:cubicBezTo>
                  <a:cubicBezTo>
                    <a:pt x="3693" y="3200"/>
                    <a:pt x="3680" y="3274"/>
                    <a:pt x="3718" y="3329"/>
                  </a:cubicBezTo>
                  <a:lnTo>
                    <a:pt x="3799" y="3444"/>
                  </a:lnTo>
                  <a:lnTo>
                    <a:pt x="3725" y="3601"/>
                  </a:lnTo>
                  <a:cubicBezTo>
                    <a:pt x="3725" y="3601"/>
                    <a:pt x="3725" y="3602"/>
                    <a:pt x="3725" y="3602"/>
                  </a:cubicBezTo>
                  <a:lnTo>
                    <a:pt x="3652" y="3762"/>
                  </a:lnTo>
                  <a:lnTo>
                    <a:pt x="3478" y="3780"/>
                  </a:lnTo>
                  <a:lnTo>
                    <a:pt x="3478" y="3780"/>
                  </a:lnTo>
                  <a:lnTo>
                    <a:pt x="3304" y="3793"/>
                  </a:lnTo>
                  <a:lnTo>
                    <a:pt x="3204" y="3649"/>
                  </a:lnTo>
                  <a:cubicBezTo>
                    <a:pt x="3204" y="3648"/>
                    <a:pt x="3204" y="3648"/>
                    <a:pt x="3204" y="3648"/>
                  </a:cubicBezTo>
                  <a:lnTo>
                    <a:pt x="3105" y="3505"/>
                  </a:lnTo>
                  <a:lnTo>
                    <a:pt x="3252" y="3189"/>
                  </a:lnTo>
                  <a:lnTo>
                    <a:pt x="3392" y="3177"/>
                  </a:lnTo>
                  <a:cubicBezTo>
                    <a:pt x="3458" y="3171"/>
                    <a:pt x="3507" y="3112"/>
                    <a:pt x="3501" y="3046"/>
                  </a:cubicBezTo>
                  <a:cubicBezTo>
                    <a:pt x="3495" y="2980"/>
                    <a:pt x="3437" y="2932"/>
                    <a:pt x="3371" y="2937"/>
                  </a:cubicBezTo>
                  <a:lnTo>
                    <a:pt x="3164" y="2955"/>
                  </a:lnTo>
                  <a:cubicBezTo>
                    <a:pt x="3159" y="2956"/>
                    <a:pt x="3155" y="2956"/>
                    <a:pt x="3150" y="2957"/>
                  </a:cubicBezTo>
                  <a:cubicBezTo>
                    <a:pt x="3133" y="2960"/>
                    <a:pt x="3117" y="2967"/>
                    <a:pt x="3103" y="2977"/>
                  </a:cubicBezTo>
                  <a:cubicBezTo>
                    <a:pt x="3090" y="2987"/>
                    <a:pt x="3078" y="2999"/>
                    <a:pt x="3069" y="3014"/>
                  </a:cubicBezTo>
                  <a:cubicBezTo>
                    <a:pt x="3067" y="3018"/>
                    <a:pt x="3065" y="3022"/>
                    <a:pt x="3063" y="3027"/>
                  </a:cubicBezTo>
                  <a:lnTo>
                    <a:pt x="2859" y="3464"/>
                  </a:lnTo>
                  <a:cubicBezTo>
                    <a:pt x="2857" y="3468"/>
                    <a:pt x="2855" y="3473"/>
                    <a:pt x="2853" y="3477"/>
                  </a:cubicBezTo>
                  <a:cubicBezTo>
                    <a:pt x="2847" y="3494"/>
                    <a:pt x="2845" y="3511"/>
                    <a:pt x="2847" y="3527"/>
                  </a:cubicBezTo>
                  <a:cubicBezTo>
                    <a:pt x="2848" y="3544"/>
                    <a:pt x="2853" y="3560"/>
                    <a:pt x="2862" y="3575"/>
                  </a:cubicBezTo>
                  <a:cubicBezTo>
                    <a:pt x="2864" y="3579"/>
                    <a:pt x="2867" y="3583"/>
                    <a:pt x="2870" y="3587"/>
                  </a:cubicBezTo>
                  <a:lnTo>
                    <a:pt x="3008" y="3785"/>
                  </a:lnTo>
                  <a:lnTo>
                    <a:pt x="3008" y="3785"/>
                  </a:lnTo>
                  <a:lnTo>
                    <a:pt x="3108" y="3928"/>
                  </a:lnTo>
                  <a:lnTo>
                    <a:pt x="2627" y="4959"/>
                  </a:lnTo>
                  <a:cubicBezTo>
                    <a:pt x="2599" y="5019"/>
                    <a:pt x="2625" y="5091"/>
                    <a:pt x="2685" y="5119"/>
                  </a:cubicBezTo>
                  <a:cubicBezTo>
                    <a:pt x="2701" y="5126"/>
                    <a:pt x="2718" y="5130"/>
                    <a:pt x="2735" y="5130"/>
                  </a:cubicBezTo>
                  <a:cubicBezTo>
                    <a:pt x="2781" y="5130"/>
                    <a:pt x="2824" y="5104"/>
                    <a:pt x="2844" y="5061"/>
                  </a:cubicBezTo>
                  <a:lnTo>
                    <a:pt x="3325" y="4032"/>
                  </a:lnTo>
                  <a:lnTo>
                    <a:pt x="3499" y="4020"/>
                  </a:lnTo>
                  <a:lnTo>
                    <a:pt x="3499" y="4020"/>
                  </a:lnTo>
                  <a:lnTo>
                    <a:pt x="3739" y="3996"/>
                  </a:lnTo>
                  <a:cubicBezTo>
                    <a:pt x="3744" y="3996"/>
                    <a:pt x="3749" y="3993"/>
                    <a:pt x="3753" y="3993"/>
                  </a:cubicBezTo>
                  <a:cubicBezTo>
                    <a:pt x="3771" y="3989"/>
                    <a:pt x="3786" y="3982"/>
                    <a:pt x="3800" y="3972"/>
                  </a:cubicBezTo>
                  <a:cubicBezTo>
                    <a:pt x="3814" y="3963"/>
                    <a:pt x="3825" y="3950"/>
                    <a:pt x="3834" y="3935"/>
                  </a:cubicBezTo>
                  <a:cubicBezTo>
                    <a:pt x="3837" y="3931"/>
                    <a:pt x="3839" y="3926"/>
                    <a:pt x="3841" y="3922"/>
                  </a:cubicBezTo>
                  <a:lnTo>
                    <a:pt x="3943" y="3703"/>
                  </a:lnTo>
                  <a:cubicBezTo>
                    <a:pt x="3943" y="3703"/>
                    <a:pt x="3943" y="3703"/>
                    <a:pt x="3943" y="3703"/>
                  </a:cubicBezTo>
                  <a:lnTo>
                    <a:pt x="4045" y="3485"/>
                  </a:lnTo>
                  <a:cubicBezTo>
                    <a:pt x="4047" y="3480"/>
                    <a:pt x="4049" y="3476"/>
                    <a:pt x="4050" y="3471"/>
                  </a:cubicBezTo>
                  <a:cubicBezTo>
                    <a:pt x="4056" y="3455"/>
                    <a:pt x="4058" y="3438"/>
                    <a:pt x="4056" y="3421"/>
                  </a:cubicBezTo>
                  <a:close/>
                </a:path>
              </a:pathLst>
            </a:custGeom>
            <a:solidFill>
              <a:schemeClr val="bg1"/>
            </a:solidFill>
            <a:ln>
              <a:solidFill>
                <a:schemeClr val="tx1"/>
              </a:solidFill>
            </a:ln>
          </p:spPr>
          <p:txBody>
            <a:bodyPr>
              <a:noAutofit/>
            </a:bodyPr>
            <a:lstStyle/>
            <a:p>
              <a:pPr defTabSz="913973" fontAlgn="ctr"/>
              <a:endParaRPr lang="en-US" altLang="zh-CN" sz="2132">
                <a:solidFill>
                  <a:schemeClr val="tx1">
                    <a:lumMod val="50000"/>
                  </a:schemeClr>
                </a:solidFill>
                <a:latin typeface="Arial" panose="020B0604020202020204" pitchFamily="34" charset="0"/>
                <a:ea typeface="微软雅黑" panose="020B0503020204020204" pitchFamily="34" charset="-122"/>
                <a:sym typeface="Huawei Sans" panose="020C0503030203020204" pitchFamily="34" charset="0"/>
              </a:endParaRPr>
            </a:p>
          </p:txBody>
        </p:sp>
      </p:grpSp>
      <p:sp>
        <p:nvSpPr>
          <p:cNvPr id="96" name="矩形 95">
            <a:extLst>
              <a:ext uri="{FF2B5EF4-FFF2-40B4-BE49-F238E27FC236}">
                <a16:creationId xmlns:a16="http://schemas.microsoft.com/office/drawing/2014/main" id="{3CB19898-01D4-4B4D-855E-97D35EB57238}"/>
              </a:ext>
            </a:extLst>
          </p:cNvPr>
          <p:cNvSpPr/>
          <p:nvPr/>
        </p:nvSpPr>
        <p:spPr>
          <a:xfrm>
            <a:off x="6335919" y="4538853"/>
            <a:ext cx="1863208" cy="208791"/>
          </a:xfrm>
          <a:prstGeom prst="rect">
            <a:avLst/>
          </a:prstGeom>
        </p:spPr>
        <p:txBody>
          <a:bodyPr wrap="square">
            <a:noAutofit/>
          </a:bodyPr>
          <a:lstStyle/>
          <a:p>
            <a:pPr algn="ctr" defTabSz="913973" fontAlgn="ctr"/>
            <a:r>
              <a:rPr lang="en-US" altLang="zh-CN" sz="11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Feedback and optimization</a:t>
            </a:r>
          </a:p>
        </p:txBody>
      </p:sp>
      <p:sp>
        <p:nvSpPr>
          <p:cNvPr id="97" name="矩形 96">
            <a:extLst>
              <a:ext uri="{FF2B5EF4-FFF2-40B4-BE49-F238E27FC236}">
                <a16:creationId xmlns:a16="http://schemas.microsoft.com/office/drawing/2014/main" id="{3CB19898-01D4-4B4D-855E-97D35EB57238}"/>
              </a:ext>
            </a:extLst>
          </p:cNvPr>
          <p:cNvSpPr/>
          <p:nvPr/>
        </p:nvSpPr>
        <p:spPr>
          <a:xfrm>
            <a:off x="2638801" y="4523425"/>
            <a:ext cx="4306928" cy="261508"/>
          </a:xfrm>
          <a:prstGeom prst="rect">
            <a:avLst/>
          </a:prstGeom>
        </p:spPr>
        <p:txBody>
          <a:bodyPr wrap="square">
            <a:noAutofit/>
          </a:bodyPr>
          <a:lstStyle/>
          <a:p>
            <a:pPr algn="ctr" defTabSz="913973" fontAlgn="ctr"/>
            <a:r>
              <a:rPr lang="en-US" altLang="zh-CN" sz="11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Real-time collection</a:t>
            </a:r>
          </a:p>
        </p:txBody>
      </p:sp>
      <p:cxnSp>
        <p:nvCxnSpPr>
          <p:cNvPr id="31" name="直接箭头连接符 30"/>
          <p:cNvCxnSpPr/>
          <p:nvPr/>
        </p:nvCxnSpPr>
        <p:spPr>
          <a:xfrm flipH="1">
            <a:off x="5096027" y="4343276"/>
            <a:ext cx="19072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3444644" y="4343276"/>
            <a:ext cx="9356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6335919" y="3631152"/>
            <a:ext cx="730813" cy="39981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5051120" y="3631152"/>
            <a:ext cx="740610" cy="39843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3280950" y="3075675"/>
            <a:ext cx="2375973" cy="399954"/>
          </a:xfrm>
          <a:prstGeom prst="rect">
            <a:avLst/>
          </a:prstGeom>
        </p:spPr>
        <p:txBody>
          <a:bodyPr wrap="square">
            <a:noAutofit/>
          </a:bodyPr>
          <a:lstStyle/>
          <a:p>
            <a:pPr defTabSz="913973" fontAlgn="ctr"/>
            <a:r>
              <a:rPr lang="en-US" altLang="zh-CN" sz="1000">
                <a:solidFill>
                  <a:schemeClr val="tx1">
                    <a:lumMod val="50000"/>
                  </a:schemeClr>
                </a:solidFill>
                <a:latin typeface="Arial" panose="020B0604020202020204" pitchFamily="34" charset="0"/>
                <a:ea typeface="微软雅黑" panose="020B0503020204020204" pitchFamily="34" charset="-122"/>
                <a:cs typeface="Arial" pitchFamily="34" charset="0"/>
              </a:rPr>
              <a:t>Uses machine learning to identify semantics-related I/</a:t>
            </a:r>
            <a:r>
              <a:rPr lang="en-US" altLang="zh-CN" sz="1000" err="1">
                <a:solidFill>
                  <a:schemeClr val="tx1">
                    <a:lumMod val="50000"/>
                  </a:schemeClr>
                </a:solidFill>
                <a:latin typeface="Arial" panose="020B0604020202020204" pitchFamily="34" charset="0"/>
                <a:ea typeface="微软雅黑" panose="020B0503020204020204" pitchFamily="34" charset="-122"/>
                <a:cs typeface="Arial" pitchFamily="34" charset="0"/>
              </a:rPr>
              <a:t>Os</a:t>
            </a:r>
            <a:endParaRPr lang="en-US" altLang="zh-CN" sz="1000">
              <a:solidFill>
                <a:schemeClr val="tx1">
                  <a:lumMod val="50000"/>
                </a:schemeClr>
              </a:solidFill>
              <a:latin typeface="Arial" panose="020B0604020202020204" pitchFamily="34" charset="0"/>
              <a:ea typeface="微软雅黑" panose="020B0503020204020204" pitchFamily="34" charset="-122"/>
              <a:cs typeface="Arial" pitchFamily="34" charset="0"/>
            </a:endParaRPr>
          </a:p>
        </p:txBody>
      </p:sp>
      <p:sp>
        <p:nvSpPr>
          <p:cNvPr id="115" name="矩形 114"/>
          <p:cNvSpPr/>
          <p:nvPr/>
        </p:nvSpPr>
        <p:spPr>
          <a:xfrm>
            <a:off x="2454639" y="3773033"/>
            <a:ext cx="2782213" cy="369188"/>
          </a:xfrm>
          <a:prstGeom prst="rect">
            <a:avLst/>
          </a:prstGeom>
        </p:spPr>
        <p:txBody>
          <a:bodyPr wrap="square">
            <a:noAutofit/>
          </a:bodyPr>
          <a:lstStyle/>
          <a:p>
            <a:pPr defTabSz="913973" fontAlgn="ctr"/>
            <a:r>
              <a:rPr lang="en-US" altLang="zh-CN" sz="900">
                <a:solidFill>
                  <a:schemeClr val="tx1">
                    <a:lumMod val="50000"/>
                  </a:schemeClr>
                </a:solidFill>
                <a:latin typeface="Arial" panose="020B0604020202020204" pitchFamily="34" charset="0"/>
                <a:ea typeface="微软雅黑" panose="020B0503020204020204" pitchFamily="34" charset="-122"/>
                <a:cs typeface="Arial" pitchFamily="34" charset="0"/>
              </a:rPr>
              <a:t>Adaptive inline and post-process deduplication; Byte-level and variable-length deduplication</a:t>
            </a:r>
          </a:p>
        </p:txBody>
      </p:sp>
      <p:grpSp>
        <p:nvGrpSpPr>
          <p:cNvPr id="119" name="组合 118">
            <a:extLst>
              <a:ext uri="{FF2B5EF4-FFF2-40B4-BE49-F238E27FC236}">
                <a16:creationId xmlns:a16="http://schemas.microsoft.com/office/drawing/2014/main" id="{C23CA5BF-4155-4DAE-9F40-4E9400101CE0}"/>
              </a:ext>
            </a:extLst>
          </p:cNvPr>
          <p:cNvGrpSpPr/>
          <p:nvPr/>
        </p:nvGrpSpPr>
        <p:grpSpPr>
          <a:xfrm>
            <a:off x="8938638" y="2112108"/>
            <a:ext cx="611761" cy="611761"/>
            <a:chOff x="8754824" y="1306577"/>
            <a:chExt cx="4131976" cy="4131976"/>
          </a:xfrm>
        </p:grpSpPr>
        <p:grpSp>
          <p:nvGrpSpPr>
            <p:cNvPr id="121" name="组合 120">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124" name="弧形 123">
                <a:extLst>
                  <a:ext uri="{FF2B5EF4-FFF2-40B4-BE49-F238E27FC236}">
                    <a16:creationId xmlns:a16="http://schemas.microsoft.com/office/drawing/2014/main" id="{7832A299-6C36-4674-A082-7B7374CBFC03}"/>
                  </a:ext>
                </a:extLst>
              </p:cNvPr>
              <p:cNvSpPr/>
              <p:nvPr/>
            </p:nvSpPr>
            <p:spPr>
              <a:xfrm>
                <a:off x="8915873" y="1467626"/>
                <a:ext cx="3809876" cy="3809876"/>
              </a:xfrm>
              <a:prstGeom prst="arc">
                <a:avLst>
                  <a:gd name="adj1" fmla="val 11408020"/>
                  <a:gd name="adj2" fmla="val 8068133"/>
                </a:avLst>
              </a:prstGeom>
              <a:noFill/>
              <a:ln w="38100"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sp>
            <p:nvSpPr>
              <p:cNvPr id="125" name="弧形 124">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cap="flat" cmpd="sng" algn="ctr">
                <a:solidFill>
                  <a:srgbClr val="0070C0"/>
                </a:solidFill>
                <a:prstDash val="dash"/>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sp>
            <p:nvSpPr>
              <p:cNvPr id="126" name="弧形 125">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grpSp>
        <p:sp>
          <p:nvSpPr>
            <p:cNvPr id="122" name="椭圆 121">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sp>
          <p:nvSpPr>
            <p:cNvPr id="123" name="椭圆 122">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ysClr val="window" lastClr="FFFFFF"/>
            </a:solidFill>
            <a:ln w="12700"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grpSp>
      <p:pic>
        <p:nvPicPr>
          <p:cNvPr id="120" name="图片 1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6053" y="3328853"/>
            <a:ext cx="323406" cy="313608"/>
          </a:xfrm>
          <a:prstGeom prst="rect">
            <a:avLst/>
          </a:prstGeom>
          <a:solidFill>
            <a:schemeClr val="accent5"/>
          </a:solidFill>
          <a:ln>
            <a:noFill/>
          </a:ln>
        </p:spPr>
      </p:pic>
      <p:grpSp>
        <p:nvGrpSpPr>
          <p:cNvPr id="130" name="组合 129">
            <a:extLst>
              <a:ext uri="{FF2B5EF4-FFF2-40B4-BE49-F238E27FC236}">
                <a16:creationId xmlns:a16="http://schemas.microsoft.com/office/drawing/2014/main" id="{C23CA5BF-4155-4DAE-9F40-4E9400101CE0}"/>
              </a:ext>
            </a:extLst>
          </p:cNvPr>
          <p:cNvGrpSpPr/>
          <p:nvPr/>
        </p:nvGrpSpPr>
        <p:grpSpPr>
          <a:xfrm>
            <a:off x="8913728" y="3283043"/>
            <a:ext cx="611761" cy="611761"/>
            <a:chOff x="8754824" y="1306577"/>
            <a:chExt cx="4131976" cy="4131976"/>
          </a:xfrm>
        </p:grpSpPr>
        <p:grpSp>
          <p:nvGrpSpPr>
            <p:cNvPr id="131" name="组合 130">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134" name="弧形 133">
                <a:extLst>
                  <a:ext uri="{FF2B5EF4-FFF2-40B4-BE49-F238E27FC236}">
                    <a16:creationId xmlns:a16="http://schemas.microsoft.com/office/drawing/2014/main" id="{7832A299-6C36-4674-A082-7B7374CBFC03}"/>
                  </a:ext>
                </a:extLst>
              </p:cNvPr>
              <p:cNvSpPr/>
              <p:nvPr/>
            </p:nvSpPr>
            <p:spPr>
              <a:xfrm>
                <a:off x="8915873" y="1467626"/>
                <a:ext cx="3809876" cy="3809876"/>
              </a:xfrm>
              <a:prstGeom prst="arc">
                <a:avLst>
                  <a:gd name="adj1" fmla="val 11408020"/>
                  <a:gd name="adj2" fmla="val 8068133"/>
                </a:avLst>
              </a:prstGeom>
              <a:noFill/>
              <a:ln w="38100"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sp>
            <p:nvSpPr>
              <p:cNvPr id="135" name="弧形 134">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cap="flat" cmpd="sng" algn="ctr">
                <a:solidFill>
                  <a:srgbClr val="0070C0"/>
                </a:solidFill>
                <a:prstDash val="dash"/>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sp>
            <p:nvSpPr>
              <p:cNvPr id="136" name="弧形 135">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grpSp>
        <p:sp>
          <p:nvSpPr>
            <p:cNvPr id="132" name="椭圆 131">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sp>
          <p:nvSpPr>
            <p:cNvPr id="133" name="椭圆 132">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ysClr val="window" lastClr="FFFFFF"/>
            </a:solidFill>
            <a:ln w="12700"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grpSp>
      <p:grpSp>
        <p:nvGrpSpPr>
          <p:cNvPr id="139" name="组合 138">
            <a:extLst>
              <a:ext uri="{FF2B5EF4-FFF2-40B4-BE49-F238E27FC236}">
                <a16:creationId xmlns:a16="http://schemas.microsoft.com/office/drawing/2014/main" id="{C23CA5BF-4155-4DAE-9F40-4E9400101CE0}"/>
              </a:ext>
            </a:extLst>
          </p:cNvPr>
          <p:cNvGrpSpPr/>
          <p:nvPr/>
        </p:nvGrpSpPr>
        <p:grpSpPr>
          <a:xfrm>
            <a:off x="8925369" y="4408358"/>
            <a:ext cx="611761" cy="611761"/>
            <a:chOff x="8754824" y="1306577"/>
            <a:chExt cx="4131976" cy="4131976"/>
          </a:xfrm>
        </p:grpSpPr>
        <p:grpSp>
          <p:nvGrpSpPr>
            <p:cNvPr id="140" name="组合 139">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143" name="弧形 142">
                <a:extLst>
                  <a:ext uri="{FF2B5EF4-FFF2-40B4-BE49-F238E27FC236}">
                    <a16:creationId xmlns:a16="http://schemas.microsoft.com/office/drawing/2014/main" id="{7832A299-6C36-4674-A082-7B7374CBFC03}"/>
                  </a:ext>
                </a:extLst>
              </p:cNvPr>
              <p:cNvSpPr/>
              <p:nvPr/>
            </p:nvSpPr>
            <p:spPr>
              <a:xfrm>
                <a:off x="8915873" y="1467626"/>
                <a:ext cx="3809876" cy="3809876"/>
              </a:xfrm>
              <a:prstGeom prst="arc">
                <a:avLst>
                  <a:gd name="adj1" fmla="val 11408020"/>
                  <a:gd name="adj2" fmla="val 8068133"/>
                </a:avLst>
              </a:prstGeom>
              <a:noFill/>
              <a:ln w="38100"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sp>
            <p:nvSpPr>
              <p:cNvPr id="144" name="弧形 143">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cap="flat" cmpd="sng" algn="ctr">
                <a:solidFill>
                  <a:srgbClr val="0070C0"/>
                </a:solidFill>
                <a:prstDash val="dash"/>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sp>
            <p:nvSpPr>
              <p:cNvPr id="145" name="弧形 144">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grpSp>
        <p:sp>
          <p:nvSpPr>
            <p:cNvPr id="141" name="椭圆 140">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sp>
          <p:nvSpPr>
            <p:cNvPr id="142" name="椭圆 141">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ysClr val="window" lastClr="FFFFFF"/>
            </a:solidFill>
            <a:ln w="12700" cap="flat" cmpd="sng" algn="ctr">
              <a:solidFill>
                <a:srgbClr val="0070C0"/>
              </a:solidFill>
              <a:prstDash val="solid"/>
              <a:miter lim="800000"/>
            </a:ln>
            <a:effectLst/>
          </p:spPr>
          <p:txBody>
            <a:bodyPr rtlCol="0" anchor="ctr">
              <a:noAutofit/>
            </a:bodyPr>
            <a:lstStyle/>
            <a:p>
              <a:pPr algn="ctr" defTabSz="619532" fontAlgn="ctr">
                <a:defRPr/>
              </a:pPr>
              <a:endParaRPr lang="en-US" altLang="zh-CN" sz="797" kern="0">
                <a:solidFill>
                  <a:schemeClr val="tx1">
                    <a:lumMod val="50000"/>
                  </a:schemeClr>
                </a:solidFill>
                <a:latin typeface="Arial" panose="020B0604020202020204" pitchFamily="34" charset="0"/>
                <a:ea typeface="微软雅黑" panose="020B0503020204020204" pitchFamily="34" charset="-122"/>
              </a:endParaRPr>
            </a:p>
          </p:txBody>
        </p:sp>
      </p:grpSp>
      <p:sp>
        <p:nvSpPr>
          <p:cNvPr id="146" name="矩形 145">
            <a:extLst>
              <a:ext uri="{FF2B5EF4-FFF2-40B4-BE49-F238E27FC236}">
                <a16:creationId xmlns:a16="http://schemas.microsoft.com/office/drawing/2014/main" id="{3CB19898-01D4-4B4D-855E-97D35EB57238}"/>
              </a:ext>
            </a:extLst>
          </p:cNvPr>
          <p:cNvSpPr/>
          <p:nvPr/>
        </p:nvSpPr>
        <p:spPr>
          <a:xfrm>
            <a:off x="971156" y="4523425"/>
            <a:ext cx="4306928" cy="261508"/>
          </a:xfrm>
          <a:prstGeom prst="rect">
            <a:avLst/>
          </a:prstGeom>
        </p:spPr>
        <p:txBody>
          <a:bodyPr wrap="square">
            <a:noAutofit/>
          </a:bodyPr>
          <a:lstStyle/>
          <a:p>
            <a:pPr algn="ctr" defTabSz="913973" fontAlgn="ctr"/>
            <a:r>
              <a:rPr lang="en-US" altLang="zh-CN" sz="1100">
                <a:solidFill>
                  <a:schemeClr val="tx1">
                    <a:lumMod val="50000"/>
                  </a:schemeClr>
                </a:solidFill>
                <a:latin typeface="Arial" panose="020B0604020202020204" pitchFamily="34" charset="0"/>
                <a:ea typeface="微软雅黑" panose="020B0503020204020204" pitchFamily="34" charset="-122"/>
                <a:cs typeface="Arial" panose="020B0604020202020204" pitchFamily="34" charset="0"/>
              </a:rPr>
              <a:t>Offline training</a:t>
            </a:r>
          </a:p>
        </p:txBody>
      </p:sp>
      <p:pic>
        <p:nvPicPr>
          <p:cNvPr id="147" name="图片 14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051156" y="2240952"/>
            <a:ext cx="362945" cy="345389"/>
          </a:xfrm>
          <a:prstGeom prst="rect">
            <a:avLst/>
          </a:prstGeom>
          <a:solidFill>
            <a:srgbClr val="0070C0"/>
          </a:solidFill>
          <a:ln>
            <a:solidFill>
              <a:schemeClr val="tx2"/>
            </a:solidFill>
          </a:ln>
        </p:spPr>
      </p:pic>
      <p:pic>
        <p:nvPicPr>
          <p:cNvPr id="148" name="图片 14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9094323" y="3406380"/>
            <a:ext cx="300389" cy="285858"/>
          </a:xfrm>
          <a:prstGeom prst="rect">
            <a:avLst/>
          </a:prstGeom>
          <a:solidFill>
            <a:srgbClr val="0070C0"/>
          </a:solidFill>
        </p:spPr>
      </p:pic>
      <p:graphicFrame>
        <p:nvGraphicFramePr>
          <p:cNvPr id="73" name="Diagram 72">
            <a:extLst>
              <a:ext uri="{FF2B5EF4-FFF2-40B4-BE49-F238E27FC236}">
                <a16:creationId xmlns:a16="http://schemas.microsoft.com/office/drawing/2014/main" id="{FDE1BE8A-2935-4823-BCBB-1967F18278DE}"/>
              </a:ext>
            </a:extLst>
          </p:cNvPr>
          <p:cNvGraphicFramePr/>
          <p:nvPr>
            <p:extLst>
              <p:ext uri="{D42A27DB-BD31-4B8C-83A1-F6EECF244321}">
                <p14:modId xmlns:p14="http://schemas.microsoft.com/office/powerpoint/2010/main" val="4009272228"/>
              </p:ext>
            </p:extLst>
          </p:nvPr>
        </p:nvGraphicFramePr>
        <p:xfrm>
          <a:off x="-18271" y="6185192"/>
          <a:ext cx="5756847" cy="37594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9300892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0"/>
</p:tagLst>
</file>

<file path=ppt/tags/tag10.xml><?xml version="1.0" encoding="utf-8"?>
<p:tagLst xmlns:a="http://schemas.openxmlformats.org/drawingml/2006/main" xmlns:r="http://schemas.openxmlformats.org/officeDocument/2006/relationships" xmlns:p="http://schemas.openxmlformats.org/presentationml/2006/main">
  <p:tag name="PA" val="v5.2.0"/>
</p:tagLst>
</file>

<file path=ppt/tags/tag11.xml><?xml version="1.0" encoding="utf-8"?>
<p:tagLst xmlns:a="http://schemas.openxmlformats.org/drawingml/2006/main" xmlns:r="http://schemas.openxmlformats.org/officeDocument/2006/relationships" xmlns:p="http://schemas.openxmlformats.org/presentationml/2006/main">
  <p:tag name="PA" val="v5.2.0"/>
</p:tagLst>
</file>

<file path=ppt/tags/tag12.xml><?xml version="1.0" encoding="utf-8"?>
<p:tagLst xmlns:a="http://schemas.openxmlformats.org/drawingml/2006/main" xmlns:r="http://schemas.openxmlformats.org/officeDocument/2006/relationships" xmlns:p="http://schemas.openxmlformats.org/presentationml/2006/main">
  <p:tag name="PA" val="v5.2.0"/>
</p:tagLst>
</file>

<file path=ppt/tags/tag13.xml><?xml version="1.0" encoding="utf-8"?>
<p:tagLst xmlns:a="http://schemas.openxmlformats.org/drawingml/2006/main" xmlns:r="http://schemas.openxmlformats.org/officeDocument/2006/relationships" xmlns:p="http://schemas.openxmlformats.org/presentationml/2006/main">
  <p:tag name="PA" val="v5.2.0"/>
</p:tagLst>
</file>

<file path=ppt/tags/tag14.xml><?xml version="1.0" encoding="utf-8"?>
<p:tagLst xmlns:a="http://schemas.openxmlformats.org/drawingml/2006/main" xmlns:r="http://schemas.openxmlformats.org/officeDocument/2006/relationships" xmlns:p="http://schemas.openxmlformats.org/presentationml/2006/main">
  <p:tag name="PA" val="v5.2.0"/>
</p:tagLst>
</file>

<file path=ppt/tags/tag15.xml><?xml version="1.0" encoding="utf-8"?>
<p:tagLst xmlns:a="http://schemas.openxmlformats.org/drawingml/2006/main" xmlns:r="http://schemas.openxmlformats.org/officeDocument/2006/relationships" xmlns:p="http://schemas.openxmlformats.org/presentationml/2006/main">
  <p:tag name="PA" val="v5.2.0"/>
</p:tagLst>
</file>

<file path=ppt/tags/tag16.xml><?xml version="1.0" encoding="utf-8"?>
<p:tagLst xmlns:a="http://schemas.openxmlformats.org/drawingml/2006/main" xmlns:r="http://schemas.openxmlformats.org/officeDocument/2006/relationships" xmlns:p="http://schemas.openxmlformats.org/presentationml/2006/main">
  <p:tag name="PA" val="v5.2.0"/>
</p:tagLst>
</file>

<file path=ppt/tags/tag17.xml><?xml version="1.0" encoding="utf-8"?>
<p:tagLst xmlns:a="http://schemas.openxmlformats.org/drawingml/2006/main" xmlns:r="http://schemas.openxmlformats.org/officeDocument/2006/relationships" xmlns:p="http://schemas.openxmlformats.org/presentationml/2006/main">
  <p:tag name="PA" val="v5.2.0"/>
</p:tagLst>
</file>

<file path=ppt/tags/tag18.xml><?xml version="1.0" encoding="utf-8"?>
<p:tagLst xmlns:a="http://schemas.openxmlformats.org/drawingml/2006/main" xmlns:r="http://schemas.openxmlformats.org/officeDocument/2006/relationships" xmlns:p="http://schemas.openxmlformats.org/presentationml/2006/main">
  <p:tag name="PA" val="v5.2.0"/>
</p:tagLst>
</file>

<file path=ppt/tags/tag19.xml><?xml version="1.0" encoding="utf-8"?>
<p:tagLst xmlns:a="http://schemas.openxmlformats.org/drawingml/2006/main" xmlns:r="http://schemas.openxmlformats.org/officeDocument/2006/relationships" xmlns:p="http://schemas.openxmlformats.org/presentationml/2006/main">
  <p:tag name="PA" val="v5.2.0"/>
</p:tagLst>
</file>

<file path=ppt/tags/tag2.xml><?xml version="1.0" encoding="utf-8"?>
<p:tagLst xmlns:a="http://schemas.openxmlformats.org/drawingml/2006/main" xmlns:r="http://schemas.openxmlformats.org/officeDocument/2006/relationships" xmlns:p="http://schemas.openxmlformats.org/presentationml/2006/main">
  <p:tag name="PA" val="v5.2.0"/>
</p:tagLst>
</file>

<file path=ppt/tags/tag20.xml><?xml version="1.0" encoding="utf-8"?>
<p:tagLst xmlns:a="http://schemas.openxmlformats.org/drawingml/2006/main" xmlns:r="http://schemas.openxmlformats.org/officeDocument/2006/relationships" xmlns:p="http://schemas.openxmlformats.org/presentationml/2006/main">
  <p:tag name="PA" val="v5.2.0"/>
</p:tagLst>
</file>

<file path=ppt/tags/tag21.xml><?xml version="1.0" encoding="utf-8"?>
<p:tagLst xmlns:a="http://schemas.openxmlformats.org/drawingml/2006/main" xmlns:r="http://schemas.openxmlformats.org/officeDocument/2006/relationships" xmlns:p="http://schemas.openxmlformats.org/presentationml/2006/main">
  <p:tag name="PA" val="v5.2.0"/>
</p:tagLst>
</file>

<file path=ppt/tags/tag22.xml><?xml version="1.0" encoding="utf-8"?>
<p:tagLst xmlns:a="http://schemas.openxmlformats.org/drawingml/2006/main" xmlns:r="http://schemas.openxmlformats.org/officeDocument/2006/relationships" xmlns:p="http://schemas.openxmlformats.org/presentationml/2006/main">
  <p:tag name="PA" val="v5.2.0"/>
</p:tagLst>
</file>

<file path=ppt/tags/tag23.xml><?xml version="1.0" encoding="utf-8"?>
<p:tagLst xmlns:a="http://schemas.openxmlformats.org/drawingml/2006/main" xmlns:r="http://schemas.openxmlformats.org/officeDocument/2006/relationships" xmlns:p="http://schemas.openxmlformats.org/presentationml/2006/main">
  <p:tag name="PA" val="v5.2.0"/>
</p:tagLst>
</file>

<file path=ppt/tags/tag24.xml><?xml version="1.0" encoding="utf-8"?>
<p:tagLst xmlns:a="http://schemas.openxmlformats.org/drawingml/2006/main" xmlns:r="http://schemas.openxmlformats.org/officeDocument/2006/relationships" xmlns:p="http://schemas.openxmlformats.org/presentationml/2006/main">
  <p:tag name="PA" val="v5.2.0"/>
</p:tagLst>
</file>

<file path=ppt/tags/tag25.xml><?xml version="1.0" encoding="utf-8"?>
<p:tagLst xmlns:a="http://schemas.openxmlformats.org/drawingml/2006/main" xmlns:r="http://schemas.openxmlformats.org/officeDocument/2006/relationships" xmlns:p="http://schemas.openxmlformats.org/presentationml/2006/main">
  <p:tag name="PA" val="v5.2.0"/>
</p:tagLst>
</file>

<file path=ppt/tags/tag26.xml><?xml version="1.0" encoding="utf-8"?>
<p:tagLst xmlns:a="http://schemas.openxmlformats.org/drawingml/2006/main" xmlns:r="http://schemas.openxmlformats.org/officeDocument/2006/relationships" xmlns:p="http://schemas.openxmlformats.org/presentationml/2006/main">
  <p:tag name="PA" val="v5.2.0"/>
</p:tagLst>
</file>

<file path=ppt/tags/tag27.xml><?xml version="1.0" encoding="utf-8"?>
<p:tagLst xmlns:a="http://schemas.openxmlformats.org/drawingml/2006/main" xmlns:r="http://schemas.openxmlformats.org/officeDocument/2006/relationships" xmlns:p="http://schemas.openxmlformats.org/presentationml/2006/main">
  <p:tag name="PA" val="v5.2.1"/>
</p:tagLst>
</file>

<file path=ppt/tags/tag28.xml><?xml version="1.0" encoding="utf-8"?>
<p:tagLst xmlns:a="http://schemas.openxmlformats.org/drawingml/2006/main" xmlns:r="http://schemas.openxmlformats.org/officeDocument/2006/relationships" xmlns:p="http://schemas.openxmlformats.org/presentationml/2006/main">
  <p:tag name="PA" val="v5.2.1"/>
</p:tagLst>
</file>

<file path=ppt/tags/tag29.xml><?xml version="1.0" encoding="utf-8"?>
<p:tagLst xmlns:a="http://schemas.openxmlformats.org/drawingml/2006/main" xmlns:r="http://schemas.openxmlformats.org/officeDocument/2006/relationships" xmlns:p="http://schemas.openxmlformats.org/presentationml/2006/main">
  <p:tag name="PA" val="v5.2.1"/>
</p:tagLst>
</file>

<file path=ppt/tags/tag3.xml><?xml version="1.0" encoding="utf-8"?>
<p:tagLst xmlns:a="http://schemas.openxmlformats.org/drawingml/2006/main" xmlns:r="http://schemas.openxmlformats.org/officeDocument/2006/relationships" xmlns:p="http://schemas.openxmlformats.org/presentationml/2006/main">
  <p:tag name="PA" val="v5.2.0"/>
</p:tagLst>
</file>

<file path=ppt/tags/tag30.xml><?xml version="1.0" encoding="utf-8"?>
<p:tagLst xmlns:a="http://schemas.openxmlformats.org/drawingml/2006/main" xmlns:r="http://schemas.openxmlformats.org/officeDocument/2006/relationships" xmlns:p="http://schemas.openxmlformats.org/presentationml/2006/main">
  <p:tag name="PA" val="v5.2.1"/>
</p:tagLst>
</file>

<file path=ppt/tags/tag31.xml><?xml version="1.0" encoding="utf-8"?>
<p:tagLst xmlns:a="http://schemas.openxmlformats.org/drawingml/2006/main" xmlns:r="http://schemas.openxmlformats.org/officeDocument/2006/relationships" xmlns:p="http://schemas.openxmlformats.org/presentationml/2006/main">
  <p:tag name="PA" val="v5.2.1"/>
</p:tagLst>
</file>

<file path=ppt/tags/tag32.xml><?xml version="1.0" encoding="utf-8"?>
<p:tagLst xmlns:a="http://schemas.openxmlformats.org/drawingml/2006/main" xmlns:r="http://schemas.openxmlformats.org/officeDocument/2006/relationships" xmlns:p="http://schemas.openxmlformats.org/presentationml/2006/main">
  <p:tag name="PA" val="v5.2.1"/>
</p:tagLst>
</file>

<file path=ppt/tags/tag33.xml><?xml version="1.0" encoding="utf-8"?>
<p:tagLst xmlns:a="http://schemas.openxmlformats.org/drawingml/2006/main" xmlns:r="http://schemas.openxmlformats.org/officeDocument/2006/relationships" xmlns:p="http://schemas.openxmlformats.org/presentationml/2006/main">
  <p:tag name="PA" val="v5.2.1"/>
</p:tagLst>
</file>

<file path=ppt/tags/tag4.xml><?xml version="1.0" encoding="utf-8"?>
<p:tagLst xmlns:a="http://schemas.openxmlformats.org/drawingml/2006/main" xmlns:r="http://schemas.openxmlformats.org/officeDocument/2006/relationships" xmlns:p="http://schemas.openxmlformats.org/presentationml/2006/main">
  <p:tag name="PA" val="v5.2.0"/>
</p:tagLst>
</file>

<file path=ppt/tags/tag5.xml><?xml version="1.0" encoding="utf-8"?>
<p:tagLst xmlns:a="http://schemas.openxmlformats.org/drawingml/2006/main" xmlns:r="http://schemas.openxmlformats.org/officeDocument/2006/relationships" xmlns:p="http://schemas.openxmlformats.org/presentationml/2006/main">
  <p:tag name="PA" val="v5.2.0"/>
</p:tagLst>
</file>

<file path=ppt/tags/tag6.xml><?xml version="1.0" encoding="utf-8"?>
<p:tagLst xmlns:a="http://schemas.openxmlformats.org/drawingml/2006/main" xmlns:r="http://schemas.openxmlformats.org/officeDocument/2006/relationships" xmlns:p="http://schemas.openxmlformats.org/presentationml/2006/main">
  <p:tag name="PA" val="v5.2.0"/>
</p:tagLst>
</file>

<file path=ppt/tags/tag7.xml><?xml version="1.0" encoding="utf-8"?>
<p:tagLst xmlns:a="http://schemas.openxmlformats.org/drawingml/2006/main" xmlns:r="http://schemas.openxmlformats.org/officeDocument/2006/relationships" xmlns:p="http://schemas.openxmlformats.org/presentationml/2006/main">
  <p:tag name="PA" val="v5.2.0"/>
</p:tagLst>
</file>

<file path=ppt/tags/tag8.xml><?xml version="1.0" encoding="utf-8"?>
<p:tagLst xmlns:a="http://schemas.openxmlformats.org/drawingml/2006/main" xmlns:r="http://schemas.openxmlformats.org/officeDocument/2006/relationships" xmlns:p="http://schemas.openxmlformats.org/presentationml/2006/main">
  <p:tag name="PA" val="v5.2.0"/>
</p:tagLst>
</file>

<file path=ppt/tags/tag9.xml><?xml version="1.0" encoding="utf-8"?>
<p:tagLst xmlns:a="http://schemas.openxmlformats.org/drawingml/2006/main" xmlns:r="http://schemas.openxmlformats.org/officeDocument/2006/relationships" xmlns:p="http://schemas.openxmlformats.org/presentationml/2006/main">
  <p:tag name="PA" val="v5.2.0"/>
</p:tagLst>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1_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Ning Wu</DisplayName>
        <AccountId>621</AccountId>
        <AccountType/>
      </UserInfo>
      <UserInfo>
        <DisplayName>Feng (Frank)  Zhang</DisplayName>
        <AccountId>1547</AccountId>
        <AccountType/>
      </UserInfo>
      <UserInfo>
        <DisplayName>Nelson Liao</DisplayName>
        <AccountId>1019</AccountId>
        <AccountType/>
      </UserInfo>
      <UserInfo>
        <DisplayName>Yong Wang</DisplayName>
        <AccountId>753</AccountId>
        <AccountType/>
      </UserInfo>
      <UserInfo>
        <DisplayName>Viona Ouyang</DisplayName>
        <AccountId>1505</AccountId>
        <AccountType/>
      </UserInfo>
      <UserInfo>
        <DisplayName>Steven Tan</DisplayName>
        <AccountId>1121</AccountId>
        <AccountType/>
      </UserInfo>
      <UserInfo>
        <DisplayName>Hui Lei</DisplayName>
        <AccountId>1151</AccountId>
        <AccountType/>
      </UserInfo>
      <UserInfo>
        <DisplayName>Zhihao Tang</DisplayName>
        <AccountId>1079</AccountId>
        <AccountType/>
      </UserInfo>
      <UserInfo>
        <DisplayName>Jinshui Liu</DisplayName>
        <AccountId>164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5885C6-6EB0-4859-B848-2E06A4CEFB15}">
  <ds:schemaRefs>
    <ds:schemaRef ds:uri="http://purl.org/dc/elements/1.1/"/>
    <ds:schemaRef ds:uri="http://purl.org/dc/term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e98f124e-b0bc-49a4-9f96-52185cd001a4"/>
    <ds:schemaRef ds:uri="91b7cdcb-e07a-4697-9cbd-de75cc76871b"/>
    <ds:schemaRef ds:uri="http://schemas.microsoft.com/office/2006/metadata/properties"/>
  </ds:schemaRefs>
</ds:datastoreItem>
</file>

<file path=customXml/itemProps2.xml><?xml version="1.0" encoding="utf-8"?>
<ds:datastoreItem xmlns:ds="http://schemas.openxmlformats.org/officeDocument/2006/customXml" ds:itemID="{AF9169A8-C682-4624-B206-DF855A1723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9DCD7D-927F-4FCD-A86D-495E9CD9E4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3091</Words>
  <Application>Microsoft Office PowerPoint</Application>
  <PresentationFormat>Widescreen</PresentationFormat>
  <Paragraphs>506</Paragraphs>
  <Slides>21</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Akkurat Pro</vt:lpstr>
      <vt:lpstr>Avenir Next</vt:lpstr>
      <vt:lpstr>Avenir Next Demi Bold</vt:lpstr>
      <vt:lpstr>Avenir Next Regular</vt:lpstr>
      <vt:lpstr>Arial</vt:lpstr>
      <vt:lpstr>Calibri</vt:lpstr>
      <vt:lpstr>Wingdings</vt:lpstr>
      <vt:lpstr>BCW</vt:lpstr>
      <vt:lpstr>1_BCW</vt:lpstr>
      <vt:lpstr>PowerPoint Presentation</vt:lpstr>
      <vt:lpstr>PowerPoint Presentation</vt:lpstr>
      <vt:lpstr>AI for Data Infrastructure</vt:lpstr>
      <vt:lpstr>AI for Data Infrastructure</vt:lpstr>
      <vt:lpstr>PowerPoint Presentation</vt:lpstr>
      <vt:lpstr>PowerPoint Presentation</vt:lpstr>
      <vt:lpstr>PowerPoint Presentation</vt:lpstr>
      <vt:lpstr>PowerPoint Presentation</vt:lpstr>
      <vt:lpstr>PowerPoint Presentation</vt:lpstr>
      <vt:lpstr>Data Lakes for Big Data and AI Acceleration</vt:lpstr>
      <vt:lpstr>Data Lakes for Big Data and AI Acceleration</vt:lpstr>
      <vt:lpstr>Big Data Presents a Big Problem of Integration</vt:lpstr>
      <vt:lpstr>Data Integration: Past, Present, and Future</vt:lpstr>
      <vt:lpstr>Data Integration via a Data Lake</vt:lpstr>
      <vt:lpstr>Data Integration via an Enterprise Data Lake</vt:lpstr>
      <vt:lpstr>Data Integration via a Virtual Data Lake</vt:lpstr>
      <vt:lpstr>Open Storage and Computing Architecture</vt:lpstr>
      <vt:lpstr>Open Storage and Computing Architecture</vt:lpstr>
      <vt:lpstr>Challenges to Computing Platforms</vt:lpstr>
      <vt:lpstr>Meeting the Challenges with Open Storage and Computing Architectures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Ecosystem &amp; Innovation to automate the Data-Driven Information Infrastructure  Boston Storage Solution Group May 2020</dc:title>
  <dc:creator>Viona Ouyang</dc:creator>
  <cp:lastModifiedBy>Viona Ouyang</cp:lastModifiedBy>
  <cp:revision>3</cp:revision>
  <dcterms:created xsi:type="dcterms:W3CDTF">2020-05-21T06:51:07Z</dcterms:created>
  <dcterms:modified xsi:type="dcterms:W3CDTF">2020-05-29T21:10:11Z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0x010100F95203FBB37A2044B6A01EDE15CC450D</vt:lpwstr>
  </property>
</Properties>
</file>